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665" r:id="rId2"/>
    <p:sldMasterId id="2147483669" r:id="rId3"/>
  </p:sldMasterIdLst>
  <p:notesMasterIdLst>
    <p:notesMasterId r:id="rId75"/>
  </p:notesMasterIdLst>
  <p:handoutMasterIdLst>
    <p:handoutMasterId r:id="rId76"/>
  </p:handoutMasterIdLst>
  <p:sldIdLst>
    <p:sldId id="258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7" r:id="rId20"/>
    <p:sldId id="318" r:id="rId21"/>
    <p:sldId id="319" r:id="rId22"/>
    <p:sldId id="322" r:id="rId23"/>
    <p:sldId id="325" r:id="rId24"/>
    <p:sldId id="323" r:id="rId25"/>
    <p:sldId id="369" r:id="rId26"/>
    <p:sldId id="324" r:id="rId27"/>
    <p:sldId id="326" r:id="rId28"/>
    <p:sldId id="327" r:id="rId29"/>
    <p:sldId id="328" r:id="rId30"/>
    <p:sldId id="329" r:id="rId31"/>
    <p:sldId id="330" r:id="rId32"/>
    <p:sldId id="331" r:id="rId33"/>
    <p:sldId id="332" r:id="rId34"/>
    <p:sldId id="333" r:id="rId35"/>
    <p:sldId id="334" r:id="rId36"/>
    <p:sldId id="335" r:id="rId37"/>
    <p:sldId id="336" r:id="rId38"/>
    <p:sldId id="370" r:id="rId39"/>
    <p:sldId id="337" r:id="rId40"/>
    <p:sldId id="371" r:id="rId41"/>
    <p:sldId id="372" r:id="rId42"/>
    <p:sldId id="373" r:id="rId43"/>
    <p:sldId id="374" r:id="rId44"/>
    <p:sldId id="338" r:id="rId45"/>
    <p:sldId id="339" r:id="rId46"/>
    <p:sldId id="340" r:id="rId47"/>
    <p:sldId id="342" r:id="rId48"/>
    <p:sldId id="343" r:id="rId49"/>
    <p:sldId id="375" r:id="rId50"/>
    <p:sldId id="344" r:id="rId51"/>
    <p:sldId id="345" r:id="rId52"/>
    <p:sldId id="346" r:id="rId53"/>
    <p:sldId id="347" r:id="rId54"/>
    <p:sldId id="348" r:id="rId55"/>
    <p:sldId id="349" r:id="rId56"/>
    <p:sldId id="350" r:id="rId57"/>
    <p:sldId id="351" r:id="rId58"/>
    <p:sldId id="352" r:id="rId59"/>
    <p:sldId id="353" r:id="rId60"/>
    <p:sldId id="354" r:id="rId61"/>
    <p:sldId id="355" r:id="rId62"/>
    <p:sldId id="356" r:id="rId63"/>
    <p:sldId id="357" r:id="rId64"/>
    <p:sldId id="358" r:id="rId65"/>
    <p:sldId id="359" r:id="rId66"/>
    <p:sldId id="360" r:id="rId67"/>
    <p:sldId id="361" r:id="rId68"/>
    <p:sldId id="362" r:id="rId69"/>
    <p:sldId id="363" r:id="rId70"/>
    <p:sldId id="364" r:id="rId71"/>
    <p:sldId id="365" r:id="rId72"/>
    <p:sldId id="366" r:id="rId73"/>
    <p:sldId id="367" r:id="rId74"/>
  </p:sldIdLst>
  <p:sldSz cx="9144000" cy="6858000" type="screen4x3"/>
  <p:notesSz cx="6858000" cy="9144000"/>
  <p:defaultTextStyle>
    <a:defPPr>
      <a:defRPr lang="es-E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9660A3"/>
    <a:srgbClr val="FFD23B"/>
    <a:srgbClr val="2FA5E8"/>
    <a:srgbClr val="D13434"/>
    <a:srgbClr val="F53D3D"/>
    <a:srgbClr val="FF4242"/>
    <a:srgbClr val="F5915A"/>
    <a:srgbClr val="F9BF2A"/>
    <a:srgbClr val="55B681"/>
    <a:srgbClr val="E44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14" autoAdjust="0"/>
    <p:restoredTop sz="99491" autoAdjust="0"/>
  </p:normalViewPr>
  <p:slideViewPr>
    <p:cSldViewPr snapToGrid="0" snapToObjects="1">
      <p:cViewPr>
        <p:scale>
          <a:sx n="75" d="100"/>
          <a:sy n="75" d="100"/>
        </p:scale>
        <p:origin x="-1096" y="-80"/>
      </p:cViewPr>
      <p:guideLst>
        <p:guide orient="horz" pos="3141"/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80" Type="http://schemas.openxmlformats.org/officeDocument/2006/relationships/theme" Target="theme/theme1.xml"/><Relationship Id="rId81" Type="http://schemas.openxmlformats.org/officeDocument/2006/relationships/tableStyles" Target="tableStyles.xml"/><Relationship Id="rId70" Type="http://schemas.openxmlformats.org/officeDocument/2006/relationships/slide" Target="slides/slide67.xml"/><Relationship Id="rId71" Type="http://schemas.openxmlformats.org/officeDocument/2006/relationships/slide" Target="slides/slide68.xml"/><Relationship Id="rId72" Type="http://schemas.openxmlformats.org/officeDocument/2006/relationships/slide" Target="slides/slide69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73" Type="http://schemas.openxmlformats.org/officeDocument/2006/relationships/slide" Target="slides/slide70.xml"/><Relationship Id="rId74" Type="http://schemas.openxmlformats.org/officeDocument/2006/relationships/slide" Target="slides/slide71.xml"/><Relationship Id="rId75" Type="http://schemas.openxmlformats.org/officeDocument/2006/relationships/notesMaster" Target="notesMasters/notesMaster1.xml"/><Relationship Id="rId76" Type="http://schemas.openxmlformats.org/officeDocument/2006/relationships/handoutMaster" Target="handoutMasters/handoutMaster1.xml"/><Relationship Id="rId77" Type="http://schemas.openxmlformats.org/officeDocument/2006/relationships/printerSettings" Target="printerSettings/printerSettings1.bin"/><Relationship Id="rId78" Type="http://schemas.openxmlformats.org/officeDocument/2006/relationships/presProps" Target="presProps.xml"/><Relationship Id="rId79" Type="http://schemas.openxmlformats.org/officeDocument/2006/relationships/viewProps" Target="viewProps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CO-E430-03\Dropbox%20(IMCO)\Corrupci&#243;n%20municipal\Evaluaci&#243;n%20portales\Documentos%20finales\Reporte%20escrito\271014%20-%20Ranking%20de%20gobierno%20electr&#243;nico%20municipal%20-%20base%20comple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CO-E430-03\Dropbox%20(IMCO)\Corrupci&#243;n%20municipal\Evaluaci&#243;n%20portales\Documentos%20finales\271014%20-%20Ranking%20de%20gobierno%20electr&#243;nico%20municipal%20-%20base%20complet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9913028587441"/>
          <c:y val="0.0626865745312698"/>
          <c:w val="1.0"/>
          <c:h val="0.856249953725462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945FA1"/>
              </a:solidFill>
            </c:spPr>
          </c:dPt>
          <c:dPt>
            <c:idx val="1"/>
            <c:bubble3D val="0"/>
            <c:spPr>
              <a:noFill/>
            </c:spPr>
          </c:dPt>
          <c:cat>
            <c:strRef>
              <c:f>Hoja1!$A$2:$A$3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49.0</c:v>
                </c:pt>
                <c:pt idx="1">
                  <c:v>51.0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9913028587441"/>
          <c:y val="0.0626865745312698"/>
          <c:w val="1.0"/>
          <c:h val="0.856249953725462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55B681"/>
              </a:solidFill>
            </c:spPr>
          </c:dPt>
          <c:dPt>
            <c:idx val="1"/>
            <c:bubble3D val="0"/>
            <c:spPr>
              <a:solidFill>
                <a:srgbClr val="E3E3E3"/>
              </a:solidFill>
            </c:spPr>
          </c:dPt>
          <c:cat>
            <c:strRef>
              <c:f>Hoja1!$A$2:$A$3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9.0</c:v>
                </c:pt>
                <c:pt idx="1">
                  <c:v>45.0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9913028587441"/>
          <c:y val="0.0626865745312698"/>
          <c:w val="1.0"/>
          <c:h val="0.856249953725462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55B681"/>
              </a:solidFill>
            </c:spPr>
          </c:dPt>
          <c:dPt>
            <c:idx val="1"/>
            <c:bubble3D val="0"/>
            <c:spPr>
              <a:solidFill>
                <a:srgbClr val="E3E3E3"/>
              </a:solidFill>
            </c:spPr>
          </c:dPt>
          <c:cat>
            <c:strRef>
              <c:f>Hoja1!$A$2:$A$3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3.0</c:v>
                </c:pt>
                <c:pt idx="1">
                  <c:v>51.0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9913028587441"/>
          <c:y val="0.0626865745312698"/>
          <c:w val="1.0"/>
          <c:h val="0.856249953725462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55B681"/>
              </a:solidFill>
            </c:spPr>
          </c:dPt>
          <c:dPt>
            <c:idx val="1"/>
            <c:bubble3D val="0"/>
            <c:spPr>
              <a:noFill/>
            </c:spPr>
          </c:dPt>
          <c:cat>
            <c:strRef>
              <c:f>Hoja1!$A$2:$A$3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19.0</c:v>
                </c:pt>
                <c:pt idx="1">
                  <c:v>35.0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9913028587441"/>
          <c:y val="0.0626865745312698"/>
          <c:w val="1.0"/>
          <c:h val="0.856249953725462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55B681"/>
              </a:solidFill>
            </c:spPr>
          </c:dPt>
          <c:dPt>
            <c:idx val="1"/>
            <c:bubble3D val="0"/>
            <c:spPr>
              <a:noFill/>
            </c:spPr>
          </c:dPt>
          <c:cat>
            <c:strRef>
              <c:f>Hoja1!$A$2:$A$3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28.0</c:v>
                </c:pt>
                <c:pt idx="1">
                  <c:v>26.0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7441274325053"/>
          <c:y val="0.0399248223575136"/>
          <c:w val="0.619205481067372"/>
          <c:h val="0.814799365071995"/>
        </c:manualLayout>
      </c:layout>
      <c:barChart>
        <c:barDir val="bar"/>
        <c:grouping val="clustered"/>
        <c:varyColors val="0"/>
        <c:ser>
          <c:idx val="0"/>
          <c:order val="0"/>
          <c:spPr>
            <a:pattFill prst="dkUpDiag">
              <a:fgClr>
                <a:srgbClr val="EB475B"/>
              </a:fgClr>
              <a:bgClr>
                <a:srgbClr val="FF6871"/>
              </a:bgClr>
            </a:pattFill>
            <a:ln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'[271014 - Ranking de gobierno electrónico municipal - base completa.xlsx]Control'!$BI$47:$BI$54</c:f>
              <c:strCache>
                <c:ptCount val="8"/>
                <c:pt idx="0">
                  <c:v>Pago de impuestos </c:v>
                </c:pt>
                <c:pt idx="1">
                  <c:v>Seguimiento en línea a denuncias </c:v>
                </c:pt>
                <c:pt idx="2">
                  <c:v>Trámites de bajo impacto</c:v>
                </c:pt>
                <c:pt idx="3">
                  <c:v>Pago de multas</c:v>
                </c:pt>
                <c:pt idx="4">
                  <c:v>Registro civil </c:v>
                </c:pt>
                <c:pt idx="5">
                  <c:v>Licitaciones en línea</c:v>
                </c:pt>
                <c:pt idx="6">
                  <c:v>Pago trámites</c:v>
                </c:pt>
                <c:pt idx="7">
                  <c:v>Uso de suelo y construcción </c:v>
                </c:pt>
              </c:strCache>
            </c:strRef>
          </c:cat>
          <c:val>
            <c:numRef>
              <c:f>'[271014 - Ranking de gobierno electrónico municipal - base completa.xlsx]Control'!$BJ$47:$BJ$54</c:f>
              <c:numCache>
                <c:formatCode>0%</c:formatCode>
                <c:ptCount val="8"/>
                <c:pt idx="0">
                  <c:v>0.660377358490566</c:v>
                </c:pt>
                <c:pt idx="1">
                  <c:v>0.39622641509434</c:v>
                </c:pt>
                <c:pt idx="2">
                  <c:v>0.320754716981132</c:v>
                </c:pt>
                <c:pt idx="3">
                  <c:v>0.207547169811321</c:v>
                </c:pt>
                <c:pt idx="4">
                  <c:v>0.169811320754717</c:v>
                </c:pt>
                <c:pt idx="5">
                  <c:v>0.132075471698113</c:v>
                </c:pt>
                <c:pt idx="6">
                  <c:v>0.132075471698113</c:v>
                </c:pt>
                <c:pt idx="7">
                  <c:v>0.0754716981132076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-2033930824"/>
        <c:axId val="-2037063448"/>
      </c:barChart>
      <c:catAx>
        <c:axId val="-2033930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037063448"/>
        <c:crosses val="autoZero"/>
        <c:auto val="1"/>
        <c:lblAlgn val="ctr"/>
        <c:lblOffset val="100"/>
        <c:noMultiLvlLbl val="0"/>
      </c:catAx>
      <c:valAx>
        <c:axId val="-203706344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033930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9913028587441"/>
          <c:y val="0.0626865745312698"/>
          <c:w val="1.0"/>
          <c:h val="0.856249953725462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4DB8EE"/>
              </a:solidFill>
            </c:spPr>
          </c:dPt>
          <c:dPt>
            <c:idx val="1"/>
            <c:bubble3D val="0"/>
            <c:spPr>
              <a:noFill/>
            </c:spPr>
          </c:dPt>
          <c:cat>
            <c:strRef>
              <c:f>Hoja1!$A$2:$A$3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65.0</c:v>
                </c:pt>
                <c:pt idx="1">
                  <c:v>35.0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9913028587441"/>
          <c:y val="0.0626865745312698"/>
          <c:w val="1.0"/>
          <c:h val="0.856249953725462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59B59C"/>
              </a:solidFill>
            </c:spPr>
          </c:dPt>
          <c:dPt>
            <c:idx val="1"/>
            <c:bubble3D val="0"/>
            <c:spPr>
              <a:noFill/>
            </c:spPr>
          </c:dPt>
          <c:cat>
            <c:strRef>
              <c:f>Hoja1!$A$2:$A$3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39.0</c:v>
                </c:pt>
                <c:pt idx="1">
                  <c:v>61.0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513360964167463"/>
          <c:y val="0.0631558008851758"/>
          <c:w val="0.983981071054197"/>
          <c:h val="0.8042831567954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Información </c:v>
                </c:pt>
              </c:strCache>
            </c:strRef>
          </c:tx>
          <c:spPr>
            <a:pattFill prst="dkUpDiag">
              <a:fgClr>
                <a:srgbClr val="4AAFE4"/>
              </a:fgClr>
              <a:bgClr>
                <a:srgbClr val="52C3FF"/>
              </a:bgClr>
            </a:pattFill>
            <a:ln>
              <a:noFill/>
            </a:ln>
            <a:effectLst/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2400" b="0">
                    <a:solidFill>
                      <a:srgbClr val="4DB7ED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Hoja1!$A$2:$A$3</c:f>
              <c:strCache>
                <c:ptCount val="2"/>
                <c:pt idx="0">
                  <c:v>Primeros 5</c:v>
                </c:pt>
                <c:pt idx="1">
                  <c:v>Últimos 5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88.8</c:v>
                </c:pt>
                <c:pt idx="1">
                  <c:v>43.1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Interacción</c:v>
                </c:pt>
              </c:strCache>
            </c:strRef>
          </c:tx>
          <c:spPr>
            <a:pattFill prst="dkUpDiag">
              <a:fgClr>
                <a:srgbClr val="55B681"/>
              </a:fgClr>
              <a:bgClr>
                <a:srgbClr val="6CEDA6"/>
              </a:bgClr>
            </a:pattFill>
            <a:ln>
              <a:noFill/>
            </a:ln>
            <a:effectLst/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2400" b="0">
                    <a:solidFill>
                      <a:srgbClr val="55B68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Hoja1!$A$2:$A$3</c:f>
              <c:strCache>
                <c:ptCount val="2"/>
                <c:pt idx="0">
                  <c:v>Primeros 5</c:v>
                </c:pt>
                <c:pt idx="1">
                  <c:v>Últimos 5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50.8</c:v>
                </c:pt>
                <c:pt idx="1">
                  <c:v>11.5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Transacción</c:v>
                </c:pt>
              </c:strCache>
            </c:strRef>
          </c:tx>
          <c:spPr>
            <a:pattFill prst="dkUpDiag">
              <a:fgClr>
                <a:srgbClr val="EB475B"/>
              </a:fgClr>
              <a:bgClr>
                <a:srgbClr val="FF6871"/>
              </a:bgClr>
            </a:pattFill>
            <a:ln>
              <a:noFill/>
            </a:ln>
            <a:effectLst/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2400" b="0">
                    <a:solidFill>
                      <a:srgbClr val="EB475B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Hoja1!$A$2:$A$3</c:f>
              <c:strCache>
                <c:ptCount val="2"/>
                <c:pt idx="0">
                  <c:v>Primeros 5</c:v>
                </c:pt>
                <c:pt idx="1">
                  <c:v>Últimos 5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2"/>
                <c:pt idx="0">
                  <c:v>83.8</c:v>
                </c:pt>
                <c:pt idx="1">
                  <c:v>2.5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Experiencia del usuario</c:v>
                </c:pt>
              </c:strCache>
            </c:strRef>
          </c:tx>
          <c:spPr>
            <a:pattFill prst="dkUpDiag">
              <a:fgClr>
                <a:srgbClr val="9660A3"/>
              </a:fgClr>
              <a:bgClr>
                <a:srgbClr val="C97FDB"/>
              </a:bgClr>
            </a:pattFill>
            <a:ln>
              <a:noFill/>
            </a:ln>
            <a:effectLst/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2400" b="0">
                    <a:solidFill>
                      <a:srgbClr val="9660A3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Hoja1!$A$2:$A$3</c:f>
              <c:strCache>
                <c:ptCount val="2"/>
                <c:pt idx="0">
                  <c:v>Primeros 5</c:v>
                </c:pt>
                <c:pt idx="1">
                  <c:v>Últimos 5</c:v>
                </c:pt>
              </c:strCache>
            </c:strRef>
          </c:cat>
          <c:val>
            <c:numRef>
              <c:f>Hoja1!$E$2:$E$3</c:f>
              <c:numCache>
                <c:formatCode>General</c:formatCode>
                <c:ptCount val="2"/>
                <c:pt idx="0">
                  <c:v>68.2</c:v>
                </c:pt>
                <c:pt idx="1">
                  <c:v>24.5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80"/>
        <c:axId val="-2109022536"/>
        <c:axId val="-2036721560"/>
      </c:barChart>
      <c:catAx>
        <c:axId val="-2109022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rnd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ct val="70000"/>
              </a:lnSpc>
              <a:defRPr sz="1800" b="1" i="0" u="none" strike="noStrike" kern="1200" cap="all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pPr>
            <a:endParaRPr lang="es-ES"/>
          </a:p>
        </c:txPr>
        <c:crossAx val="-2036721560"/>
        <c:crosses val="autoZero"/>
        <c:auto val="1"/>
        <c:lblAlgn val="ctr"/>
        <c:lblOffset val="100"/>
        <c:noMultiLvlLbl val="0"/>
      </c:catAx>
      <c:valAx>
        <c:axId val="-20367215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090225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90982055536689"/>
          <c:y val="0.0259994706469854"/>
          <c:w val="0.896729467231138"/>
          <c:h val="0.846613871096204"/>
        </c:manualLayout>
      </c:layout>
      <c:scatterChart>
        <c:scatterStyle val="lineMarker"/>
        <c:varyColors val="0"/>
        <c:ser>
          <c:idx val="1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00664226971908088"/>
                  <c:y val="0.00247616327274695"/>
                </c:manualLayout>
              </c:layout>
              <c:tx>
                <c:strRef>
                  <c:f>Hoja1!$A$4</c:f>
                  <c:strCache>
                    <c:ptCount val="1"/>
                    <c:pt idx="0">
                      <c:v>Matamoros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strRef>
                  <c:f>Hoja1!$A$5</c:f>
                  <c:strCache>
                    <c:ptCount val="1"/>
                    <c:pt idx="0">
                      <c:v>Chimalhuacán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strRef>
                  <c:f>Hoja1!$A$6</c:f>
                  <c:strCache>
                    <c:ptCount val="1"/>
                    <c:pt idx="0">
                      <c:v>Cuautitlán Izcalli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strRef>
                  <c:f>Hoja1!$A$7</c:f>
                  <c:strCache>
                    <c:ptCount val="1"/>
                    <c:pt idx="0">
                      <c:v>Nezahualcóyotl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strRef>
                  <c:f>Hoja1!$A$8</c:f>
                  <c:strCache>
                    <c:ptCount val="1"/>
                    <c:pt idx="0">
                      <c:v>Reynosa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dLbl>
              <c:idx val="6"/>
              <c:tx>
                <c:strRef>
                  <c:f>Hoja1!$A$10</c:f>
                  <c:strCache>
                    <c:ptCount val="1"/>
                    <c:pt idx="0">
                      <c:v>Oaxaca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tx>
                <c:strRef>
                  <c:f>Hoja1!$A$16</c:f>
                  <c:strCache>
                    <c:ptCount val="1"/>
                    <c:pt idx="0">
                      <c:v>Culiacán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tx>
                <c:strRef>
                  <c:f>Hoja1!$A$17</c:f>
                  <c:strCache>
                    <c:ptCount val="1"/>
                    <c:pt idx="0">
                      <c:v>Acapulco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delete val="1"/>
            </c:dLbl>
            <c:dLbl>
              <c:idx val="15"/>
              <c:tx>
                <c:strRef>
                  <c:f>Hoja1!$A$19</c:f>
                  <c:strCache>
                    <c:ptCount val="1"/>
                    <c:pt idx="0">
                      <c:v>Uruapan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tx>
                <c:strRef>
                  <c:f>Hoja1!$A$20</c:f>
                  <c:strCache>
                    <c:ptCount val="1"/>
                    <c:pt idx="0">
                      <c:v>Mexicali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tx>
                <c:strRef>
                  <c:f>Hoja1!$A$24</c:f>
                  <c:strCache>
                    <c:ptCount val="1"/>
                    <c:pt idx="0">
                      <c:v>Tlalnepantla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delete val="1"/>
            </c:dLbl>
            <c:dLbl>
              <c:idx val="25"/>
              <c:delete val="1"/>
            </c:dLbl>
            <c:dLbl>
              <c:idx val="26"/>
              <c:layout>
                <c:manualLayout>
                  <c:x val="-0.0149832008743999"/>
                  <c:y val="-0.044570938909445"/>
                </c:manualLayout>
              </c:layout>
              <c:tx>
                <c:strRef>
                  <c:f>Hoja1!$A$30</c:f>
                  <c:strCache>
                    <c:ptCount val="1"/>
                    <c:pt idx="0">
                      <c:v>Cuauhtémoc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7"/>
              <c:tx>
                <c:strRef>
                  <c:f>Hoja1!$A$31</c:f>
                  <c:strCache>
                    <c:ptCount val="1"/>
                    <c:pt idx="0">
                      <c:v>Naucalpan de Juárez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8"/>
              <c:tx>
                <c:strRef>
                  <c:f>Hoja1!$A$32</c:f>
                  <c:strCache>
                    <c:ptCount val="1"/>
                    <c:pt idx="0">
                      <c:v>Tlalpan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9"/>
              <c:delete val="1"/>
            </c:dLbl>
            <c:dLbl>
              <c:idx val="30"/>
              <c:tx>
                <c:strRef>
                  <c:f>Hoja1!$A$34</c:f>
                  <c:strCache>
                    <c:ptCount val="1"/>
                    <c:pt idx="0">
                      <c:v>Monterrey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delete val="1"/>
            </c:dLbl>
            <c:dLbl>
              <c:idx val="32"/>
              <c:tx>
                <c:strRef>
                  <c:f>Hoja1!$A$36</c:f>
                  <c:strCache>
                    <c:ptCount val="1"/>
                    <c:pt idx="0">
                      <c:v>Guadalupe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3"/>
              <c:delete val="1"/>
            </c:dLbl>
            <c:dLbl>
              <c:idx val="34"/>
              <c:delete val="1"/>
            </c:dLbl>
            <c:dLbl>
              <c:idx val="35"/>
              <c:tx>
                <c:strRef>
                  <c:f>Hoja1!$A$39</c:f>
                  <c:strCache>
                    <c:ptCount val="1"/>
                    <c:pt idx="0">
                      <c:v>Pachuca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6"/>
              <c:delete val="1"/>
            </c:dLbl>
            <c:dLbl>
              <c:idx val="37"/>
              <c:tx>
                <c:strRef>
                  <c:f>Hoja1!$A$41</c:f>
                  <c:strCache>
                    <c:ptCount val="1"/>
                    <c:pt idx="0">
                      <c:v>Toluca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8"/>
              <c:tx>
                <c:strRef>
                  <c:f>Hoja1!$A$42</c:f>
                  <c:strCache>
                    <c:ptCount val="1"/>
                    <c:pt idx="0">
                      <c:v>Tijuana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9"/>
              <c:tx>
                <c:strRef>
                  <c:f>Hoja1!$A$43</c:f>
                  <c:strCache>
                    <c:ptCount val="1"/>
                    <c:pt idx="0">
                      <c:v>Xalapa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0"/>
              <c:tx>
                <c:strRef>
                  <c:f>Hoja1!$A$44</c:f>
                  <c:strCache>
                    <c:ptCount val="1"/>
                    <c:pt idx="0">
                      <c:v>Morelia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1"/>
              <c:delete val="1"/>
            </c:dLbl>
            <c:dLbl>
              <c:idx val="42"/>
              <c:tx>
                <c:strRef>
                  <c:f>Hoja1!$A$46</c:f>
                  <c:strCache>
                    <c:ptCount val="1"/>
                    <c:pt idx="0">
                      <c:v>Puebla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3"/>
              <c:tx>
                <c:strRef>
                  <c:f>Hoja1!$A$47</c:f>
                  <c:strCache>
                    <c:ptCount val="1"/>
                    <c:pt idx="0">
                      <c:v>Querétaro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4"/>
              <c:delete val="1"/>
            </c:dLbl>
            <c:dLbl>
              <c:idx val="45"/>
              <c:tx>
                <c:strRef>
                  <c:f>Hoja1!$A$49</c:f>
                  <c:strCache>
                    <c:ptCount val="1"/>
                    <c:pt idx="0">
                      <c:v>Guadalajara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6"/>
              <c:tx>
                <c:strRef>
                  <c:f>Hoja1!$A$50</c:f>
                  <c:strCache>
                    <c:ptCount val="1"/>
                    <c:pt idx="0">
                      <c:v>Cuernavaca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7"/>
              <c:tx>
                <c:strRef>
                  <c:f>Hoja1!$A$51</c:f>
                  <c:strCache>
                    <c:ptCount val="1"/>
                    <c:pt idx="0">
                      <c:v>León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8"/>
              <c:tx>
                <c:strRef>
                  <c:f>Hoja1!$A$52</c:f>
                  <c:strCache>
                    <c:ptCount val="1"/>
                    <c:pt idx="0">
                      <c:v>Celaya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9"/>
              <c:tx>
                <c:strRef>
                  <c:f>Hoja1!$A$53</c:f>
                  <c:strCache>
                    <c:ptCount val="1"/>
                    <c:pt idx="0">
                      <c:v>Aguascalientes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0"/>
              <c:tx>
                <c:strRef>
                  <c:f>Hoja1!$A$54</c:f>
                  <c:strCache>
                    <c:ptCount val="1"/>
                    <c:pt idx="0">
                      <c:v>Zapopan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1"/>
              <c:tx>
                <c:strRef>
                  <c:f>Hoja1!$A$55</c:f>
                  <c:strCache>
                    <c:ptCount val="1"/>
                    <c:pt idx="0">
                      <c:v>Hermosillo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2"/>
              <c:tx>
                <c:strRef>
                  <c:f>Hoja1!$A$56</c:f>
                  <c:strCache>
                    <c:ptCount val="1"/>
                    <c:pt idx="0">
                      <c:v>Colima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3"/>
              <c:tx>
                <c:strRef>
                  <c:f>Hoja1!$A$57</c:f>
                  <c:strCache>
                    <c:ptCount val="1"/>
                    <c:pt idx="0">
                      <c:v>Mérida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Hoja1!$H$4:$H$57</c:f>
              <c:numCache>
                <c:formatCode>_(* #,##0.00_);_(* \(#,##0.00\);_(* "-"??_);_(@_)</c:formatCode>
                <c:ptCount val="54"/>
                <c:pt idx="0">
                  <c:v>175.077183</c:v>
                </c:pt>
                <c:pt idx="1">
                  <c:v>1751.62063</c:v>
                </c:pt>
                <c:pt idx="2">
                  <c:v>1651.814818</c:v>
                </c:pt>
                <c:pt idx="3">
                  <c:v>2731.77519</c:v>
                </c:pt>
                <c:pt idx="4">
                  <c:v>1347.828856</c:v>
                </c:pt>
                <c:pt idx="5">
                  <c:v>2884.123676</c:v>
                </c:pt>
                <c:pt idx="6">
                  <c:v>1002.696171</c:v>
                </c:pt>
                <c:pt idx="7">
                  <c:v>3183.82137</c:v>
                </c:pt>
                <c:pt idx="8">
                  <c:v>1356.25638</c:v>
                </c:pt>
                <c:pt idx="9">
                  <c:v>1616.254</c:v>
                </c:pt>
                <c:pt idx="10">
                  <c:v>1655.57084</c:v>
                </c:pt>
                <c:pt idx="11">
                  <c:v>900.380778</c:v>
                </c:pt>
                <c:pt idx="12">
                  <c:v>2289.0</c:v>
                </c:pt>
                <c:pt idx="13">
                  <c:v>3766.8841</c:v>
                </c:pt>
                <c:pt idx="14">
                  <c:v>1727.22146</c:v>
                </c:pt>
                <c:pt idx="15">
                  <c:v>584.974716</c:v>
                </c:pt>
                <c:pt idx="16">
                  <c:v>2638.954798</c:v>
                </c:pt>
                <c:pt idx="17">
                  <c:v>1169.1311</c:v>
                </c:pt>
                <c:pt idx="18">
                  <c:v>1641.835349</c:v>
                </c:pt>
                <c:pt idx="19">
                  <c:v>0.0</c:v>
                </c:pt>
                <c:pt idx="20">
                  <c:v>3164.698268</c:v>
                </c:pt>
                <c:pt idx="21">
                  <c:v>1885.552942</c:v>
                </c:pt>
                <c:pt idx="22">
                  <c:v>1608.208501</c:v>
                </c:pt>
                <c:pt idx="23">
                  <c:v>2364.088706</c:v>
                </c:pt>
                <c:pt idx="24">
                  <c:v>974.564721</c:v>
                </c:pt>
                <c:pt idx="25">
                  <c:v>1331.788662</c:v>
                </c:pt>
                <c:pt idx="26">
                  <c:v>81.36900799999998</c:v>
                </c:pt>
                <c:pt idx="27">
                  <c:v>4347.27583683</c:v>
                </c:pt>
                <c:pt idx="28">
                  <c:v>1636.318657</c:v>
                </c:pt>
                <c:pt idx="29">
                  <c:v>1592.491121</c:v>
                </c:pt>
                <c:pt idx="30">
                  <c:v>3308.64195</c:v>
                </c:pt>
                <c:pt idx="31">
                  <c:v>1576.886451</c:v>
                </c:pt>
                <c:pt idx="32">
                  <c:v>1411.932993</c:v>
                </c:pt>
                <c:pt idx="33">
                  <c:v>3447.638222</c:v>
                </c:pt>
                <c:pt idx="34">
                  <c:v>1943.435</c:v>
                </c:pt>
                <c:pt idx="35">
                  <c:v>580.272643</c:v>
                </c:pt>
                <c:pt idx="36">
                  <c:v>979.9566499999989</c:v>
                </c:pt>
                <c:pt idx="37">
                  <c:v>#N/A</c:v>
                </c:pt>
                <c:pt idx="38">
                  <c:v>4699.145783</c:v>
                </c:pt>
                <c:pt idx="39">
                  <c:v>690.796439</c:v>
                </c:pt>
                <c:pt idx="40">
                  <c:v>1392.0</c:v>
                </c:pt>
                <c:pt idx="41">
                  <c:v>1921.823999</c:v>
                </c:pt>
                <c:pt idx="42">
                  <c:v>3366.864406</c:v>
                </c:pt>
                <c:pt idx="43">
                  <c:v>2224.532745</c:v>
                </c:pt>
                <c:pt idx="44">
                  <c:v>1568.34196</c:v>
                </c:pt>
                <c:pt idx="45">
                  <c:v>4886.1881</c:v>
                </c:pt>
                <c:pt idx="46">
                  <c:v>1339.480821</c:v>
                </c:pt>
                <c:pt idx="47">
                  <c:v>3014.521337</c:v>
                </c:pt>
                <c:pt idx="48">
                  <c:v>1270.661489</c:v>
                </c:pt>
                <c:pt idx="49">
                  <c:v>2650.955</c:v>
                </c:pt>
                <c:pt idx="50">
                  <c:v>5343.309969</c:v>
                </c:pt>
                <c:pt idx="51">
                  <c:v>2287.217217</c:v>
                </c:pt>
                <c:pt idx="52">
                  <c:v>467.0</c:v>
                </c:pt>
                <c:pt idx="53">
                  <c:v>2008.421795</c:v>
                </c:pt>
              </c:numCache>
            </c:numRef>
          </c:xVal>
          <c:yVal>
            <c:numRef>
              <c:f>Hoja1!$B$4:$B$57</c:f>
              <c:numCache>
                <c:formatCode>General</c:formatCode>
                <c:ptCount val="54"/>
                <c:pt idx="0">
                  <c:v>14.6361451048951</c:v>
                </c:pt>
                <c:pt idx="1">
                  <c:v>18.11625874125874</c:v>
                </c:pt>
                <c:pt idx="2">
                  <c:v>20.70585664335664</c:v>
                </c:pt>
                <c:pt idx="3">
                  <c:v>23.76529720279713</c:v>
                </c:pt>
                <c:pt idx="4">
                  <c:v>24.91258741258741</c:v>
                </c:pt>
                <c:pt idx="5">
                  <c:v>27.91739510489511</c:v>
                </c:pt>
                <c:pt idx="6">
                  <c:v>29.78583916083916</c:v>
                </c:pt>
                <c:pt idx="7">
                  <c:v>30.29392482517482</c:v>
                </c:pt>
                <c:pt idx="8">
                  <c:v>30.37041083916082</c:v>
                </c:pt>
                <c:pt idx="9">
                  <c:v>30.80201048951049</c:v>
                </c:pt>
                <c:pt idx="10">
                  <c:v>30.98229895104895</c:v>
                </c:pt>
                <c:pt idx="11">
                  <c:v>31.26092657342657</c:v>
                </c:pt>
                <c:pt idx="12">
                  <c:v>31.26638986013979</c:v>
                </c:pt>
                <c:pt idx="13">
                  <c:v>31.3319493006993</c:v>
                </c:pt>
                <c:pt idx="14">
                  <c:v>32.29348776223775</c:v>
                </c:pt>
                <c:pt idx="15">
                  <c:v>32.40821678321677</c:v>
                </c:pt>
                <c:pt idx="16">
                  <c:v>34.39138986013986</c:v>
                </c:pt>
                <c:pt idx="17">
                  <c:v>34.63177447552447</c:v>
                </c:pt>
                <c:pt idx="18">
                  <c:v>35.41848776223769</c:v>
                </c:pt>
                <c:pt idx="19">
                  <c:v>35.41848776223769</c:v>
                </c:pt>
                <c:pt idx="20">
                  <c:v>35.48404720279709</c:v>
                </c:pt>
                <c:pt idx="21">
                  <c:v>35.7736013986014</c:v>
                </c:pt>
                <c:pt idx="22">
                  <c:v>35.7736013986014</c:v>
                </c:pt>
                <c:pt idx="23">
                  <c:v>36.2652972027972</c:v>
                </c:pt>
                <c:pt idx="24">
                  <c:v>36.27622377622377</c:v>
                </c:pt>
                <c:pt idx="25">
                  <c:v>36.31446678321664</c:v>
                </c:pt>
                <c:pt idx="26">
                  <c:v>38.58719405594398</c:v>
                </c:pt>
                <c:pt idx="27">
                  <c:v>38.72377622377623</c:v>
                </c:pt>
                <c:pt idx="28">
                  <c:v>39.61429195804195</c:v>
                </c:pt>
                <c:pt idx="29">
                  <c:v>40.16608391608391</c:v>
                </c:pt>
                <c:pt idx="30">
                  <c:v>40.35729895104888</c:v>
                </c:pt>
                <c:pt idx="31">
                  <c:v>40.39007867132864</c:v>
                </c:pt>
                <c:pt idx="32">
                  <c:v>41.7777534965035</c:v>
                </c:pt>
                <c:pt idx="33">
                  <c:v>41.93509615384608</c:v>
                </c:pt>
                <c:pt idx="34">
                  <c:v>42.20388986013987</c:v>
                </c:pt>
                <c:pt idx="35">
                  <c:v>44.37281468531459</c:v>
                </c:pt>
                <c:pt idx="36">
                  <c:v>45.32888986013987</c:v>
                </c:pt>
                <c:pt idx="37">
                  <c:v>47.47596153846154</c:v>
                </c:pt>
                <c:pt idx="38">
                  <c:v>48.71066433566426</c:v>
                </c:pt>
                <c:pt idx="39">
                  <c:v>50.84134615384603</c:v>
                </c:pt>
                <c:pt idx="40">
                  <c:v>52.33828671328663</c:v>
                </c:pt>
                <c:pt idx="41">
                  <c:v>53.048513986014</c:v>
                </c:pt>
                <c:pt idx="42">
                  <c:v>53.29982517482518</c:v>
                </c:pt>
                <c:pt idx="43">
                  <c:v>53.93356643356636</c:v>
                </c:pt>
                <c:pt idx="44">
                  <c:v>57.2825611888112</c:v>
                </c:pt>
                <c:pt idx="45">
                  <c:v>58.30419580419581</c:v>
                </c:pt>
                <c:pt idx="46">
                  <c:v>58.65930944055944</c:v>
                </c:pt>
                <c:pt idx="47">
                  <c:v>59.38046328671319</c:v>
                </c:pt>
                <c:pt idx="48">
                  <c:v>61.58216783216783</c:v>
                </c:pt>
                <c:pt idx="49">
                  <c:v>61.77338286713287</c:v>
                </c:pt>
                <c:pt idx="50">
                  <c:v>72.08806818181818</c:v>
                </c:pt>
                <c:pt idx="51">
                  <c:v>73.1971153846154</c:v>
                </c:pt>
                <c:pt idx="52">
                  <c:v>77.4</c:v>
                </c:pt>
                <c:pt idx="53">
                  <c:v>80.72552447552448</c:v>
                </c:pt>
              </c:numCache>
            </c:numRef>
          </c:yVal>
          <c:smooth val="0"/>
        </c:ser>
        <c:ser>
          <c:idx val="0"/>
          <c:order val="1"/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rgbClr val="2FA5E8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Hoja1!$H$4:$H$58</c:f>
              <c:numCache>
                <c:formatCode>_(* #,##0.00_);_(* \(#,##0.00\);_(* "-"??_);_(@_)</c:formatCode>
                <c:ptCount val="55"/>
                <c:pt idx="0">
                  <c:v>175.077183</c:v>
                </c:pt>
                <c:pt idx="1">
                  <c:v>1751.62063</c:v>
                </c:pt>
                <c:pt idx="2">
                  <c:v>1651.814818</c:v>
                </c:pt>
                <c:pt idx="3">
                  <c:v>2731.77519</c:v>
                </c:pt>
                <c:pt idx="4">
                  <c:v>1347.828856</c:v>
                </c:pt>
                <c:pt idx="5">
                  <c:v>2884.123676</c:v>
                </c:pt>
                <c:pt idx="6">
                  <c:v>1002.696171</c:v>
                </c:pt>
                <c:pt idx="7">
                  <c:v>3183.82137</c:v>
                </c:pt>
                <c:pt idx="8">
                  <c:v>1356.25638</c:v>
                </c:pt>
                <c:pt idx="9">
                  <c:v>1616.254</c:v>
                </c:pt>
                <c:pt idx="10">
                  <c:v>1655.57084</c:v>
                </c:pt>
                <c:pt idx="11">
                  <c:v>900.380778</c:v>
                </c:pt>
                <c:pt idx="12">
                  <c:v>2289.0</c:v>
                </c:pt>
                <c:pt idx="13">
                  <c:v>3766.8841</c:v>
                </c:pt>
                <c:pt idx="14">
                  <c:v>1727.22146</c:v>
                </c:pt>
                <c:pt idx="15">
                  <c:v>584.974716</c:v>
                </c:pt>
                <c:pt idx="16">
                  <c:v>2638.954798</c:v>
                </c:pt>
                <c:pt idx="17">
                  <c:v>1169.1311</c:v>
                </c:pt>
                <c:pt idx="18">
                  <c:v>1641.835349</c:v>
                </c:pt>
                <c:pt idx="19">
                  <c:v>0.0</c:v>
                </c:pt>
                <c:pt idx="20">
                  <c:v>3164.698268</c:v>
                </c:pt>
                <c:pt idx="21">
                  <c:v>1885.552942</c:v>
                </c:pt>
                <c:pt idx="22">
                  <c:v>1608.208501</c:v>
                </c:pt>
                <c:pt idx="23">
                  <c:v>2364.088706</c:v>
                </c:pt>
                <c:pt idx="24">
                  <c:v>974.564721</c:v>
                </c:pt>
                <c:pt idx="25">
                  <c:v>1331.788662</c:v>
                </c:pt>
                <c:pt idx="26">
                  <c:v>81.36900799999998</c:v>
                </c:pt>
                <c:pt idx="27">
                  <c:v>4347.27583683</c:v>
                </c:pt>
                <c:pt idx="28">
                  <c:v>1636.318657</c:v>
                </c:pt>
                <c:pt idx="29">
                  <c:v>1592.491121</c:v>
                </c:pt>
                <c:pt idx="30">
                  <c:v>3308.64195</c:v>
                </c:pt>
                <c:pt idx="31">
                  <c:v>1576.886451</c:v>
                </c:pt>
                <c:pt idx="32">
                  <c:v>1411.932993</c:v>
                </c:pt>
                <c:pt idx="33">
                  <c:v>3447.638222</c:v>
                </c:pt>
                <c:pt idx="34">
                  <c:v>1943.435</c:v>
                </c:pt>
                <c:pt idx="35">
                  <c:v>580.272643</c:v>
                </c:pt>
                <c:pt idx="36">
                  <c:v>979.9566499999989</c:v>
                </c:pt>
                <c:pt idx="37">
                  <c:v>#N/A</c:v>
                </c:pt>
                <c:pt idx="38">
                  <c:v>4699.145783</c:v>
                </c:pt>
                <c:pt idx="39">
                  <c:v>690.796439</c:v>
                </c:pt>
                <c:pt idx="40">
                  <c:v>1392.0</c:v>
                </c:pt>
                <c:pt idx="41">
                  <c:v>1921.823999</c:v>
                </c:pt>
                <c:pt idx="42">
                  <c:v>3366.864406</c:v>
                </c:pt>
                <c:pt idx="43">
                  <c:v>2224.532745</c:v>
                </c:pt>
                <c:pt idx="44">
                  <c:v>1568.34196</c:v>
                </c:pt>
                <c:pt idx="45">
                  <c:v>4886.1881</c:v>
                </c:pt>
                <c:pt idx="46">
                  <c:v>1339.480821</c:v>
                </c:pt>
                <c:pt idx="47">
                  <c:v>3014.521337</c:v>
                </c:pt>
                <c:pt idx="48">
                  <c:v>1270.661489</c:v>
                </c:pt>
                <c:pt idx="49">
                  <c:v>2650.955</c:v>
                </c:pt>
                <c:pt idx="50">
                  <c:v>5343.309969</c:v>
                </c:pt>
                <c:pt idx="51">
                  <c:v>2287.217217</c:v>
                </c:pt>
                <c:pt idx="52">
                  <c:v>467.0</c:v>
                </c:pt>
                <c:pt idx="53">
                  <c:v>2008.421795</c:v>
                </c:pt>
              </c:numCache>
            </c:numRef>
          </c:xVal>
          <c:yVal>
            <c:numRef>
              <c:f>Hoja1!$B$4:$B$58</c:f>
              <c:numCache>
                <c:formatCode>General</c:formatCode>
                <c:ptCount val="55"/>
                <c:pt idx="0">
                  <c:v>14.6361451048951</c:v>
                </c:pt>
                <c:pt idx="1">
                  <c:v>18.11625874125874</c:v>
                </c:pt>
                <c:pt idx="2">
                  <c:v>20.70585664335664</c:v>
                </c:pt>
                <c:pt idx="3">
                  <c:v>23.76529720279713</c:v>
                </c:pt>
                <c:pt idx="4">
                  <c:v>24.91258741258741</c:v>
                </c:pt>
                <c:pt idx="5">
                  <c:v>27.91739510489511</c:v>
                </c:pt>
                <c:pt idx="6">
                  <c:v>29.78583916083916</c:v>
                </c:pt>
                <c:pt idx="7">
                  <c:v>30.29392482517482</c:v>
                </c:pt>
                <c:pt idx="8">
                  <c:v>30.37041083916082</c:v>
                </c:pt>
                <c:pt idx="9">
                  <c:v>30.80201048951049</c:v>
                </c:pt>
                <c:pt idx="10">
                  <c:v>30.98229895104895</c:v>
                </c:pt>
                <c:pt idx="11">
                  <c:v>31.26092657342657</c:v>
                </c:pt>
                <c:pt idx="12">
                  <c:v>31.26638986013979</c:v>
                </c:pt>
                <c:pt idx="13">
                  <c:v>31.3319493006993</c:v>
                </c:pt>
                <c:pt idx="14">
                  <c:v>32.29348776223775</c:v>
                </c:pt>
                <c:pt idx="15">
                  <c:v>32.40821678321677</c:v>
                </c:pt>
                <c:pt idx="16">
                  <c:v>34.39138986013986</c:v>
                </c:pt>
                <c:pt idx="17">
                  <c:v>34.63177447552447</c:v>
                </c:pt>
                <c:pt idx="18">
                  <c:v>35.41848776223769</c:v>
                </c:pt>
                <c:pt idx="19">
                  <c:v>35.41848776223769</c:v>
                </c:pt>
                <c:pt idx="20">
                  <c:v>35.48404720279709</c:v>
                </c:pt>
                <c:pt idx="21">
                  <c:v>35.7736013986014</c:v>
                </c:pt>
                <c:pt idx="22">
                  <c:v>35.7736013986014</c:v>
                </c:pt>
                <c:pt idx="23">
                  <c:v>36.2652972027972</c:v>
                </c:pt>
                <c:pt idx="24">
                  <c:v>36.27622377622377</c:v>
                </c:pt>
                <c:pt idx="25">
                  <c:v>36.31446678321664</c:v>
                </c:pt>
                <c:pt idx="26">
                  <c:v>38.58719405594398</c:v>
                </c:pt>
                <c:pt idx="27">
                  <c:v>38.72377622377623</c:v>
                </c:pt>
                <c:pt idx="28">
                  <c:v>39.61429195804195</c:v>
                </c:pt>
                <c:pt idx="29">
                  <c:v>40.16608391608391</c:v>
                </c:pt>
                <c:pt idx="30">
                  <c:v>40.35729895104888</c:v>
                </c:pt>
                <c:pt idx="31">
                  <c:v>40.39007867132864</c:v>
                </c:pt>
                <c:pt idx="32">
                  <c:v>41.7777534965035</c:v>
                </c:pt>
                <c:pt idx="33">
                  <c:v>41.93509615384608</c:v>
                </c:pt>
                <c:pt idx="34">
                  <c:v>42.20388986013987</c:v>
                </c:pt>
                <c:pt idx="35">
                  <c:v>44.37281468531459</c:v>
                </c:pt>
                <c:pt idx="36">
                  <c:v>45.32888986013987</c:v>
                </c:pt>
                <c:pt idx="37">
                  <c:v>47.47596153846154</c:v>
                </c:pt>
                <c:pt idx="38">
                  <c:v>48.71066433566426</c:v>
                </c:pt>
                <c:pt idx="39">
                  <c:v>50.84134615384603</c:v>
                </c:pt>
                <c:pt idx="40">
                  <c:v>52.33828671328663</c:v>
                </c:pt>
                <c:pt idx="41">
                  <c:v>53.048513986014</c:v>
                </c:pt>
                <c:pt idx="42">
                  <c:v>53.29982517482518</c:v>
                </c:pt>
                <c:pt idx="43">
                  <c:v>53.93356643356636</c:v>
                </c:pt>
                <c:pt idx="44">
                  <c:v>57.2825611888112</c:v>
                </c:pt>
                <c:pt idx="45">
                  <c:v>58.30419580419581</c:v>
                </c:pt>
                <c:pt idx="46">
                  <c:v>58.65930944055944</c:v>
                </c:pt>
                <c:pt idx="47">
                  <c:v>59.38046328671319</c:v>
                </c:pt>
                <c:pt idx="48">
                  <c:v>61.58216783216783</c:v>
                </c:pt>
                <c:pt idx="49">
                  <c:v>61.77338286713287</c:v>
                </c:pt>
                <c:pt idx="50">
                  <c:v>72.08806818181818</c:v>
                </c:pt>
                <c:pt idx="51">
                  <c:v>73.1971153846154</c:v>
                </c:pt>
                <c:pt idx="52">
                  <c:v>77.4</c:v>
                </c:pt>
                <c:pt idx="53">
                  <c:v>80.72552447552448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5877640"/>
        <c:axId val="-2047785048"/>
      </c:scatterChart>
      <c:valAx>
        <c:axId val="2085877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047785048"/>
        <c:crosses val="autoZero"/>
        <c:crossBetween val="midCat"/>
      </c:valAx>
      <c:valAx>
        <c:axId val="-2047785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l">
              <a:defRPr sz="1400" b="1" i="0" u="none" strike="noStrike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858776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79912570917707"/>
          <c:y val="0.13580905511811"/>
          <c:w val="0.952008742908229"/>
          <c:h val="0.823565944881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Información</c:v>
                </c:pt>
              </c:strCache>
            </c:strRef>
          </c:tx>
          <c:spPr>
            <a:pattFill prst="dkUpDiag">
              <a:fgClr>
                <a:srgbClr val="2EAAEF"/>
              </a:fgClr>
              <a:bgClr>
                <a:srgbClr val="52C3FF"/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/>
                    <a:ea typeface="+mn-ea"/>
                    <a:cs typeface="Calibri Light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Hoja1!$B$2</c:f>
              <c:numCache>
                <c:formatCode>General</c:formatCode>
                <c:ptCount val="1"/>
                <c:pt idx="0">
                  <c:v>68.75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Interacción</c:v>
                </c:pt>
              </c:strCache>
            </c:strRef>
          </c:tx>
          <c:spPr>
            <a:pattFill prst="dkUpDiag">
              <a:fgClr>
                <a:srgbClr val="55B681"/>
              </a:fgClr>
              <a:bgClr>
                <a:srgbClr val="6CEDA6"/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/>
                    <a:ea typeface="+mn-ea"/>
                    <a:cs typeface="Calibri Light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Hoja1!$C$2</c:f>
              <c:numCache>
                <c:formatCode>General</c:formatCode>
                <c:ptCount val="1"/>
                <c:pt idx="0">
                  <c:v>28.84603988603988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Transacción</c:v>
                </c:pt>
              </c:strCache>
            </c:strRef>
          </c:tx>
          <c:spPr>
            <a:pattFill prst="dkUpDiag">
              <a:fgClr>
                <a:srgbClr val="EB475B"/>
              </a:fgClr>
              <a:bgClr>
                <a:srgbClr val="FF6871"/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/>
                    <a:ea typeface="+mn-ea"/>
                    <a:cs typeface="Calibri Light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Hoja1!$D$2</c:f>
              <c:numCache>
                <c:formatCode>General</c:formatCode>
                <c:ptCount val="1"/>
                <c:pt idx="0">
                  <c:v>32.175925925926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Experiencia del usuario</c:v>
                </c:pt>
              </c:strCache>
            </c:strRef>
          </c:tx>
          <c:spPr>
            <a:solidFill>
              <a:srgbClr val="9660A3"/>
            </a:solid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Pt>
            <c:idx val="0"/>
            <c:invertIfNegative val="0"/>
            <c:bubble3D val="0"/>
            <c:spPr>
              <a:pattFill prst="dkUpDiag">
                <a:fgClr>
                  <a:srgbClr val="9660A3"/>
                </a:fgClr>
                <a:bgClr>
                  <a:srgbClr val="C97FDB"/>
                </a:bgClr>
              </a:pattFill>
              <a:ln>
                <a:noFill/>
              </a:ln>
              <a:effectLst>
                <a:innerShdw blurRad="114300">
                  <a:schemeClr val="accent4"/>
                </a:innerShdw>
              </a:effectLst>
            </c:spPr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/>
                    <a:ea typeface="+mn-ea"/>
                    <a:cs typeface="Calibri Light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Hoja1!$E$2</c:f>
              <c:numCache>
                <c:formatCode>General</c:formatCode>
                <c:ptCount val="1"/>
                <c:pt idx="0">
                  <c:v>38.43429292929289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1"/>
        <c:overlap val="-90"/>
        <c:axId val="-2032035784"/>
        <c:axId val="-2037821848"/>
      </c:barChart>
      <c:catAx>
        <c:axId val="-20320357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037821848"/>
        <c:crosses val="autoZero"/>
        <c:auto val="1"/>
        <c:lblAlgn val="ctr"/>
        <c:lblOffset val="100"/>
        <c:noMultiLvlLbl val="0"/>
      </c:catAx>
      <c:valAx>
        <c:axId val="-20378218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032035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5771326817749"/>
          <c:y val="0.040625"/>
          <c:w val="0.57378281156189"/>
          <c:h val="0.95058981299212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Hoja1!$B$2</c:f>
              <c:strCache>
                <c:ptCount val="1"/>
                <c:pt idx="0">
                  <c:v>Columna1</c:v>
                </c:pt>
              </c:strCache>
            </c:strRef>
          </c:tx>
          <c:spPr>
            <a:pattFill prst="dkUpDiag">
              <a:fgClr>
                <a:srgbClr val="4AAFE4"/>
              </a:fgClr>
              <a:bgClr>
                <a:srgbClr val="52C3FF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493546231819421"/>
                  <c:y val="-1.1458200967218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488544074064495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471870214881406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445192040188464"/>
                  <c:y val="-1.1458200967218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380163989374419"/>
                  <c:y val="-1.1458200967218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380163989374419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380163989374419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370159673864566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363490130191331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358487972436404"/>
                  <c:y val="-5.7291004836090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.353485814681477"/>
                  <c:y val="2.864550241804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.348483656926551"/>
                  <c:y val="-2.864550241804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.331809797743462"/>
                  <c:y val="-1.4322751209022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0.3201380963153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r">
                  <a:lnSpc>
                    <a:spcPct val="90000"/>
                  </a:lnSpc>
                  <a:defRPr sz="12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Hoja1!$A$3:$A$16</c:f>
              <c:strCache>
                <c:ptCount val="14"/>
                <c:pt idx="0">
                  <c:v>Catálogo de giros permitidos y uso de suelo</c:v>
                </c:pt>
                <c:pt idx="1">
                  <c:v>Información sobre inspecciones</c:v>
                </c:pt>
                <c:pt idx="2">
                  <c:v>Resultado de licitaciones </c:v>
                </c:pt>
                <c:pt idx="3">
                  <c:v>Listado de proveedores</c:v>
                </c:pt>
                <c:pt idx="4">
                  <c:v>Normatividad adquisiciones</c:v>
                </c:pt>
                <c:pt idx="5">
                  <c:v> Requisitos de trámite de uso de suelo</c:v>
                </c:pt>
                <c:pt idx="6">
                  <c:v>Fundamento legal de trámites </c:v>
                </c:pt>
                <c:pt idx="7">
                  <c:v>Catálogo de licencias otorgadas </c:v>
                </c:pt>
                <c:pt idx="8">
                  <c:v>Normatividad de establecimiento mercantiles</c:v>
                </c:pt>
                <c:pt idx="9">
                  <c:v>Requisitos de licencia de operación</c:v>
                </c:pt>
                <c:pt idx="10">
                  <c:v>Normatividad de construcción</c:v>
                </c:pt>
                <c:pt idx="11">
                  <c:v>Requisitos permiso de construcción</c:v>
                </c:pt>
                <c:pt idx="12">
                  <c:v>Normatividad de protección civil</c:v>
                </c:pt>
                <c:pt idx="13">
                  <c:v>Catálogo de trámites </c:v>
                </c:pt>
              </c:strCache>
            </c:strRef>
          </c:cat>
          <c:val>
            <c:numRef>
              <c:f>Hoja1!$B$3:$B$16</c:f>
              <c:numCache>
                <c:formatCode>0%</c:formatCode>
                <c:ptCount val="14"/>
                <c:pt idx="0">
                  <c:v>0.207547169811321</c:v>
                </c:pt>
                <c:pt idx="1">
                  <c:v>0.226415094339623</c:v>
                </c:pt>
                <c:pt idx="2">
                  <c:v>0.283018867924528</c:v>
                </c:pt>
                <c:pt idx="3">
                  <c:v>0.377358490566038</c:v>
                </c:pt>
                <c:pt idx="4">
                  <c:v>0.60377358490566</c:v>
                </c:pt>
                <c:pt idx="5">
                  <c:v>0.60377358490566</c:v>
                </c:pt>
                <c:pt idx="6">
                  <c:v>0.60377358490566</c:v>
                </c:pt>
                <c:pt idx="7">
                  <c:v>0.641509433962264</c:v>
                </c:pt>
                <c:pt idx="8">
                  <c:v>0.660377358490566</c:v>
                </c:pt>
                <c:pt idx="9">
                  <c:v>0.679245283018868</c:v>
                </c:pt>
                <c:pt idx="10">
                  <c:v>0.69811320754717</c:v>
                </c:pt>
                <c:pt idx="11">
                  <c:v>0.716981132075472</c:v>
                </c:pt>
                <c:pt idx="12">
                  <c:v>0.773584905660377</c:v>
                </c:pt>
                <c:pt idx="13">
                  <c:v>0.811320754716981</c:v>
                </c:pt>
              </c:numCache>
            </c:numRef>
          </c:val>
        </c:ser>
        <c:ser>
          <c:idx val="1"/>
          <c:order val="1"/>
          <c:tx>
            <c:strRef>
              <c:f>Hoja1!$C$2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rgbClr val="E3E3E3"/>
            </a:solidFill>
          </c:spPr>
          <c:invertIfNegative val="0"/>
          <c:cat>
            <c:strRef>
              <c:f>Hoja1!$A$3:$A$16</c:f>
              <c:strCache>
                <c:ptCount val="14"/>
                <c:pt idx="0">
                  <c:v>Catálogo de giros permitidos y uso de suelo</c:v>
                </c:pt>
                <c:pt idx="1">
                  <c:v>Información sobre inspecciones</c:v>
                </c:pt>
                <c:pt idx="2">
                  <c:v>Resultado de licitaciones </c:v>
                </c:pt>
                <c:pt idx="3">
                  <c:v>Listado de proveedores</c:v>
                </c:pt>
                <c:pt idx="4">
                  <c:v>Normatividad adquisiciones</c:v>
                </c:pt>
                <c:pt idx="5">
                  <c:v> Requisitos de trámite de uso de suelo</c:v>
                </c:pt>
                <c:pt idx="6">
                  <c:v>Fundamento legal de trámites </c:v>
                </c:pt>
                <c:pt idx="7">
                  <c:v>Catálogo de licencias otorgadas </c:v>
                </c:pt>
                <c:pt idx="8">
                  <c:v>Normatividad de establecimiento mercantiles</c:v>
                </c:pt>
                <c:pt idx="9">
                  <c:v>Requisitos de licencia de operación</c:v>
                </c:pt>
                <c:pt idx="10">
                  <c:v>Normatividad de construcción</c:v>
                </c:pt>
                <c:pt idx="11">
                  <c:v>Requisitos permiso de construcción</c:v>
                </c:pt>
                <c:pt idx="12">
                  <c:v>Normatividad de protección civil</c:v>
                </c:pt>
                <c:pt idx="13">
                  <c:v>Catálogo de trámites </c:v>
                </c:pt>
              </c:strCache>
            </c:strRef>
          </c:cat>
          <c:val>
            <c:numRef>
              <c:f>Hoja1!$C$3:$C$16</c:f>
              <c:numCache>
                <c:formatCode>0%</c:formatCode>
                <c:ptCount val="14"/>
                <c:pt idx="0">
                  <c:v>0.792452830188679</c:v>
                </c:pt>
                <c:pt idx="1">
                  <c:v>0.773584905660377</c:v>
                </c:pt>
                <c:pt idx="2">
                  <c:v>0.716981132075472</c:v>
                </c:pt>
                <c:pt idx="3">
                  <c:v>0.622641509433962</c:v>
                </c:pt>
                <c:pt idx="4">
                  <c:v>0.39622641509434</c:v>
                </c:pt>
                <c:pt idx="5">
                  <c:v>0.39622641509434</c:v>
                </c:pt>
                <c:pt idx="6">
                  <c:v>0.39622641509434</c:v>
                </c:pt>
                <c:pt idx="7">
                  <c:v>0.358490566037736</c:v>
                </c:pt>
                <c:pt idx="8">
                  <c:v>0.339622641509434</c:v>
                </c:pt>
                <c:pt idx="9">
                  <c:v>0.320754716981132</c:v>
                </c:pt>
                <c:pt idx="10">
                  <c:v>0.30188679245283</c:v>
                </c:pt>
                <c:pt idx="11">
                  <c:v>0.283018867924528</c:v>
                </c:pt>
                <c:pt idx="12">
                  <c:v>0.226415094339623</c:v>
                </c:pt>
                <c:pt idx="13">
                  <c:v>0.188679245283019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2031204120"/>
        <c:axId val="-2033688920"/>
      </c:barChart>
      <c:catAx>
        <c:axId val="-2031204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033688920"/>
        <c:crosses val="autoZero"/>
        <c:auto val="1"/>
        <c:lblAlgn val="ctr"/>
        <c:lblOffset val="100"/>
        <c:noMultiLvlLbl val="0"/>
      </c:catAx>
      <c:valAx>
        <c:axId val="-203368892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031204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9913028587441"/>
          <c:y val="0.0626865745312698"/>
          <c:w val="1.0"/>
          <c:h val="0.856249953725462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55B681"/>
              </a:solidFill>
            </c:spPr>
          </c:dPt>
          <c:dPt>
            <c:idx val="1"/>
            <c:bubble3D val="0"/>
            <c:spPr>
              <a:solidFill>
                <a:srgbClr val="E3E3E3"/>
              </a:solidFill>
            </c:spPr>
          </c:dPt>
          <c:cat>
            <c:strRef>
              <c:f>Hoja1!$A$2:$A$3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16.0</c:v>
                </c:pt>
                <c:pt idx="1">
                  <c:v>38.0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9913028587441"/>
          <c:y val="0.0626865745312698"/>
          <c:w val="1.0"/>
          <c:h val="0.856249953725462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55B681"/>
              </a:solidFill>
            </c:spPr>
          </c:dPt>
          <c:dPt>
            <c:idx val="1"/>
            <c:bubble3D val="0"/>
            <c:spPr>
              <a:solidFill>
                <a:srgbClr val="E3E3E3"/>
              </a:solidFill>
            </c:spPr>
          </c:dPt>
          <c:cat>
            <c:strRef>
              <c:f>Hoja1!$A$2:$A$3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14.0</c:v>
                </c:pt>
                <c:pt idx="1">
                  <c:v>40.0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B22DE-4F85-0D42-B16D-F5D443F945B8}" type="datetimeFigureOut">
              <a:rPr lang="es-ES" smtClean="0"/>
              <a:t>20/01/15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1F238-ADEF-9F42-9AF4-A1DE7304D13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9032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A36439E-E0E1-EA4C-B20B-0D0579351299}" type="datetimeFigureOut">
              <a:rPr lang="es-ES"/>
              <a:pPr>
                <a:defRPr/>
              </a:pPr>
              <a:t>20/01/15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56DC9D8-B8AC-6743-A83B-E7990EDD425D}" type="slidenum">
              <a:rPr lang="es-ES"/>
              <a:pPr>
                <a:defRPr/>
              </a:pPr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976196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675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/>
          <p:cNvSpPr>
            <a:spLocks noChangeAspect="1"/>
          </p:cNvSpPr>
          <p:nvPr userDrawn="1"/>
        </p:nvSpPr>
        <p:spPr>
          <a:xfrm rot="10800000">
            <a:off x="307993" y="837215"/>
            <a:ext cx="100051" cy="100051"/>
          </a:xfrm>
          <a:prstGeom prst="ellipse">
            <a:avLst/>
          </a:prstGeom>
          <a:noFill/>
          <a:ln w="25400" cmpd="sng">
            <a:solidFill>
              <a:srgbClr val="1B305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1" name="Elipse 10"/>
          <p:cNvSpPr>
            <a:spLocks noChangeAspect="1"/>
          </p:cNvSpPr>
          <p:nvPr userDrawn="1"/>
        </p:nvSpPr>
        <p:spPr>
          <a:xfrm rot="10800000">
            <a:off x="307994" y="197776"/>
            <a:ext cx="100051" cy="100051"/>
          </a:xfrm>
          <a:prstGeom prst="ellipse">
            <a:avLst/>
          </a:prstGeom>
          <a:solidFill>
            <a:schemeClr val="bg1"/>
          </a:solidFill>
          <a:ln w="25400" cmpd="sng">
            <a:solidFill>
              <a:srgbClr val="1B305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cxnSp>
        <p:nvCxnSpPr>
          <p:cNvPr id="14" name="Conector recto 13"/>
          <p:cNvCxnSpPr>
            <a:stCxn id="11" idx="0"/>
            <a:endCxn id="10" idx="4"/>
          </p:cNvCxnSpPr>
          <p:nvPr userDrawn="1"/>
        </p:nvCxnSpPr>
        <p:spPr>
          <a:xfrm flipH="1">
            <a:off x="358018" y="297827"/>
            <a:ext cx="1" cy="539388"/>
          </a:xfrm>
          <a:prstGeom prst="line">
            <a:avLst/>
          </a:prstGeom>
          <a:ln w="25400" cmpd="sng">
            <a:solidFill>
              <a:srgbClr val="1B305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cto 16"/>
          <p:cNvCxnSpPr>
            <a:stCxn id="10" idx="7"/>
          </p:cNvCxnSpPr>
          <p:nvPr userDrawn="1"/>
        </p:nvCxnSpPr>
        <p:spPr>
          <a:xfrm flipH="1">
            <a:off x="-222249" y="922614"/>
            <a:ext cx="544894" cy="385486"/>
          </a:xfrm>
          <a:prstGeom prst="line">
            <a:avLst/>
          </a:prstGeom>
          <a:ln w="25400" cmpd="sng">
            <a:solidFill>
              <a:srgbClr val="1B305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058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0120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ended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31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074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theme" Target="../theme/theme2.xm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ortada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5932032"/>
            <a:ext cx="9143996" cy="9429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/>
          <p:cNvSpPr/>
          <p:nvPr userDrawn="1"/>
        </p:nvSpPr>
        <p:spPr>
          <a:xfrm>
            <a:off x="-622128" y="5908730"/>
            <a:ext cx="9969328" cy="235927"/>
          </a:xfrm>
          <a:custGeom>
            <a:avLst/>
            <a:gdLst>
              <a:gd name="connsiteX0" fmla="*/ 329916 w 9969328"/>
              <a:gd name="connsiteY0" fmla="*/ 0 h 1220203"/>
              <a:gd name="connsiteX1" fmla="*/ 4360617 w 9969328"/>
              <a:gd name="connsiteY1" fmla="*/ 0 h 1220203"/>
              <a:gd name="connsiteX2" fmla="*/ 4595815 w 9969328"/>
              <a:gd name="connsiteY2" fmla="*/ 168193 h 1220203"/>
              <a:gd name="connsiteX3" fmla="*/ 9969328 w 9969328"/>
              <a:gd name="connsiteY3" fmla="*/ 168193 h 1220203"/>
              <a:gd name="connsiteX4" fmla="*/ 9969328 w 9969328"/>
              <a:gd name="connsiteY4" fmla="*/ 1220203 h 1220203"/>
              <a:gd name="connsiteX5" fmla="*/ 418928 w 9969328"/>
              <a:gd name="connsiteY5" fmla="*/ 235927 h 1220203"/>
              <a:gd name="connsiteX6" fmla="*/ 0 w 9969328"/>
              <a:gd name="connsiteY6" fmla="*/ 235927 h 1220203"/>
              <a:gd name="connsiteX7" fmla="*/ 329916 w 9969328"/>
              <a:gd name="connsiteY7" fmla="*/ 0 h 1220203"/>
              <a:gd name="connsiteX0" fmla="*/ 329916 w 9969328"/>
              <a:gd name="connsiteY0" fmla="*/ 0 h 1220203"/>
              <a:gd name="connsiteX1" fmla="*/ 4360617 w 9969328"/>
              <a:gd name="connsiteY1" fmla="*/ 0 h 1220203"/>
              <a:gd name="connsiteX2" fmla="*/ 4595815 w 9969328"/>
              <a:gd name="connsiteY2" fmla="*/ 168193 h 1220203"/>
              <a:gd name="connsiteX3" fmla="*/ 9969328 w 9969328"/>
              <a:gd name="connsiteY3" fmla="*/ 168193 h 1220203"/>
              <a:gd name="connsiteX4" fmla="*/ 9969328 w 9969328"/>
              <a:gd name="connsiteY4" fmla="*/ 1220203 h 1220203"/>
              <a:gd name="connsiteX5" fmla="*/ 0 w 9969328"/>
              <a:gd name="connsiteY5" fmla="*/ 235927 h 1220203"/>
              <a:gd name="connsiteX6" fmla="*/ 329916 w 9969328"/>
              <a:gd name="connsiteY6" fmla="*/ 0 h 1220203"/>
              <a:gd name="connsiteX0" fmla="*/ 9969328 w 10060768"/>
              <a:gd name="connsiteY0" fmla="*/ 1220203 h 1311643"/>
              <a:gd name="connsiteX1" fmla="*/ 0 w 10060768"/>
              <a:gd name="connsiteY1" fmla="*/ 235927 h 1311643"/>
              <a:gd name="connsiteX2" fmla="*/ 329916 w 10060768"/>
              <a:gd name="connsiteY2" fmla="*/ 0 h 1311643"/>
              <a:gd name="connsiteX3" fmla="*/ 4360617 w 10060768"/>
              <a:gd name="connsiteY3" fmla="*/ 0 h 1311643"/>
              <a:gd name="connsiteX4" fmla="*/ 4595815 w 10060768"/>
              <a:gd name="connsiteY4" fmla="*/ 168193 h 1311643"/>
              <a:gd name="connsiteX5" fmla="*/ 9969328 w 10060768"/>
              <a:gd name="connsiteY5" fmla="*/ 168193 h 1311643"/>
              <a:gd name="connsiteX6" fmla="*/ 10060768 w 10060768"/>
              <a:gd name="connsiteY6" fmla="*/ 1311643 h 1311643"/>
              <a:gd name="connsiteX0" fmla="*/ 0 w 10060768"/>
              <a:gd name="connsiteY0" fmla="*/ 235927 h 1311643"/>
              <a:gd name="connsiteX1" fmla="*/ 329916 w 10060768"/>
              <a:gd name="connsiteY1" fmla="*/ 0 h 1311643"/>
              <a:gd name="connsiteX2" fmla="*/ 4360617 w 10060768"/>
              <a:gd name="connsiteY2" fmla="*/ 0 h 1311643"/>
              <a:gd name="connsiteX3" fmla="*/ 4595815 w 10060768"/>
              <a:gd name="connsiteY3" fmla="*/ 168193 h 1311643"/>
              <a:gd name="connsiteX4" fmla="*/ 9969328 w 10060768"/>
              <a:gd name="connsiteY4" fmla="*/ 168193 h 1311643"/>
              <a:gd name="connsiteX5" fmla="*/ 10060768 w 10060768"/>
              <a:gd name="connsiteY5" fmla="*/ 1311643 h 1311643"/>
              <a:gd name="connsiteX0" fmla="*/ 0 w 9969328"/>
              <a:gd name="connsiteY0" fmla="*/ 235927 h 235927"/>
              <a:gd name="connsiteX1" fmla="*/ 329916 w 9969328"/>
              <a:gd name="connsiteY1" fmla="*/ 0 h 235927"/>
              <a:gd name="connsiteX2" fmla="*/ 4360617 w 9969328"/>
              <a:gd name="connsiteY2" fmla="*/ 0 h 235927"/>
              <a:gd name="connsiteX3" fmla="*/ 4595815 w 9969328"/>
              <a:gd name="connsiteY3" fmla="*/ 168193 h 235927"/>
              <a:gd name="connsiteX4" fmla="*/ 9969328 w 9969328"/>
              <a:gd name="connsiteY4" fmla="*/ 168193 h 23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9328" h="235927">
                <a:moveTo>
                  <a:pt x="0" y="235927"/>
                </a:moveTo>
                <a:lnTo>
                  <a:pt x="329916" y="0"/>
                </a:lnTo>
                <a:lnTo>
                  <a:pt x="4360617" y="0"/>
                </a:lnTo>
                <a:lnTo>
                  <a:pt x="4595815" y="168193"/>
                </a:lnTo>
                <a:lnTo>
                  <a:pt x="9969328" y="168193"/>
                </a:lnTo>
              </a:path>
            </a:pathLst>
          </a:custGeom>
          <a:noFill/>
          <a:ln>
            <a:solidFill>
              <a:srgbClr val="1B305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5932032"/>
            <a:ext cx="9143996" cy="942901"/>
          </a:xfrm>
          <a:prstGeom prst="rect">
            <a:avLst/>
          </a:prstGeom>
        </p:spPr>
      </p:pic>
      <p:cxnSp>
        <p:nvCxnSpPr>
          <p:cNvPr id="7" name="Conector recto 6"/>
          <p:cNvCxnSpPr>
            <a:stCxn id="8" idx="2"/>
          </p:cNvCxnSpPr>
          <p:nvPr userDrawn="1"/>
        </p:nvCxnSpPr>
        <p:spPr>
          <a:xfrm>
            <a:off x="4241195" y="5912957"/>
            <a:ext cx="4902805" cy="0"/>
          </a:xfrm>
          <a:prstGeom prst="line">
            <a:avLst/>
          </a:prstGeom>
          <a:ln w="25400" cmpd="sng">
            <a:solidFill>
              <a:srgbClr val="1B305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Elipse 7"/>
          <p:cNvSpPr>
            <a:spLocks noChangeAspect="1"/>
          </p:cNvSpPr>
          <p:nvPr userDrawn="1"/>
        </p:nvSpPr>
        <p:spPr>
          <a:xfrm rot="10800000">
            <a:off x="4141144" y="5862932"/>
            <a:ext cx="100051" cy="100051"/>
          </a:xfrm>
          <a:prstGeom prst="ellipse">
            <a:avLst/>
          </a:prstGeom>
          <a:noFill/>
          <a:ln w="25400" cmpd="sng">
            <a:solidFill>
              <a:srgbClr val="1B305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765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72" r:id="rId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B30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7464"/>
          </a:xfrm>
          <a:prstGeom prst="rect">
            <a:avLst/>
          </a:prstGeom>
        </p:spPr>
      </p:pic>
      <p:sp>
        <p:nvSpPr>
          <p:cNvPr id="7" name="Rectángulo 6"/>
          <p:cNvSpPr/>
          <p:nvPr userDrawn="1"/>
        </p:nvSpPr>
        <p:spPr>
          <a:xfrm>
            <a:off x="0" y="6076923"/>
            <a:ext cx="9144000" cy="798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" name="Conector recto 3"/>
          <p:cNvCxnSpPr>
            <a:stCxn id="5" idx="2"/>
          </p:cNvCxnSpPr>
          <p:nvPr userDrawn="1"/>
        </p:nvCxnSpPr>
        <p:spPr>
          <a:xfrm>
            <a:off x="4241195" y="5912957"/>
            <a:ext cx="4902805" cy="0"/>
          </a:xfrm>
          <a:prstGeom prst="line">
            <a:avLst/>
          </a:prstGeom>
          <a:ln w="25400" cmpd="sng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Elipse 4"/>
          <p:cNvSpPr>
            <a:spLocks noChangeAspect="1"/>
          </p:cNvSpPr>
          <p:nvPr userDrawn="1"/>
        </p:nvSpPr>
        <p:spPr>
          <a:xfrm rot="10800000">
            <a:off x="4141144" y="5862932"/>
            <a:ext cx="100051" cy="100051"/>
          </a:xfrm>
          <a:prstGeom prst="ellipse">
            <a:avLst/>
          </a:prstGeom>
          <a:noFill/>
          <a:ln w="25400" cmpd="sng">
            <a:solidFill>
              <a:schemeClr val="bg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5932032"/>
            <a:ext cx="9143996" cy="942901"/>
          </a:xfrm>
          <a:prstGeom prst="rect">
            <a:avLst/>
          </a:prstGeom>
        </p:spPr>
      </p:pic>
      <p:sp>
        <p:nvSpPr>
          <p:cNvPr id="9" name="Trapecio 8"/>
          <p:cNvSpPr/>
          <p:nvPr userDrawn="1"/>
        </p:nvSpPr>
        <p:spPr>
          <a:xfrm>
            <a:off x="-622128" y="5908730"/>
            <a:ext cx="4690533" cy="235927"/>
          </a:xfrm>
          <a:prstGeom prst="trapezoid">
            <a:avLst>
              <a:gd name="adj" fmla="val 13983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403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1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1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2.png"/><Relationship Id="rId6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Relationship Id="rId3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4" Type="http://schemas.openxmlformats.org/officeDocument/2006/relationships/chart" Target="../charts/chart10.xml"/><Relationship Id="rId5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2.xml"/><Relationship Id="rId3" Type="http://schemas.openxmlformats.org/officeDocument/2006/relationships/chart" Target="../charts/char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7"/>
          <p:cNvSpPr/>
          <p:nvPr/>
        </p:nvSpPr>
        <p:spPr>
          <a:xfrm>
            <a:off x="5142309" y="5444348"/>
            <a:ext cx="3402169" cy="345406"/>
          </a:xfrm>
          <a:prstGeom prst="ellipse">
            <a:avLst/>
          </a:prstGeom>
          <a:solidFill>
            <a:schemeClr val="bg1">
              <a:lumMod val="85000"/>
            </a:schemeClr>
          </a:solidFill>
          <a:ln w="25400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F3B346"/>
              </a:solidFill>
              <a:latin typeface="Calibri"/>
              <a:cs typeface="Calibri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4109144" y="5487297"/>
            <a:ext cx="814451" cy="259508"/>
          </a:xfrm>
          <a:prstGeom prst="ellipse">
            <a:avLst/>
          </a:prstGeom>
          <a:solidFill>
            <a:schemeClr val="bg1">
              <a:lumMod val="85000"/>
            </a:schemeClr>
          </a:solidFill>
          <a:ln w="25400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F3B346"/>
              </a:solidFill>
              <a:latin typeface="Calibri"/>
              <a:cs typeface="Calibri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452701" y="1083727"/>
            <a:ext cx="831876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4800" spc="-20" dirty="0" smtClean="0">
                <a:solidFill>
                  <a:srgbClr val="2FA5E8"/>
                </a:solidFill>
                <a:latin typeface="Calibri Light"/>
                <a:cs typeface="Calibri Light"/>
              </a:rPr>
              <a:t>CHICAGO</a:t>
            </a:r>
            <a:endParaRPr lang="es-ES_tradnl" sz="2000" spc="-20" dirty="0">
              <a:solidFill>
                <a:srgbClr val="2FA5E8"/>
              </a:solidFill>
            </a:endParaRPr>
          </a:p>
          <a:p>
            <a:pPr>
              <a:spcAft>
                <a:spcPts val="0"/>
              </a:spcAft>
            </a:pPr>
            <a:r>
              <a:rPr lang="es-ES_tradnl" sz="2000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</a:t>
            </a:r>
            <a:r>
              <a:rPr lang="es-ES_tradnl" sz="2000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Ciudad de Chicago permite hacer </a:t>
            </a:r>
            <a:endParaRPr lang="es-ES_tradnl" sz="2000" spc="-2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0"/>
              </a:spcAft>
            </a:pPr>
            <a:r>
              <a:rPr lang="es-ES_tradnl" sz="2000" b="1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quejas desde el celular </a:t>
            </a:r>
            <a:r>
              <a:rPr lang="es-ES_tradnl" sz="2000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 </a:t>
            </a:r>
            <a:r>
              <a:rPr lang="es-ES_tradnl" sz="2000" b="1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consultar</a:t>
            </a:r>
          </a:p>
          <a:p>
            <a:pPr>
              <a:spcAft>
                <a:spcPts val="0"/>
              </a:spcAft>
            </a:pPr>
            <a:r>
              <a:rPr lang="es-ES_tradnl" sz="2000" b="1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 estatus en línea</a:t>
            </a:r>
            <a:r>
              <a:rPr lang="es-ES_tradnl" sz="2000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>
              <a:spcAft>
                <a:spcPts val="0"/>
              </a:spcAft>
            </a:pPr>
            <a:endParaRPr lang="es-ES_tradnl" sz="2000" spc="-2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0"/>
              </a:spcAft>
            </a:pPr>
            <a:r>
              <a:rPr lang="es-ES_tradnl" sz="2000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Esto permite mejorar sus procesos.</a:t>
            </a:r>
            <a:endParaRPr lang="es-ES_tradnl" sz="2000" spc="-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52702" y="166159"/>
            <a:ext cx="6390692" cy="5437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cap="all" spc="50" dirty="0">
                <a:solidFill>
                  <a:srgbClr val="284B91"/>
                </a:solidFill>
                <a:latin typeface="Calibri"/>
                <a:cs typeface="Calibri"/>
              </a:rPr>
              <a:t>Las HERRAMIENTAS</a:t>
            </a:r>
            <a:r>
              <a:rPr lang="es-ES" sz="3200" cap="all" spc="50" dirty="0">
                <a:solidFill>
                  <a:srgbClr val="284B91"/>
                </a:solidFill>
                <a:latin typeface="Calibri"/>
                <a:cs typeface="Calibri"/>
              </a:rPr>
              <a:t> </a:t>
            </a:r>
            <a:r>
              <a:rPr lang="es-ES" sz="3200" cap="all" spc="50" dirty="0">
                <a:solidFill>
                  <a:srgbClr val="284B91"/>
                </a:solidFill>
                <a:latin typeface="Calibri Light"/>
                <a:cs typeface="Calibri Light"/>
              </a:rPr>
              <a:t>ELECTRÓNICAS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52702" y="580543"/>
            <a:ext cx="5319877" cy="3180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30" dirty="0">
                <a:solidFill>
                  <a:srgbClr val="2FA5E8"/>
                </a:solidFill>
                <a:latin typeface="Calibri"/>
                <a:cs typeface="Calibri"/>
              </a:rPr>
              <a:t>Están cambiando el modo de interactuar de los ciudadanos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1933" y="2382204"/>
            <a:ext cx="4749070" cy="3502439"/>
          </a:xfrm>
          <a:prstGeom prst="rect">
            <a:avLst/>
          </a:prstGeom>
        </p:spPr>
      </p:pic>
      <p:pic>
        <p:nvPicPr>
          <p:cNvPr id="4" name="Imagen 3" descr="Chicago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5415" y="4478488"/>
            <a:ext cx="585442" cy="117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9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52701" y="1083727"/>
            <a:ext cx="8166365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4800" spc="-20" dirty="0" smtClean="0">
                <a:solidFill>
                  <a:srgbClr val="2FA5E8"/>
                </a:solidFill>
                <a:latin typeface="Calibri Light"/>
                <a:cs typeface="Calibri Light"/>
              </a:rPr>
              <a:t>COLIMA</a:t>
            </a:r>
            <a:endParaRPr lang="es-ES_tradnl" sz="2000" spc="-20" dirty="0">
              <a:solidFill>
                <a:srgbClr val="2FA5E8"/>
              </a:solidFill>
            </a:endParaRPr>
          </a:p>
          <a:p>
            <a:pPr>
              <a:spcAft>
                <a:spcPts val="1800"/>
              </a:spcAft>
            </a:pPr>
            <a:r>
              <a:rPr lang="es-ES_tradnl" sz="2000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Banco Mundial </a:t>
            </a:r>
            <a:r>
              <a:rPr lang="es-ES_tradnl" sz="2000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 2013 y 2014 ha </a:t>
            </a:r>
            <a:r>
              <a:rPr lang="es-ES_tradnl" sz="2000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reconocido a Colima como la </a:t>
            </a:r>
            <a:r>
              <a:rPr lang="es-ES_tradnl" sz="2000" b="1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entidad federativa </a:t>
            </a:r>
            <a:r>
              <a:rPr lang="es-ES_tradnl" sz="2000" b="1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 donde es más </a:t>
            </a:r>
            <a:r>
              <a:rPr lang="es-ES_tradnl" sz="2000" b="1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fácil para hacer negocios</a:t>
            </a:r>
            <a:r>
              <a:rPr lang="es-ES_tradnl" sz="2000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 México. </a:t>
            </a:r>
            <a:endParaRPr lang="es-ES_tradnl" sz="2000" spc="-2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s-ES_tradnl" sz="2000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estrategia digital incluye: </a:t>
            </a:r>
          </a:p>
          <a:p>
            <a:pPr marL="540000">
              <a:spcAft>
                <a:spcPts val="1200"/>
              </a:spcAft>
            </a:pPr>
            <a:r>
              <a:rPr lang="es-ES_tradnl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Portal </a:t>
            </a:r>
            <a:r>
              <a:rPr lang="es-ES_tradnl" i="1" spc="-20" dirty="0" err="1" smtClean="0">
                <a:solidFill>
                  <a:srgbClr val="2FA5E8"/>
                </a:solidFill>
              </a:rPr>
              <a:t>www.miempresa.col.gob.mx</a:t>
            </a:r>
            <a:r>
              <a:rPr lang="es-ES_tradnl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_tradnl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registrar negocios en línea </a:t>
            </a:r>
          </a:p>
          <a:p>
            <a:pPr marL="540000">
              <a:spcAft>
                <a:spcPts val="1200"/>
              </a:spcAft>
            </a:pPr>
            <a:r>
              <a:rPr lang="es-ES_tradnl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Acceso a 54 trámites en línea incluyendo licencia de construcción </a:t>
            </a:r>
          </a:p>
          <a:p>
            <a:pPr marL="540000">
              <a:spcAft>
                <a:spcPts val="1200"/>
              </a:spcAft>
            </a:pPr>
            <a:r>
              <a:rPr lang="es-ES_tradnl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Portal </a:t>
            </a:r>
            <a:r>
              <a:rPr lang="es-ES_tradnl" i="1" spc="-20" dirty="0" err="1" smtClean="0">
                <a:solidFill>
                  <a:srgbClr val="2FA5E8"/>
                </a:solidFill>
              </a:rPr>
              <a:t>www.proveedores.col.gob.mx</a:t>
            </a:r>
            <a:r>
              <a:rPr lang="es-ES_tradnl" i="1" spc="-20" dirty="0" smtClean="0">
                <a:solidFill>
                  <a:srgbClr val="2FA5E8"/>
                </a:solidFill>
              </a:rPr>
              <a:t>/proveedores/r </a:t>
            </a:r>
            <a:r>
              <a:rPr lang="es-ES_tradnl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para </a:t>
            </a:r>
            <a:r>
              <a:rPr lang="es-ES_tradnl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mantener informado sobre licitaciones </a:t>
            </a:r>
          </a:p>
          <a:p>
            <a:pPr marL="540000">
              <a:spcAft>
                <a:spcPts val="1200"/>
              </a:spcAft>
            </a:pPr>
            <a:r>
              <a:rPr lang="es-ES_tradnl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Herramienta para </a:t>
            </a:r>
            <a:r>
              <a:rPr lang="es-ES_tradnl" spc="-2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agendar</a:t>
            </a:r>
            <a:r>
              <a:rPr lang="es-ES_tradnl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citas </a:t>
            </a:r>
          </a:p>
          <a:p>
            <a:pPr marL="540000">
              <a:spcAft>
                <a:spcPts val="1200"/>
              </a:spcAft>
            </a:pPr>
            <a:r>
              <a:rPr lang="es-ES_tradnl" spc="-2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Kioskos</a:t>
            </a:r>
            <a:r>
              <a:rPr lang="es-ES_tradnl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_tradnl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digitales para obtener actas y </a:t>
            </a:r>
            <a:r>
              <a:rPr lang="es-ES_tradnl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permisos</a:t>
            </a:r>
            <a:endParaRPr lang="es-ES_tradnl" spc="-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803509" y="3247819"/>
            <a:ext cx="121062" cy="121062"/>
          </a:xfrm>
          <a:prstGeom prst="ellipse">
            <a:avLst/>
          </a:prstGeom>
          <a:noFill/>
          <a:ln w="25400" cmpd="sng">
            <a:solidFill>
              <a:srgbClr val="2FA5E8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F3B346"/>
              </a:solidFill>
              <a:latin typeface="Calibri"/>
              <a:cs typeface="Calibri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803509" y="3671152"/>
            <a:ext cx="121062" cy="121062"/>
          </a:xfrm>
          <a:prstGeom prst="ellipse">
            <a:avLst/>
          </a:prstGeom>
          <a:noFill/>
          <a:ln w="25400" cmpd="sng">
            <a:solidFill>
              <a:srgbClr val="2FA5E8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F3B346"/>
              </a:solidFill>
              <a:latin typeface="Calibri"/>
              <a:cs typeface="Calibri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803509" y="4094485"/>
            <a:ext cx="121062" cy="121062"/>
          </a:xfrm>
          <a:prstGeom prst="ellipse">
            <a:avLst/>
          </a:prstGeom>
          <a:noFill/>
          <a:ln w="25400" cmpd="sng">
            <a:solidFill>
              <a:srgbClr val="2FA5E8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F3B346"/>
              </a:solidFill>
              <a:latin typeface="Calibri"/>
              <a:cs typeface="Calibri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803509" y="4805685"/>
            <a:ext cx="121062" cy="121062"/>
          </a:xfrm>
          <a:prstGeom prst="ellipse">
            <a:avLst/>
          </a:prstGeom>
          <a:noFill/>
          <a:ln w="25400" cmpd="sng">
            <a:solidFill>
              <a:srgbClr val="2FA5E8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F3B346"/>
              </a:solidFill>
              <a:latin typeface="Calibri"/>
              <a:cs typeface="Calibri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803509" y="5229019"/>
            <a:ext cx="121062" cy="121062"/>
          </a:xfrm>
          <a:prstGeom prst="ellipse">
            <a:avLst/>
          </a:prstGeom>
          <a:noFill/>
          <a:ln w="25400" cmpd="sng">
            <a:solidFill>
              <a:srgbClr val="2FA5E8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F3B346"/>
              </a:solidFill>
              <a:latin typeface="Calibri"/>
              <a:cs typeface="Calibri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52702" y="166159"/>
            <a:ext cx="6390692" cy="5437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cap="all" spc="50" dirty="0">
                <a:solidFill>
                  <a:srgbClr val="284B91"/>
                </a:solidFill>
                <a:latin typeface="Calibri"/>
                <a:cs typeface="Calibri"/>
              </a:rPr>
              <a:t>Las HERRAMIENTAS</a:t>
            </a:r>
            <a:r>
              <a:rPr lang="es-ES" sz="3200" cap="all" spc="50" dirty="0">
                <a:solidFill>
                  <a:srgbClr val="284B91"/>
                </a:solidFill>
                <a:latin typeface="Calibri"/>
                <a:cs typeface="Calibri"/>
              </a:rPr>
              <a:t> </a:t>
            </a:r>
            <a:r>
              <a:rPr lang="es-ES" sz="3200" cap="all" spc="50" dirty="0">
                <a:solidFill>
                  <a:srgbClr val="284B91"/>
                </a:solidFill>
                <a:latin typeface="Calibri Light"/>
                <a:cs typeface="Calibri Light"/>
              </a:rPr>
              <a:t>ELECTRÓNICAS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52702" y="580543"/>
            <a:ext cx="3030672" cy="3180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30" dirty="0">
                <a:solidFill>
                  <a:srgbClr val="2FA5E8"/>
                </a:solidFill>
                <a:latin typeface="Calibri"/>
                <a:cs typeface="Calibri"/>
              </a:rPr>
              <a:t>Facilitan la actividad empresarial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266439" y="5520267"/>
            <a:ext cx="8615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200" b="1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Fuente: </a:t>
            </a:r>
            <a:r>
              <a:rPr lang="es-ES_tradnl" sz="12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96668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853255" y="1625220"/>
            <a:ext cx="6180668" cy="2286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600" b="1" cap="all" dirty="0" smtClean="0">
                <a:solidFill>
                  <a:srgbClr val="705F8E"/>
                </a:solidFill>
                <a:latin typeface="Calibri"/>
                <a:ea typeface="+mn-ea"/>
                <a:cs typeface="Calibri"/>
              </a:rPr>
              <a:t>evaluó </a:t>
            </a:r>
            <a:r>
              <a:rPr lang="es-ES" sz="2600" b="1" cap="all" dirty="0">
                <a:solidFill>
                  <a:srgbClr val="705F8E"/>
                </a:solidFill>
                <a:latin typeface="Calibri"/>
                <a:ea typeface="+mn-ea"/>
                <a:cs typeface="Calibri"/>
              </a:rPr>
              <a:t>la capacidad </a:t>
            </a:r>
            <a:endParaRPr lang="es-ES" sz="2600" b="1" cap="all" dirty="0" smtClean="0">
              <a:solidFill>
                <a:srgbClr val="705F8E"/>
              </a:solidFill>
              <a:latin typeface="Calibri"/>
              <a:ea typeface="+mn-ea"/>
              <a:cs typeface="Calibri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600" cap="all" dirty="0" smtClean="0">
                <a:solidFill>
                  <a:srgbClr val="705F8E"/>
                </a:solidFill>
                <a:latin typeface="Calibri"/>
                <a:ea typeface="+mn-ea"/>
                <a:cs typeface="Calibri"/>
              </a:rPr>
              <a:t>de </a:t>
            </a:r>
            <a:r>
              <a:rPr lang="es-ES" sz="2600" cap="all" dirty="0">
                <a:solidFill>
                  <a:srgbClr val="705F8E"/>
                </a:solidFill>
                <a:latin typeface="Calibri"/>
                <a:ea typeface="+mn-ea"/>
                <a:cs typeface="Calibri"/>
              </a:rPr>
              <a:t>los </a:t>
            </a:r>
            <a:r>
              <a:rPr lang="es-ES" sz="2600" cap="all" dirty="0" smtClean="0">
                <a:solidFill>
                  <a:srgbClr val="705F8E"/>
                </a:solidFill>
                <a:latin typeface="Calibri"/>
                <a:ea typeface="+mn-ea"/>
                <a:cs typeface="Calibri"/>
              </a:rPr>
              <a:t>45 municipios y 9 Delegaciones 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600" cap="all" dirty="0" smtClean="0">
                <a:solidFill>
                  <a:srgbClr val="705F8E"/>
                </a:solidFill>
                <a:latin typeface="Calibri"/>
                <a:ea typeface="+mn-ea"/>
                <a:cs typeface="Calibri"/>
              </a:rPr>
              <a:t>para </a:t>
            </a:r>
            <a:r>
              <a:rPr lang="es-ES" sz="2600" b="1" cap="all" dirty="0">
                <a:solidFill>
                  <a:srgbClr val="705F8E"/>
                </a:solidFill>
                <a:latin typeface="Calibri"/>
                <a:ea typeface="+mn-ea"/>
                <a:cs typeface="Calibri"/>
              </a:rPr>
              <a:t>proveer herramientas electrónicas </a:t>
            </a:r>
            <a:endParaRPr lang="es-ES" sz="2600" b="1" cap="all" dirty="0" smtClean="0">
              <a:solidFill>
                <a:srgbClr val="705F8E"/>
              </a:solidFill>
              <a:latin typeface="Calibri"/>
              <a:ea typeface="+mn-ea"/>
              <a:cs typeface="Calibri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600" cap="all" dirty="0" smtClean="0">
                <a:solidFill>
                  <a:srgbClr val="705F8E"/>
                </a:solidFill>
                <a:latin typeface="Calibri"/>
                <a:ea typeface="+mn-ea"/>
                <a:cs typeface="Calibri"/>
              </a:rPr>
              <a:t>e </a:t>
            </a:r>
            <a:r>
              <a:rPr lang="es-ES" sz="2600" b="1" cap="all" dirty="0">
                <a:solidFill>
                  <a:srgbClr val="705F8E"/>
                </a:solidFill>
                <a:latin typeface="Calibri"/>
                <a:ea typeface="+mn-ea"/>
                <a:cs typeface="Calibri"/>
              </a:rPr>
              <a:t>información</a:t>
            </a:r>
            <a:r>
              <a:rPr lang="es-ES" sz="2600" cap="all" dirty="0">
                <a:solidFill>
                  <a:srgbClr val="705F8E"/>
                </a:solidFill>
                <a:latin typeface="Calibri"/>
                <a:ea typeface="+mn-ea"/>
                <a:cs typeface="Calibri"/>
              </a:rPr>
              <a:t> para los ciudadanos</a:t>
            </a:r>
            <a:endParaRPr lang="es-ES" sz="2600" b="1" cap="all" dirty="0">
              <a:solidFill>
                <a:srgbClr val="705F8E"/>
              </a:solidFill>
              <a:latin typeface="Calibri"/>
              <a:ea typeface="+mn-ea"/>
              <a:cs typeface="Calibri"/>
            </a:endParaRPr>
          </a:p>
        </p:txBody>
      </p:sp>
      <p:pic>
        <p:nvPicPr>
          <p:cNvPr id="2" name="Imagen 1" descr="LOGOIMCO-01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359" y="2291937"/>
            <a:ext cx="2458635" cy="1126913"/>
          </a:xfrm>
          <a:prstGeom prst="rect">
            <a:avLst/>
          </a:prstGeom>
        </p:spPr>
      </p:pic>
      <p:cxnSp>
        <p:nvCxnSpPr>
          <p:cNvPr id="13" name="Conector recto 12"/>
          <p:cNvCxnSpPr/>
          <p:nvPr/>
        </p:nvCxnSpPr>
        <p:spPr>
          <a:xfrm flipV="1">
            <a:off x="2702246" y="1432994"/>
            <a:ext cx="0" cy="3022589"/>
          </a:xfrm>
          <a:prstGeom prst="line">
            <a:avLst/>
          </a:prstGeom>
          <a:ln w="28575" cmpd="sng">
            <a:solidFill>
              <a:srgbClr val="705F8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Elipse 13"/>
          <p:cNvSpPr>
            <a:spLocks noChangeAspect="1"/>
          </p:cNvSpPr>
          <p:nvPr/>
        </p:nvSpPr>
        <p:spPr>
          <a:xfrm>
            <a:off x="2635662" y="1299826"/>
            <a:ext cx="133168" cy="133168"/>
          </a:xfrm>
          <a:prstGeom prst="ellipse">
            <a:avLst/>
          </a:prstGeom>
          <a:noFill/>
          <a:ln w="28575" cmpd="sng">
            <a:solidFill>
              <a:srgbClr val="705F8E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945FA1"/>
              </a:solidFill>
              <a:latin typeface="Calibri"/>
              <a:cs typeface="Calibri"/>
            </a:endParaRPr>
          </a:p>
        </p:txBody>
      </p:sp>
      <p:sp>
        <p:nvSpPr>
          <p:cNvPr id="15" name="Elipse 14"/>
          <p:cNvSpPr>
            <a:spLocks noChangeAspect="1"/>
          </p:cNvSpPr>
          <p:nvPr/>
        </p:nvSpPr>
        <p:spPr>
          <a:xfrm>
            <a:off x="2635662" y="4455583"/>
            <a:ext cx="133168" cy="133168"/>
          </a:xfrm>
          <a:prstGeom prst="ellipse">
            <a:avLst/>
          </a:prstGeom>
          <a:noFill/>
          <a:ln w="28575" cmpd="sng">
            <a:solidFill>
              <a:srgbClr val="705F8E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945FA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653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>
            <a:stCxn id="4" idx="2"/>
          </p:cNvCxnSpPr>
          <p:nvPr/>
        </p:nvCxnSpPr>
        <p:spPr>
          <a:xfrm flipH="1" flipV="1">
            <a:off x="-626824" y="2498932"/>
            <a:ext cx="3675141" cy="1"/>
          </a:xfrm>
          <a:prstGeom prst="line">
            <a:avLst/>
          </a:prstGeom>
          <a:ln w="25400" cmpd="sng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Elipse 3"/>
          <p:cNvSpPr>
            <a:spLocks noChangeAspect="1"/>
          </p:cNvSpPr>
          <p:nvPr/>
        </p:nvSpPr>
        <p:spPr>
          <a:xfrm>
            <a:off x="3048317" y="2448907"/>
            <a:ext cx="100051" cy="100051"/>
          </a:xfrm>
          <a:prstGeom prst="ellipse">
            <a:avLst/>
          </a:prstGeom>
          <a:noFill/>
          <a:ln w="25400" cmpd="sng">
            <a:solidFill>
              <a:schemeClr val="bg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grpSp>
        <p:nvGrpSpPr>
          <p:cNvPr id="14" name="Agrupar 13"/>
          <p:cNvGrpSpPr/>
          <p:nvPr/>
        </p:nvGrpSpPr>
        <p:grpSpPr>
          <a:xfrm>
            <a:off x="4203711" y="4302040"/>
            <a:ext cx="736579" cy="110056"/>
            <a:chOff x="3022275" y="4369776"/>
            <a:chExt cx="736579" cy="110056"/>
          </a:xfrm>
        </p:grpSpPr>
        <p:sp>
          <p:nvSpPr>
            <p:cNvPr id="11" name="Elipse 10"/>
            <p:cNvSpPr>
              <a:spLocks noChangeAspect="1"/>
            </p:cNvSpPr>
            <p:nvPr/>
          </p:nvSpPr>
          <p:spPr>
            <a:xfrm>
              <a:off x="3022275" y="4369776"/>
              <a:ext cx="110056" cy="110056"/>
            </a:xfrm>
            <a:prstGeom prst="ellipse">
              <a:avLst/>
            </a:prstGeom>
            <a:noFill/>
            <a:ln w="25400" cmpd="sng">
              <a:solidFill>
                <a:schemeClr val="bg1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</a:pPr>
              <a:endParaRPr lang="es-ES_tradnl" sz="2000" dirty="0">
                <a:solidFill>
                  <a:srgbClr val="2FA5E8"/>
                </a:solidFill>
                <a:latin typeface="Calibri"/>
                <a:cs typeface="Calibri"/>
              </a:endParaRPr>
            </a:p>
          </p:txBody>
        </p:sp>
        <p:sp>
          <p:nvSpPr>
            <p:cNvPr id="12" name="Elipse 11"/>
            <p:cNvSpPr>
              <a:spLocks noChangeAspect="1"/>
            </p:cNvSpPr>
            <p:nvPr/>
          </p:nvSpPr>
          <p:spPr>
            <a:xfrm>
              <a:off x="3335537" y="4369776"/>
              <a:ext cx="110056" cy="110056"/>
            </a:xfrm>
            <a:prstGeom prst="ellipse">
              <a:avLst/>
            </a:prstGeom>
            <a:noFill/>
            <a:ln w="25400" cmpd="sng">
              <a:solidFill>
                <a:schemeClr val="bg1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</a:pPr>
              <a:endParaRPr lang="es-ES_tradnl" sz="2000" dirty="0">
                <a:solidFill>
                  <a:srgbClr val="2FA5E8"/>
                </a:solidFill>
                <a:latin typeface="Calibri"/>
                <a:cs typeface="Calibri"/>
              </a:endParaRPr>
            </a:p>
          </p:txBody>
        </p:sp>
        <p:sp>
          <p:nvSpPr>
            <p:cNvPr id="13" name="Elipse 12"/>
            <p:cNvSpPr>
              <a:spLocks noChangeAspect="1"/>
            </p:cNvSpPr>
            <p:nvPr/>
          </p:nvSpPr>
          <p:spPr>
            <a:xfrm>
              <a:off x="3648798" y="4369776"/>
              <a:ext cx="110056" cy="110056"/>
            </a:xfrm>
            <a:prstGeom prst="ellipse">
              <a:avLst/>
            </a:prstGeom>
            <a:noFill/>
            <a:ln w="25400" cmpd="sng">
              <a:solidFill>
                <a:schemeClr val="bg1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</a:pPr>
              <a:endParaRPr lang="es-ES_tradnl" sz="2000" dirty="0">
                <a:solidFill>
                  <a:srgbClr val="2FA5E8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8" name="CuadroTexto 17"/>
          <p:cNvSpPr txBox="1"/>
          <p:nvPr/>
        </p:nvSpPr>
        <p:spPr>
          <a:xfrm>
            <a:off x="419090" y="482931"/>
            <a:ext cx="2839239" cy="487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cap="all" spc="300" dirty="0" smtClean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METODOLOGÍA</a:t>
            </a:r>
            <a:endParaRPr lang="es-ES" sz="2800" cap="all" spc="300" dirty="0">
              <a:solidFill>
                <a:schemeClr val="bg1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419090" y="1605944"/>
            <a:ext cx="3894677" cy="789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cap="all" spc="150" dirty="0">
                <a:solidFill>
                  <a:schemeClr val="bg1"/>
                </a:solidFill>
                <a:latin typeface="Calibri Light"/>
                <a:cs typeface="Calibri Light"/>
              </a:rPr>
              <a:t>Índice </a:t>
            </a:r>
            <a:r>
              <a:rPr lang="es-MX" sz="1600" cap="all" spc="150" dirty="0" smtClean="0">
                <a:solidFill>
                  <a:schemeClr val="bg1"/>
                </a:solidFill>
                <a:latin typeface="Calibri Light"/>
                <a:cs typeface="Calibri Light"/>
              </a:rPr>
              <a:t>de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cap="all" spc="150" dirty="0" smtClean="0">
                <a:solidFill>
                  <a:schemeClr val="bg1"/>
                </a:solidFill>
                <a:latin typeface="Calibri"/>
                <a:cs typeface="Calibri"/>
              </a:rPr>
              <a:t>herramientas electrónicas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cap="all" spc="150" dirty="0" smtClean="0">
                <a:solidFill>
                  <a:schemeClr val="bg1"/>
                </a:solidFill>
                <a:latin typeface="Calibri Light"/>
                <a:cs typeface="Calibri Light"/>
              </a:rPr>
              <a:t>de </a:t>
            </a:r>
            <a:r>
              <a:rPr lang="es-MX" sz="1600" cap="all" spc="150" dirty="0">
                <a:solidFill>
                  <a:schemeClr val="bg1"/>
                </a:solidFill>
                <a:latin typeface="Calibri Light"/>
                <a:cs typeface="Calibri Light"/>
              </a:rPr>
              <a:t>gobiernos locales</a:t>
            </a:r>
            <a:endParaRPr lang="es-ES_tradnl" sz="1600" cap="all" spc="15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16" name="Elipse 15"/>
          <p:cNvSpPr>
            <a:spLocks noChangeAspect="1"/>
          </p:cNvSpPr>
          <p:nvPr/>
        </p:nvSpPr>
        <p:spPr>
          <a:xfrm>
            <a:off x="525531" y="1178908"/>
            <a:ext cx="100051" cy="100051"/>
          </a:xfrm>
          <a:prstGeom prst="ellipse">
            <a:avLst/>
          </a:prstGeom>
          <a:noFill/>
          <a:ln w="25400" cmpd="sng">
            <a:solidFill>
              <a:schemeClr val="bg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9" name="Elipse 18"/>
          <p:cNvSpPr>
            <a:spLocks noChangeAspect="1"/>
          </p:cNvSpPr>
          <p:nvPr/>
        </p:nvSpPr>
        <p:spPr>
          <a:xfrm>
            <a:off x="818114" y="1178908"/>
            <a:ext cx="100051" cy="100051"/>
          </a:xfrm>
          <a:prstGeom prst="ellipse">
            <a:avLst/>
          </a:prstGeom>
          <a:noFill/>
          <a:ln w="25400" cmpd="sng">
            <a:solidFill>
              <a:schemeClr val="bg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21" name="Elipse 20"/>
          <p:cNvSpPr>
            <a:spLocks noChangeAspect="1"/>
          </p:cNvSpPr>
          <p:nvPr/>
        </p:nvSpPr>
        <p:spPr>
          <a:xfrm>
            <a:off x="1110696" y="1178908"/>
            <a:ext cx="100051" cy="100051"/>
          </a:xfrm>
          <a:prstGeom prst="ellipse">
            <a:avLst/>
          </a:prstGeom>
          <a:noFill/>
          <a:ln w="25400" cmpd="sng">
            <a:solidFill>
              <a:schemeClr val="bg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572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/>
          <p:cNvSpPr>
            <a:spLocks noChangeAspect="1"/>
          </p:cNvSpPr>
          <p:nvPr/>
        </p:nvSpPr>
        <p:spPr>
          <a:xfrm>
            <a:off x="297331" y="2435520"/>
            <a:ext cx="1745850" cy="1745850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F3B34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60000"/>
              </a:lnSpc>
              <a:spcBef>
                <a:spcPts val="0"/>
              </a:spcBef>
            </a:pPr>
            <a:r>
              <a:rPr lang="es-ES_tradnl" sz="32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R</a:t>
            </a:r>
            <a:r>
              <a:rPr lang="es-ES_tradnl" sz="16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ecibir 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s-ES_tradnl" sz="16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inspecciones</a:t>
            </a:r>
            <a:endParaRPr lang="es-ES_tradnl" sz="1600" spc="-3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" name="Elipse 6"/>
          <p:cNvSpPr>
            <a:spLocks noChangeAspect="1"/>
          </p:cNvSpPr>
          <p:nvPr/>
        </p:nvSpPr>
        <p:spPr>
          <a:xfrm>
            <a:off x="1999242" y="3342311"/>
            <a:ext cx="1745850" cy="1745850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66C43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60000"/>
              </a:lnSpc>
              <a:spcBef>
                <a:spcPts val="0"/>
              </a:spcBef>
            </a:pPr>
            <a:r>
              <a:rPr lang="es-ES_tradnl" sz="32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O</a:t>
            </a:r>
            <a:r>
              <a:rPr lang="es-ES_tradnl" sz="16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btener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s-ES_tradnl" sz="16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permisos</a:t>
            </a:r>
            <a:endParaRPr lang="es-ES_tradnl" sz="1600" spc="-3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8" name="Elipse 7"/>
          <p:cNvSpPr>
            <a:spLocks noChangeAspect="1"/>
          </p:cNvSpPr>
          <p:nvPr/>
        </p:nvSpPr>
        <p:spPr>
          <a:xfrm>
            <a:off x="3701153" y="2435520"/>
            <a:ext cx="1745850" cy="1745850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2FA5E8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60000"/>
              </a:lnSpc>
              <a:spcBef>
                <a:spcPts val="0"/>
              </a:spcBef>
            </a:pPr>
            <a:r>
              <a:rPr lang="es-ES_tradnl" sz="32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</a:t>
            </a:r>
            <a:r>
              <a:rPr lang="es-ES_tradnl" sz="16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olicitar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s-ES_tradnl" sz="16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servicios</a:t>
            </a:r>
            <a:endParaRPr lang="es-ES_tradnl" sz="1600" spc="-3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9" name="Elipse 8"/>
          <p:cNvSpPr>
            <a:spLocks noChangeAspect="1"/>
          </p:cNvSpPr>
          <p:nvPr/>
        </p:nvSpPr>
        <p:spPr>
          <a:xfrm>
            <a:off x="7104974" y="2435520"/>
            <a:ext cx="1745850" cy="1745850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233D8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60000"/>
              </a:lnSpc>
              <a:spcBef>
                <a:spcPts val="0"/>
              </a:spcBef>
            </a:pPr>
            <a:r>
              <a:rPr lang="es-ES_tradnl" sz="32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P</a:t>
            </a:r>
            <a:r>
              <a:rPr lang="es-ES_tradnl" sz="16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ago de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s-ES_tradnl" sz="16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impuestos y trámites</a:t>
            </a:r>
            <a:endParaRPr lang="es-ES_tradnl" sz="1600" spc="-3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0" name="Elipse 9"/>
          <p:cNvSpPr>
            <a:spLocks noChangeAspect="1"/>
          </p:cNvSpPr>
          <p:nvPr/>
        </p:nvSpPr>
        <p:spPr>
          <a:xfrm>
            <a:off x="5403064" y="3342311"/>
            <a:ext cx="1745850" cy="1745850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705F8E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60000"/>
              </a:lnSpc>
              <a:spcBef>
                <a:spcPts val="0"/>
              </a:spcBef>
            </a:pPr>
            <a:r>
              <a:rPr lang="es-ES_tradnl" sz="32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P</a:t>
            </a:r>
            <a:r>
              <a:rPr lang="es-ES_tradnl" sz="16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articipar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s-ES_tradnl" sz="16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en 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s-ES_tradnl" sz="16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licitaciones</a:t>
            </a:r>
            <a:endParaRPr lang="es-ES_tradnl" sz="1600" spc="-3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52702" y="149226"/>
            <a:ext cx="3253615" cy="5437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cap="all" spc="50" dirty="0">
                <a:solidFill>
                  <a:srgbClr val="284B91"/>
                </a:solidFill>
                <a:latin typeface="Calibri"/>
                <a:cs typeface="Calibri"/>
              </a:rPr>
              <a:t>¿qué </a:t>
            </a:r>
            <a:r>
              <a:rPr lang="es-ES" sz="3200" cap="all" spc="50" dirty="0">
                <a:solidFill>
                  <a:srgbClr val="284B91"/>
                </a:solidFill>
                <a:latin typeface="Calibri Light"/>
                <a:cs typeface="Calibri Light"/>
              </a:rPr>
              <a:t>se evalúa?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452702" y="580543"/>
            <a:ext cx="5283714" cy="3180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40" dirty="0">
                <a:solidFill>
                  <a:srgbClr val="2FA5E8"/>
                </a:solidFill>
                <a:latin typeface="Calibri"/>
                <a:cs typeface="Calibri"/>
              </a:rPr>
              <a:t>Índice de Herramientas Electrónicas de Gobiernos Locales</a:t>
            </a:r>
          </a:p>
        </p:txBody>
      </p:sp>
      <p:pic>
        <p:nvPicPr>
          <p:cNvPr id="2" name="Imagen 1" descr="Services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6297" y="2460315"/>
            <a:ext cx="495910" cy="49591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4386" y="4567455"/>
            <a:ext cx="495910" cy="49591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26" y="2460315"/>
            <a:ext cx="495910" cy="49591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7859" y="4567455"/>
            <a:ext cx="495910" cy="49591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769" y="2460315"/>
            <a:ext cx="495910" cy="495910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452702" y="1168389"/>
            <a:ext cx="8471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2400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</a:t>
            </a:r>
            <a:r>
              <a:rPr lang="es-ES_tradnl" sz="2400" b="1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uso de herramientas tecnológicas </a:t>
            </a:r>
            <a:r>
              <a:rPr lang="es-ES_tradnl" sz="2400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 </a:t>
            </a:r>
            <a:r>
              <a:rPr lang="es-ES_tradnl" sz="2400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interacción </a:t>
            </a:r>
            <a:endParaRPr lang="es-ES_tradnl" sz="2400" spc="-2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0"/>
              </a:spcAft>
            </a:pPr>
            <a:r>
              <a:rPr lang="es-ES_tradnl" sz="2400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 </a:t>
            </a:r>
            <a:r>
              <a:rPr lang="es-ES_tradnl" sz="2400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gobierno con el </a:t>
            </a:r>
            <a:r>
              <a:rPr lang="es-ES_tradnl" sz="2400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ciudadano.</a:t>
            </a:r>
            <a:endParaRPr lang="es-ES_tradnl" sz="2400" spc="-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02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52702" y="1159923"/>
            <a:ext cx="8471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2400" b="1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Portales electrónicos de gobiernos locales </a:t>
            </a:r>
            <a:r>
              <a:rPr lang="es-ES_tradnl" sz="2400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para </a:t>
            </a:r>
            <a:r>
              <a:rPr lang="es-ES_tradnl" sz="2400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determinar </a:t>
            </a:r>
            <a:endParaRPr lang="es-ES_tradnl" sz="2400" spc="-2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0"/>
              </a:spcAft>
            </a:pPr>
            <a:r>
              <a:rPr lang="es-ES_tradnl" sz="2400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los </a:t>
            </a:r>
            <a:r>
              <a:rPr lang="es-ES_tradnl" sz="2400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avances de gobierno electrónico en </a:t>
            </a:r>
            <a:r>
              <a:rPr lang="es-ES_tradnl" sz="2400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cuatro </a:t>
            </a:r>
            <a:r>
              <a:rPr lang="es-ES_tradnl" sz="2400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aspectos: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359" y="2252751"/>
            <a:ext cx="1261668" cy="126166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05220" y="3577503"/>
            <a:ext cx="1874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spc="100" dirty="0" smtClean="0">
                <a:solidFill>
                  <a:srgbClr val="4DB9ED"/>
                </a:solidFill>
              </a:rPr>
              <a:t>INFORMACIÓN</a:t>
            </a:r>
            <a:endParaRPr lang="es-ES" sz="2000" spc="100" dirty="0">
              <a:solidFill>
                <a:srgbClr val="4DB9ED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318946" y="3994546"/>
            <a:ext cx="4301177" cy="1315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2400" lvl="0" indent="-212400">
              <a:spcAft>
                <a:spcPts val="300"/>
              </a:spcAft>
              <a:buClr>
                <a:srgbClr val="4DB8EE"/>
              </a:buClr>
              <a:buFont typeface="Arial"/>
              <a:buChar char="•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Información sobre requisitos de 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trámites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12400" lvl="0" indent="-212400">
              <a:spcAft>
                <a:spcPts val="300"/>
              </a:spcAft>
              <a:buClr>
                <a:srgbClr val="4DB8EE"/>
              </a:buClr>
              <a:buFont typeface="Arial"/>
              <a:buChar char="•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Normatividad vigente</a:t>
            </a:r>
          </a:p>
          <a:p>
            <a:pPr marL="212400" lvl="0" indent="-212400">
              <a:spcAft>
                <a:spcPts val="300"/>
              </a:spcAft>
              <a:buClr>
                <a:srgbClr val="4DB8EE"/>
              </a:buClr>
              <a:buFont typeface="Arial"/>
              <a:buChar char="•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Licencias otorgadas</a:t>
            </a:r>
          </a:p>
          <a:p>
            <a:pPr marL="212400" lvl="0" indent="-212400">
              <a:spcAft>
                <a:spcPts val="300"/>
              </a:spcAft>
              <a:buClr>
                <a:srgbClr val="4DB8EE"/>
              </a:buClr>
              <a:buFont typeface="Arial"/>
              <a:buChar char="•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Resultados de 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licitaciones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8928" y="2252751"/>
            <a:ext cx="1261668" cy="1261668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5073181" y="3577503"/>
            <a:ext cx="1754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spc="100" dirty="0" smtClean="0">
                <a:solidFill>
                  <a:srgbClr val="59B69C"/>
                </a:solidFill>
              </a:rPr>
              <a:t>INTERACCIÓN</a:t>
            </a:r>
            <a:endParaRPr lang="es-ES" sz="2000" spc="100" dirty="0">
              <a:solidFill>
                <a:srgbClr val="59B69C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5077716" y="3994546"/>
            <a:ext cx="315983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2400" lvl="0" indent="-212400">
              <a:spcAft>
                <a:spcPts val="300"/>
              </a:spcAft>
              <a:buClr>
                <a:srgbClr val="59B59C"/>
              </a:buClr>
              <a:buFont typeface="Arial"/>
              <a:buChar char="•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Guías interactivas </a:t>
            </a:r>
            <a:endParaRPr lang="es-MX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12400" lvl="0" indent="-212400">
              <a:spcAft>
                <a:spcPts val="300"/>
              </a:spcAft>
              <a:buClr>
                <a:srgbClr val="59B59C"/>
              </a:buClr>
              <a:buFont typeface="Arial"/>
              <a:buChar char="•"/>
            </a:pP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Resultados 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inspecciones </a:t>
            </a:r>
            <a:endParaRPr lang="es-MX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12400" lvl="0" indent="-212400">
              <a:spcAft>
                <a:spcPts val="300"/>
              </a:spcAft>
              <a:buClr>
                <a:srgbClr val="59B59C"/>
              </a:buClr>
              <a:buFont typeface="Arial"/>
              <a:buChar char="•"/>
            </a:pP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Estatus 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licencias </a:t>
            </a:r>
            <a:endParaRPr lang="es-MX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12400" lvl="0" indent="-212400">
              <a:spcAft>
                <a:spcPts val="300"/>
              </a:spcAft>
              <a:buClr>
                <a:srgbClr val="59B59C"/>
              </a:buClr>
              <a:buFont typeface="Arial"/>
              <a:buChar char="•"/>
            </a:pP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Nuevas 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licitaciones </a:t>
            </a:r>
            <a:endParaRPr lang="es-MX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12400" lvl="0" indent="-212400">
              <a:spcAft>
                <a:spcPts val="300"/>
              </a:spcAft>
              <a:buClr>
                <a:srgbClr val="59B59C"/>
              </a:buClr>
              <a:buFont typeface="Arial"/>
              <a:buChar char="•"/>
            </a:pP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Herramientas 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geoestadísticas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452702" y="149226"/>
            <a:ext cx="3253615" cy="5437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cap="all" spc="50" dirty="0">
                <a:solidFill>
                  <a:srgbClr val="284B91"/>
                </a:solidFill>
                <a:latin typeface="Calibri"/>
                <a:cs typeface="Calibri"/>
              </a:rPr>
              <a:t>¿qué </a:t>
            </a:r>
            <a:r>
              <a:rPr lang="es-ES" sz="3200" cap="all" spc="50" dirty="0">
                <a:solidFill>
                  <a:srgbClr val="284B91"/>
                </a:solidFill>
                <a:latin typeface="Calibri Light"/>
                <a:cs typeface="Calibri Light"/>
              </a:rPr>
              <a:t>se evalúa?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452702" y="580543"/>
            <a:ext cx="5283714" cy="3180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40" dirty="0">
                <a:solidFill>
                  <a:srgbClr val="2FA5E8"/>
                </a:solidFill>
                <a:latin typeface="Calibri"/>
                <a:cs typeface="Calibri"/>
              </a:rPr>
              <a:t>Índice de Herramientas Electrónicas de Gobiernos Locales</a:t>
            </a:r>
          </a:p>
        </p:txBody>
      </p:sp>
    </p:spTree>
    <p:extLst>
      <p:ext uri="{BB962C8B-B14F-4D97-AF65-F5344CB8AC3E}">
        <p14:creationId xmlns:p14="http://schemas.microsoft.com/office/powerpoint/2010/main" val="27399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359" y="2252751"/>
            <a:ext cx="1261668" cy="126166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05220" y="3577503"/>
            <a:ext cx="1830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spc="100" dirty="0" smtClean="0">
                <a:solidFill>
                  <a:srgbClr val="E44659"/>
                </a:solidFill>
              </a:rPr>
              <a:t>TRANSACCIÓN</a:t>
            </a:r>
            <a:endParaRPr lang="es-ES" sz="2000" spc="100" dirty="0">
              <a:solidFill>
                <a:srgbClr val="E44659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318946" y="3994546"/>
            <a:ext cx="4634602" cy="1315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2400" lvl="0" indent="-212400">
              <a:spcAft>
                <a:spcPts val="300"/>
              </a:spcAft>
              <a:buClr>
                <a:srgbClr val="CF4052"/>
              </a:buClr>
              <a:buFont typeface="Arial"/>
              <a:buChar char="•"/>
            </a:pPr>
            <a:r>
              <a:rPr lang="es-MX" spc="-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Ventanillas digitales </a:t>
            </a:r>
            <a:endParaRPr lang="es-MX" spc="-5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12400" lvl="0" indent="-212400">
              <a:spcAft>
                <a:spcPts val="300"/>
              </a:spcAft>
              <a:buClr>
                <a:srgbClr val="CF4052"/>
              </a:buClr>
              <a:buFont typeface="Arial"/>
              <a:buChar char="•"/>
            </a:pPr>
            <a:r>
              <a:rPr lang="es-MX" spc="-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Licencias </a:t>
            </a:r>
            <a:r>
              <a:rPr lang="es-MX" spc="-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construcción </a:t>
            </a:r>
            <a:r>
              <a:rPr lang="es-MX" spc="-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 </a:t>
            </a:r>
            <a:r>
              <a:rPr lang="es-MX" spc="-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uso de suelo en línea </a:t>
            </a:r>
            <a:endParaRPr lang="es-MX" spc="-5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12400" lvl="0" indent="-212400">
              <a:spcAft>
                <a:spcPts val="300"/>
              </a:spcAft>
              <a:buClr>
                <a:srgbClr val="CF4052"/>
              </a:buClr>
              <a:buFont typeface="Arial"/>
              <a:buChar char="•"/>
            </a:pPr>
            <a:r>
              <a:rPr lang="es-MX" spc="-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Pagos en línea</a:t>
            </a:r>
          </a:p>
          <a:p>
            <a:pPr marL="212400" lvl="0" indent="-212400">
              <a:spcAft>
                <a:spcPts val="300"/>
              </a:spcAft>
              <a:buClr>
                <a:srgbClr val="CF4052"/>
              </a:buClr>
              <a:buFont typeface="Arial"/>
              <a:buChar char="•"/>
            </a:pPr>
            <a:r>
              <a:rPr lang="es-MX" spc="-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Plataforma </a:t>
            </a:r>
            <a:r>
              <a:rPr lang="es-MX" spc="-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</a:t>
            </a:r>
            <a:r>
              <a:rPr lang="es-MX" spc="-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licitar en </a:t>
            </a:r>
            <a:r>
              <a:rPr lang="es-MX" spc="-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línea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8928" y="2252751"/>
            <a:ext cx="1261668" cy="1261668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5073181" y="3577503"/>
            <a:ext cx="2803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spc="100" dirty="0" smtClean="0">
                <a:solidFill>
                  <a:srgbClr val="9660A3"/>
                </a:solidFill>
              </a:rPr>
              <a:t>EXPERIENCIA USUARIO</a:t>
            </a:r>
            <a:endParaRPr lang="es-ES" sz="2000" spc="100" dirty="0">
              <a:solidFill>
                <a:srgbClr val="9660A3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5077716" y="3994546"/>
            <a:ext cx="3724096" cy="1315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2400" lvl="0" indent="-212400">
              <a:spcAft>
                <a:spcPts val="300"/>
              </a:spcAft>
              <a:buClr>
                <a:srgbClr val="945FA1"/>
              </a:buClr>
              <a:buFont typeface="Arial"/>
              <a:buChar char="•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Uso de dispositivos móviles </a:t>
            </a:r>
            <a:endParaRPr lang="es-MX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12400" lvl="0" indent="-212400">
              <a:spcAft>
                <a:spcPts val="300"/>
              </a:spcAft>
              <a:buClr>
                <a:srgbClr val="945FA1"/>
              </a:buClr>
              <a:buFont typeface="Arial"/>
              <a:buChar char="•"/>
            </a:pP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Protección 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datos personales </a:t>
            </a:r>
            <a:endParaRPr lang="es-MX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12400" lvl="0" indent="-212400">
              <a:spcAft>
                <a:spcPts val="300"/>
              </a:spcAft>
              <a:buClr>
                <a:srgbClr val="945FA1"/>
              </a:buClr>
              <a:buFont typeface="Arial"/>
              <a:buChar char="•"/>
            </a:pP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Herramientas inclusivas </a:t>
            </a:r>
          </a:p>
          <a:p>
            <a:pPr marL="212400" lvl="0" indent="-212400">
              <a:spcAft>
                <a:spcPts val="300"/>
              </a:spcAft>
              <a:buClr>
                <a:srgbClr val="945FA1"/>
              </a:buClr>
              <a:buFont typeface="Arial"/>
              <a:buChar char="•"/>
            </a:pP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Mapa 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sitio y motor de búsqueda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6829636" y="166159"/>
            <a:ext cx="1989109" cy="3462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cap="all" spc="50" dirty="0">
                <a:solidFill>
                  <a:srgbClr val="284B91"/>
                </a:solidFill>
                <a:latin typeface="Calibri"/>
                <a:cs typeface="Calibri"/>
              </a:rPr>
              <a:t>¿qué </a:t>
            </a:r>
            <a:r>
              <a:rPr lang="es-ES" cap="all" spc="50" dirty="0">
                <a:solidFill>
                  <a:srgbClr val="284B91"/>
                </a:solidFill>
                <a:latin typeface="Calibri"/>
                <a:cs typeface="Calibri"/>
              </a:rPr>
              <a:t>se evalúa?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6210339" y="428146"/>
            <a:ext cx="2608406" cy="42780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spc="40" dirty="0">
                <a:solidFill>
                  <a:srgbClr val="2FA5E8"/>
                </a:solidFill>
                <a:latin typeface="Calibri"/>
                <a:cs typeface="Calibri"/>
              </a:rPr>
              <a:t>Índice de Herramientas Electrónicas </a:t>
            </a:r>
            <a:endParaRPr lang="es-ES" sz="1200" spc="40" dirty="0" smtClean="0">
              <a:solidFill>
                <a:srgbClr val="2FA5E8"/>
              </a:solidFill>
              <a:latin typeface="Calibri"/>
              <a:cs typeface="Calibri"/>
            </a:endParaRPr>
          </a:p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spc="40" dirty="0" smtClean="0">
                <a:solidFill>
                  <a:srgbClr val="2FA5E8"/>
                </a:solidFill>
                <a:latin typeface="Calibri"/>
                <a:cs typeface="Calibri"/>
              </a:rPr>
              <a:t>de </a:t>
            </a:r>
            <a:r>
              <a:rPr lang="es-ES" sz="1200" spc="40" dirty="0">
                <a:solidFill>
                  <a:srgbClr val="2FA5E8"/>
                </a:solidFill>
                <a:latin typeface="Calibri"/>
                <a:cs typeface="Calibri"/>
              </a:rPr>
              <a:t>Gobiernos Locales</a:t>
            </a:r>
          </a:p>
        </p:txBody>
      </p:sp>
      <p:grpSp>
        <p:nvGrpSpPr>
          <p:cNvPr id="6" name="Agrupar 5"/>
          <p:cNvGrpSpPr/>
          <p:nvPr/>
        </p:nvGrpSpPr>
        <p:grpSpPr>
          <a:xfrm rot="16200000">
            <a:off x="8104768" y="-150962"/>
            <a:ext cx="100051" cy="2113884"/>
            <a:chOff x="307994" y="197776"/>
            <a:chExt cx="100051" cy="2113884"/>
          </a:xfrm>
        </p:grpSpPr>
        <p:sp>
          <p:nvSpPr>
            <p:cNvPr id="38" name="Elipse 37"/>
            <p:cNvSpPr>
              <a:spLocks noChangeAspect="1"/>
            </p:cNvSpPr>
            <p:nvPr/>
          </p:nvSpPr>
          <p:spPr>
            <a:xfrm rot="10800000">
              <a:off x="307994" y="197776"/>
              <a:ext cx="100051" cy="100051"/>
            </a:xfrm>
            <a:prstGeom prst="ellipse">
              <a:avLst/>
            </a:prstGeom>
            <a:solidFill>
              <a:schemeClr val="bg1"/>
            </a:solidFill>
            <a:ln w="25400" cmpd="sng">
              <a:solidFill>
                <a:srgbClr val="1B305F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</a:pPr>
              <a:endParaRPr lang="es-ES_tradnl" sz="2000" dirty="0">
                <a:solidFill>
                  <a:srgbClr val="2FA5E8"/>
                </a:solidFill>
                <a:latin typeface="Calibri"/>
                <a:cs typeface="Calibri"/>
              </a:endParaRPr>
            </a:p>
          </p:txBody>
        </p:sp>
        <p:cxnSp>
          <p:nvCxnSpPr>
            <p:cNvPr id="39" name="Conector recto 38"/>
            <p:cNvCxnSpPr>
              <a:stCxn id="38" idx="0"/>
            </p:cNvCxnSpPr>
            <p:nvPr/>
          </p:nvCxnSpPr>
          <p:spPr>
            <a:xfrm rot="5400000">
              <a:off x="-648898" y="1304744"/>
              <a:ext cx="2013832" cy="0"/>
            </a:xfrm>
            <a:prstGeom prst="line">
              <a:avLst/>
            </a:prstGeom>
            <a:ln w="25400" cmpd="sng">
              <a:solidFill>
                <a:srgbClr val="1B305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867608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66439" y="5520267"/>
            <a:ext cx="8615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200" b="1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Fuente: </a:t>
            </a:r>
            <a:r>
              <a:rPr lang="es-ES_tradnl" sz="12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IMCO e INEGI</a:t>
            </a:r>
          </a:p>
        </p:txBody>
      </p:sp>
      <p:sp>
        <p:nvSpPr>
          <p:cNvPr id="17" name="Elipse 16"/>
          <p:cNvSpPr>
            <a:spLocks noChangeAspect="1"/>
          </p:cNvSpPr>
          <p:nvPr/>
        </p:nvSpPr>
        <p:spPr>
          <a:xfrm>
            <a:off x="655895" y="2228895"/>
            <a:ext cx="2159999" cy="2159999"/>
          </a:xfrm>
          <a:prstGeom prst="ellipse">
            <a:avLst/>
          </a:prstGeom>
          <a:noFill/>
          <a:ln w="762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60000"/>
              </a:lnSpc>
              <a:spcBef>
                <a:spcPts val="0"/>
              </a:spcBef>
            </a:pPr>
            <a:endParaRPr lang="es-ES_tradnl" sz="1600" spc="-3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2950915503"/>
              </p:ext>
            </p:extLst>
          </p:nvPr>
        </p:nvGraphicFramePr>
        <p:xfrm>
          <a:off x="266439" y="1929598"/>
          <a:ext cx="2890605" cy="2836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Rectángulo 19"/>
          <p:cNvSpPr/>
          <p:nvPr/>
        </p:nvSpPr>
        <p:spPr>
          <a:xfrm>
            <a:off x="1161635" y="2717277"/>
            <a:ext cx="123110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5600" spc="-30" dirty="0" smtClean="0">
                <a:solidFill>
                  <a:srgbClr val="705F8E"/>
                </a:solidFill>
                <a:latin typeface="Calibri"/>
                <a:cs typeface="Calibri"/>
              </a:rPr>
              <a:t>49</a:t>
            </a:r>
            <a:r>
              <a:rPr lang="es-ES_tradnl" sz="3600" spc="-30" dirty="0" smtClean="0">
                <a:solidFill>
                  <a:srgbClr val="705F8E"/>
                </a:solidFill>
                <a:latin typeface="Calibri"/>
                <a:cs typeface="Calibri"/>
              </a:rPr>
              <a:t>%</a:t>
            </a:r>
            <a:endParaRPr lang="es-ES" sz="3600" dirty="0">
              <a:solidFill>
                <a:srgbClr val="705F8E"/>
              </a:solidFill>
            </a:endParaRPr>
          </a:p>
        </p:txBody>
      </p:sp>
      <p:sp>
        <p:nvSpPr>
          <p:cNvPr id="27" name="Elipse 26"/>
          <p:cNvSpPr>
            <a:spLocks noChangeAspect="1"/>
          </p:cNvSpPr>
          <p:nvPr/>
        </p:nvSpPr>
        <p:spPr>
          <a:xfrm>
            <a:off x="3452125" y="2228895"/>
            <a:ext cx="2159999" cy="2159999"/>
          </a:xfrm>
          <a:prstGeom prst="ellipse">
            <a:avLst/>
          </a:prstGeom>
          <a:noFill/>
          <a:ln w="762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60000"/>
              </a:lnSpc>
              <a:spcBef>
                <a:spcPts val="0"/>
              </a:spcBef>
            </a:pPr>
            <a:endParaRPr lang="es-ES_tradnl" sz="1600" spc="-3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graphicFrame>
        <p:nvGraphicFramePr>
          <p:cNvPr id="28" name="Gráfico 27"/>
          <p:cNvGraphicFramePr/>
          <p:nvPr>
            <p:extLst>
              <p:ext uri="{D42A27DB-BD31-4B8C-83A1-F6EECF244321}">
                <p14:modId xmlns:p14="http://schemas.microsoft.com/office/powerpoint/2010/main" val="3788221899"/>
              </p:ext>
            </p:extLst>
          </p:nvPr>
        </p:nvGraphicFramePr>
        <p:xfrm>
          <a:off x="3062669" y="1929598"/>
          <a:ext cx="2890605" cy="2836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Rectángulo 28"/>
          <p:cNvSpPr/>
          <p:nvPr/>
        </p:nvSpPr>
        <p:spPr>
          <a:xfrm>
            <a:off x="3957865" y="2717277"/>
            <a:ext cx="123110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5600" spc="-30" dirty="0" smtClean="0">
                <a:solidFill>
                  <a:srgbClr val="4DB8EE"/>
                </a:solidFill>
                <a:latin typeface="Calibri"/>
                <a:cs typeface="Calibri"/>
              </a:rPr>
              <a:t>65</a:t>
            </a:r>
            <a:r>
              <a:rPr lang="es-ES_tradnl" sz="3600" spc="-30" dirty="0" smtClean="0">
                <a:solidFill>
                  <a:srgbClr val="4DB8EE"/>
                </a:solidFill>
                <a:latin typeface="Calibri"/>
                <a:cs typeface="Calibri"/>
              </a:rPr>
              <a:t>%</a:t>
            </a:r>
            <a:endParaRPr lang="es-ES" sz="3600" dirty="0">
              <a:solidFill>
                <a:srgbClr val="4DB8EE"/>
              </a:solidFill>
            </a:endParaRPr>
          </a:p>
        </p:txBody>
      </p:sp>
      <p:sp>
        <p:nvSpPr>
          <p:cNvPr id="32" name="Elipse 31"/>
          <p:cNvSpPr>
            <a:spLocks noChangeAspect="1"/>
          </p:cNvSpPr>
          <p:nvPr/>
        </p:nvSpPr>
        <p:spPr>
          <a:xfrm>
            <a:off x="6248355" y="2228895"/>
            <a:ext cx="2159999" cy="2159999"/>
          </a:xfrm>
          <a:prstGeom prst="ellipse">
            <a:avLst/>
          </a:prstGeom>
          <a:noFill/>
          <a:ln w="762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60000"/>
              </a:lnSpc>
              <a:spcBef>
                <a:spcPts val="0"/>
              </a:spcBef>
            </a:pPr>
            <a:endParaRPr lang="es-ES_tradnl" sz="1600" spc="-3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graphicFrame>
        <p:nvGraphicFramePr>
          <p:cNvPr id="33" name="Gráfico 32"/>
          <p:cNvGraphicFramePr/>
          <p:nvPr>
            <p:extLst>
              <p:ext uri="{D42A27DB-BD31-4B8C-83A1-F6EECF244321}">
                <p14:modId xmlns:p14="http://schemas.microsoft.com/office/powerpoint/2010/main" val="2292950755"/>
              </p:ext>
            </p:extLst>
          </p:nvPr>
        </p:nvGraphicFramePr>
        <p:xfrm>
          <a:off x="5858899" y="1929598"/>
          <a:ext cx="2890605" cy="2836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Rectángulo 33"/>
          <p:cNvSpPr/>
          <p:nvPr/>
        </p:nvSpPr>
        <p:spPr>
          <a:xfrm>
            <a:off x="6754095" y="2717277"/>
            <a:ext cx="123110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5600" spc="-30" dirty="0">
                <a:solidFill>
                  <a:srgbClr val="59B59C"/>
                </a:solidFill>
                <a:latin typeface="Calibri"/>
                <a:cs typeface="Calibri"/>
              </a:rPr>
              <a:t>3</a:t>
            </a:r>
            <a:r>
              <a:rPr lang="es-ES_tradnl" sz="5600" spc="-30" dirty="0" smtClean="0">
                <a:solidFill>
                  <a:srgbClr val="59B59C"/>
                </a:solidFill>
                <a:latin typeface="Calibri"/>
                <a:cs typeface="Calibri"/>
              </a:rPr>
              <a:t>9</a:t>
            </a:r>
            <a:r>
              <a:rPr lang="es-ES_tradnl" sz="3600" spc="-30" dirty="0" smtClean="0">
                <a:solidFill>
                  <a:srgbClr val="59B59C"/>
                </a:solidFill>
                <a:latin typeface="Calibri"/>
                <a:cs typeface="Calibri"/>
              </a:rPr>
              <a:t>%</a:t>
            </a:r>
            <a:endParaRPr lang="es-ES" sz="3600" dirty="0">
              <a:solidFill>
                <a:srgbClr val="59B59C"/>
              </a:solidFill>
            </a:endParaRPr>
          </a:p>
        </p:txBody>
      </p:sp>
      <p:grpSp>
        <p:nvGrpSpPr>
          <p:cNvPr id="43" name="Agrupar 42"/>
          <p:cNvGrpSpPr/>
          <p:nvPr/>
        </p:nvGrpSpPr>
        <p:grpSpPr>
          <a:xfrm>
            <a:off x="617565" y="4613119"/>
            <a:ext cx="7825306" cy="559204"/>
            <a:chOff x="617565" y="4647400"/>
            <a:chExt cx="7825306" cy="559204"/>
          </a:xfrm>
        </p:grpSpPr>
        <p:sp>
          <p:nvSpPr>
            <p:cNvPr id="35" name="CuadroTexto 34"/>
            <p:cNvSpPr txBox="1"/>
            <p:nvPr/>
          </p:nvSpPr>
          <p:spPr>
            <a:xfrm>
              <a:off x="6322943" y="4647400"/>
              <a:ext cx="20159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800" spc="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rPr>
                <a:t>POBLACIÓN</a:t>
              </a:r>
              <a:endParaRPr lang="es-E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1380749" y="4647400"/>
              <a:ext cx="681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800" spc="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rPr>
                <a:t>PIB</a:t>
              </a:r>
              <a:endParaRPr lang="es-E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4169264" y="4647400"/>
              <a:ext cx="6970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800" spc="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rPr>
                <a:t>IED</a:t>
              </a:r>
              <a:endParaRPr lang="es-E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endParaRPr>
            </a:p>
          </p:txBody>
        </p:sp>
        <p:cxnSp>
          <p:nvCxnSpPr>
            <p:cNvPr id="36" name="Conector recto 35"/>
            <p:cNvCxnSpPr/>
            <p:nvPr/>
          </p:nvCxnSpPr>
          <p:spPr>
            <a:xfrm flipV="1">
              <a:off x="617565" y="5206603"/>
              <a:ext cx="2208515" cy="1"/>
            </a:xfrm>
            <a:prstGeom prst="line">
              <a:avLst/>
            </a:prstGeom>
            <a:ln w="38100" cmpd="sng">
              <a:solidFill>
                <a:srgbClr val="705F8E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Conector recto 37"/>
            <p:cNvCxnSpPr/>
            <p:nvPr/>
          </p:nvCxnSpPr>
          <p:spPr>
            <a:xfrm flipV="1">
              <a:off x="3406489" y="5206603"/>
              <a:ext cx="2208515" cy="1"/>
            </a:xfrm>
            <a:prstGeom prst="line">
              <a:avLst/>
            </a:prstGeom>
            <a:ln w="38100" cmpd="sng">
              <a:solidFill>
                <a:srgbClr val="4DB8EE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Conector recto 38"/>
            <p:cNvCxnSpPr/>
            <p:nvPr/>
          </p:nvCxnSpPr>
          <p:spPr>
            <a:xfrm flipV="1">
              <a:off x="6234356" y="5206603"/>
              <a:ext cx="2208515" cy="1"/>
            </a:xfrm>
            <a:prstGeom prst="line">
              <a:avLst/>
            </a:prstGeom>
            <a:ln w="38100" cmpd="sng">
              <a:solidFill>
                <a:srgbClr val="59B59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CuadroTexto 41"/>
          <p:cNvSpPr txBox="1"/>
          <p:nvPr/>
        </p:nvSpPr>
        <p:spPr>
          <a:xfrm>
            <a:off x="452701" y="1024459"/>
            <a:ext cx="8318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2000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es-ES_tradnl" sz="2000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los </a:t>
            </a:r>
            <a:r>
              <a:rPr lang="es-ES_tradnl" sz="2000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50 municipios con el mayor número de </a:t>
            </a:r>
            <a:r>
              <a:rPr lang="es-ES_tradnl" sz="2000" spc="-2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PyMES</a:t>
            </a:r>
            <a:r>
              <a:rPr lang="es-ES_tradnl" sz="2000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+ Colima, </a:t>
            </a:r>
            <a:r>
              <a:rPr lang="es-ES_tradnl" sz="2000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Pachuca </a:t>
            </a:r>
            <a:r>
              <a:rPr lang="es-ES_tradnl" sz="2000" i="1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(Centro)</a:t>
            </a:r>
            <a:r>
              <a:rPr lang="es-ES_tradnl" sz="2000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s-ES_tradnl" sz="2000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Cuautitlán Izcalli </a:t>
            </a:r>
            <a:r>
              <a:rPr lang="es-ES_tradnl" sz="2000" i="1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(Centro)</a:t>
            </a:r>
            <a:r>
              <a:rPr lang="es-ES_tradnl" sz="2000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y </a:t>
            </a:r>
            <a:r>
              <a:rPr lang="es-ES_tradnl" sz="2000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San Nicolás </a:t>
            </a:r>
            <a:r>
              <a:rPr lang="es-ES_tradnl" sz="2000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  <a:r>
              <a:rPr lang="es-ES_tradnl" sz="2000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los Garza </a:t>
            </a:r>
            <a:r>
              <a:rPr lang="es-ES_tradnl" sz="2000" i="1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(Norte)</a:t>
            </a:r>
            <a:r>
              <a:rPr lang="es-ES_tradnl" sz="2000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s-ES_tradnl" sz="2000" spc="-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452702" y="149226"/>
            <a:ext cx="4000414" cy="5437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cap="all" spc="50" dirty="0" smtClean="0">
                <a:solidFill>
                  <a:srgbClr val="284B91"/>
                </a:solidFill>
                <a:latin typeface="Calibri"/>
                <a:cs typeface="Calibri"/>
              </a:rPr>
              <a:t>¿A </a:t>
            </a:r>
            <a:r>
              <a:rPr lang="es-ES" sz="3200" b="1" cap="all" spc="50" dirty="0" err="1" smtClean="0">
                <a:solidFill>
                  <a:srgbClr val="284B91"/>
                </a:solidFill>
                <a:latin typeface="Calibri"/>
                <a:cs typeface="Calibri"/>
              </a:rPr>
              <a:t>quIÉN</a:t>
            </a:r>
            <a:r>
              <a:rPr lang="es-ES" sz="3200" b="1" cap="all" spc="50" dirty="0" smtClean="0">
                <a:solidFill>
                  <a:srgbClr val="284B91"/>
                </a:solidFill>
                <a:latin typeface="Calibri"/>
                <a:cs typeface="Calibri"/>
              </a:rPr>
              <a:t> </a:t>
            </a:r>
            <a:r>
              <a:rPr lang="es-ES" sz="3200" cap="all" spc="50" dirty="0">
                <a:solidFill>
                  <a:srgbClr val="284B91"/>
                </a:solidFill>
                <a:latin typeface="Calibri Light"/>
                <a:cs typeface="Calibri Light"/>
              </a:rPr>
              <a:t>se evalúa?</a:t>
            </a:r>
          </a:p>
        </p:txBody>
      </p:sp>
      <p:sp>
        <p:nvSpPr>
          <p:cNvPr id="45" name="CuadroTexto 44"/>
          <p:cNvSpPr txBox="1"/>
          <p:nvPr/>
        </p:nvSpPr>
        <p:spPr>
          <a:xfrm>
            <a:off x="452702" y="580543"/>
            <a:ext cx="5283714" cy="3180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40" dirty="0">
                <a:solidFill>
                  <a:srgbClr val="2FA5E8"/>
                </a:solidFill>
                <a:latin typeface="Calibri"/>
                <a:cs typeface="Calibri"/>
              </a:rPr>
              <a:t>Índice de Herramientas Electrónicas de Gobiernos Locales</a:t>
            </a:r>
          </a:p>
        </p:txBody>
      </p:sp>
    </p:spTree>
    <p:extLst>
      <p:ext uri="{BB962C8B-B14F-4D97-AF65-F5344CB8AC3E}">
        <p14:creationId xmlns:p14="http://schemas.microsoft.com/office/powerpoint/2010/main" val="229239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893235" y="1269995"/>
            <a:ext cx="7683500" cy="4103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800"/>
              </a:spcAft>
            </a:pPr>
            <a:r>
              <a:rPr lang="es-ES_tradnl" sz="2400" b="1" spc="-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48 indicadores evaluados </a:t>
            </a:r>
            <a:r>
              <a:rPr lang="es-ES_tradnl" sz="2400" spc="-1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 </a:t>
            </a:r>
            <a:r>
              <a:rPr lang="es-ES_tradnl" sz="2400" spc="-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una </a:t>
            </a:r>
            <a:r>
              <a:rPr lang="es-ES_tradnl" sz="2400" spc="-1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calificación </a:t>
            </a:r>
            <a:r>
              <a:rPr lang="es-ES_tradnl" sz="2400" spc="-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0, 50 o </a:t>
            </a:r>
            <a:r>
              <a:rPr lang="es-ES_tradnl" sz="2400" spc="-1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100</a:t>
            </a:r>
          </a:p>
          <a:p>
            <a:pPr>
              <a:spcAft>
                <a:spcPts val="2800"/>
              </a:spcAft>
            </a:pPr>
            <a:endParaRPr lang="es-ES_tradnl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2800"/>
              </a:spcAft>
            </a:pPr>
            <a:endParaRPr lang="es-ES_tradnl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2800"/>
              </a:spcAft>
            </a:pPr>
            <a:endParaRPr lang="es-ES_tradn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2800"/>
              </a:spcAft>
            </a:pPr>
            <a:r>
              <a:rPr lang="es-ES_tradn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Revisión de sitios web </a:t>
            </a:r>
            <a:r>
              <a:rPr lang="es-ES_tradn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entre junio y septiembre de </a:t>
            </a:r>
            <a:r>
              <a:rPr lang="es-ES_tradn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2014</a:t>
            </a:r>
            <a:endParaRPr lang="es-ES_tradn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2800"/>
              </a:spcAft>
            </a:pPr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Ponderación simple</a:t>
            </a:r>
            <a:endParaRPr lang="es-ES_tradnl" sz="2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1" name="Conector recto 10"/>
          <p:cNvCxnSpPr>
            <a:stCxn id="7" idx="4"/>
            <a:endCxn id="9" idx="0"/>
          </p:cNvCxnSpPr>
          <p:nvPr/>
        </p:nvCxnSpPr>
        <p:spPr>
          <a:xfrm>
            <a:off x="628389" y="1648303"/>
            <a:ext cx="0" cy="3370882"/>
          </a:xfrm>
          <a:prstGeom prst="line">
            <a:avLst/>
          </a:prstGeom>
          <a:ln w="25400" cmpd="sng">
            <a:solidFill>
              <a:srgbClr val="5085C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Elipse 44"/>
          <p:cNvSpPr>
            <a:spLocks noChangeAspect="1"/>
          </p:cNvSpPr>
          <p:nvPr/>
        </p:nvSpPr>
        <p:spPr>
          <a:xfrm>
            <a:off x="1275753" y="1986202"/>
            <a:ext cx="1084035" cy="1084035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C95845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es-ES_tradnl" sz="28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0</a:t>
            </a:r>
            <a:endParaRPr lang="es-ES_tradnl" sz="1400" spc="-3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6" name="Elipse 45"/>
          <p:cNvSpPr>
            <a:spLocks noChangeAspect="1"/>
          </p:cNvSpPr>
          <p:nvPr/>
        </p:nvSpPr>
        <p:spPr>
          <a:xfrm>
            <a:off x="4029890" y="1986202"/>
            <a:ext cx="1084035" cy="1084035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F3B34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es-ES_tradnl" sz="28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50</a:t>
            </a:r>
            <a:endParaRPr lang="es-ES_tradnl" sz="1400" spc="-3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7" name="Elipse 46"/>
          <p:cNvSpPr>
            <a:spLocks noChangeAspect="1"/>
          </p:cNvSpPr>
          <p:nvPr/>
        </p:nvSpPr>
        <p:spPr>
          <a:xfrm>
            <a:off x="6784028" y="1986202"/>
            <a:ext cx="1084035" cy="1084035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63AC6D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es-ES_tradnl" sz="28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100</a:t>
            </a:r>
            <a:endParaRPr lang="es-ES_tradnl" sz="1400" spc="-3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940956" y="3128289"/>
            <a:ext cx="1753041" cy="59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Sin contenido </a:t>
            </a: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 algn="ctr">
              <a:lnSpc>
                <a:spcPct val="90000"/>
              </a:lnSpc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o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desactualizado</a:t>
            </a:r>
          </a:p>
        </p:txBody>
      </p:sp>
      <p:sp>
        <p:nvSpPr>
          <p:cNvPr id="49" name="CuadroTexto 48"/>
          <p:cNvSpPr txBox="1"/>
          <p:nvPr/>
        </p:nvSpPr>
        <p:spPr>
          <a:xfrm>
            <a:off x="3442586" y="3128289"/>
            <a:ext cx="2278501" cy="59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Contenido incompleto </a:t>
            </a: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 algn="ctr">
              <a:lnSpc>
                <a:spcPct val="90000"/>
              </a:lnSpc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o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disfuncional</a:t>
            </a:r>
          </a:p>
        </p:txBody>
      </p:sp>
      <p:sp>
        <p:nvSpPr>
          <p:cNvPr id="50" name="CuadroTexto 49"/>
          <p:cNvSpPr txBox="1"/>
          <p:nvPr/>
        </p:nvSpPr>
        <p:spPr>
          <a:xfrm>
            <a:off x="6283761" y="3136681"/>
            <a:ext cx="2104249" cy="59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Contenido completo </a:t>
            </a: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 algn="ctr">
              <a:lnSpc>
                <a:spcPct val="90000"/>
              </a:lnSpc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y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funcional</a:t>
            </a:r>
          </a:p>
        </p:txBody>
      </p:sp>
      <p:cxnSp>
        <p:nvCxnSpPr>
          <p:cNvPr id="51" name="Conector recto 50"/>
          <p:cNvCxnSpPr/>
          <p:nvPr/>
        </p:nvCxnSpPr>
        <p:spPr>
          <a:xfrm flipV="1">
            <a:off x="3194839" y="2177389"/>
            <a:ext cx="0" cy="657803"/>
          </a:xfrm>
          <a:prstGeom prst="line">
            <a:avLst/>
          </a:prstGeom>
          <a:ln w="19050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ector recto 51"/>
          <p:cNvCxnSpPr/>
          <p:nvPr/>
        </p:nvCxnSpPr>
        <p:spPr>
          <a:xfrm flipV="1">
            <a:off x="5948976" y="2177389"/>
            <a:ext cx="0" cy="657803"/>
          </a:xfrm>
          <a:prstGeom prst="line">
            <a:avLst/>
          </a:prstGeom>
          <a:ln w="19050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Elipse 6"/>
          <p:cNvSpPr/>
          <p:nvPr/>
        </p:nvSpPr>
        <p:spPr>
          <a:xfrm>
            <a:off x="510431" y="1412387"/>
            <a:ext cx="235916" cy="235916"/>
          </a:xfrm>
          <a:prstGeom prst="ellipse">
            <a:avLst/>
          </a:prstGeom>
          <a:solidFill>
            <a:srgbClr val="FFFFFF"/>
          </a:solidFill>
          <a:ln w="25400" cmpd="sng">
            <a:solidFill>
              <a:srgbClr val="5085CB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endParaRPr lang="es-ES_tradnl" sz="2000" dirty="0">
              <a:solidFill>
                <a:srgbClr val="F3B346"/>
              </a:solidFill>
              <a:latin typeface="Calibri"/>
              <a:cs typeface="Calibri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510431" y="4291039"/>
            <a:ext cx="235916" cy="235916"/>
          </a:xfrm>
          <a:prstGeom prst="ellipse">
            <a:avLst/>
          </a:prstGeom>
          <a:solidFill>
            <a:srgbClr val="FFFFFF"/>
          </a:solidFill>
          <a:ln w="25400" cmpd="sng">
            <a:solidFill>
              <a:srgbClr val="5085CB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endParaRPr lang="es-ES_tradnl" sz="2000" dirty="0">
              <a:solidFill>
                <a:srgbClr val="CF4052"/>
              </a:solidFill>
              <a:latin typeface="Calibri"/>
              <a:cs typeface="Calibri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510431" y="5019185"/>
            <a:ext cx="235916" cy="235916"/>
          </a:xfrm>
          <a:prstGeom prst="ellipse">
            <a:avLst/>
          </a:prstGeom>
          <a:solidFill>
            <a:srgbClr val="FFFFFF"/>
          </a:solidFill>
          <a:ln w="25400" cmpd="sng">
            <a:solidFill>
              <a:srgbClr val="5085CB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endParaRPr lang="es-ES_tradnl" sz="2000" dirty="0">
              <a:solidFill>
                <a:srgbClr val="1B305F"/>
              </a:solidFill>
              <a:latin typeface="Calibri"/>
              <a:cs typeface="Calibri"/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452702" y="149226"/>
            <a:ext cx="3641341" cy="5437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cap="all" spc="50" dirty="0" smtClean="0">
                <a:solidFill>
                  <a:srgbClr val="284B91"/>
                </a:solidFill>
                <a:latin typeface="Calibri"/>
                <a:cs typeface="Calibri"/>
              </a:rPr>
              <a:t>¿cómo </a:t>
            </a:r>
            <a:r>
              <a:rPr lang="es-ES" sz="3200" cap="all" spc="50" dirty="0">
                <a:solidFill>
                  <a:srgbClr val="284B91"/>
                </a:solidFill>
                <a:latin typeface="Calibri Light"/>
                <a:cs typeface="Calibri Light"/>
              </a:rPr>
              <a:t>se evalúa?</a:t>
            </a:r>
          </a:p>
        </p:txBody>
      </p:sp>
      <p:sp>
        <p:nvSpPr>
          <p:cNvPr id="56" name="CuadroTexto 55"/>
          <p:cNvSpPr txBox="1"/>
          <p:nvPr/>
        </p:nvSpPr>
        <p:spPr>
          <a:xfrm>
            <a:off x="452702" y="580543"/>
            <a:ext cx="5283714" cy="3180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40" dirty="0">
                <a:solidFill>
                  <a:srgbClr val="2FA5E8"/>
                </a:solidFill>
                <a:latin typeface="Calibri"/>
                <a:cs typeface="Calibri"/>
              </a:rPr>
              <a:t>Índice de Herramientas Electrónicas de Gobiernos Locales</a:t>
            </a:r>
          </a:p>
        </p:txBody>
      </p:sp>
    </p:spTree>
    <p:extLst>
      <p:ext uri="{BB962C8B-B14F-4D97-AF65-F5344CB8AC3E}">
        <p14:creationId xmlns:p14="http://schemas.microsoft.com/office/powerpoint/2010/main" val="52893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cto 12"/>
          <p:cNvCxnSpPr>
            <a:stCxn id="14" idx="2"/>
          </p:cNvCxnSpPr>
          <p:nvPr/>
        </p:nvCxnSpPr>
        <p:spPr>
          <a:xfrm flipH="1" flipV="1">
            <a:off x="-626824" y="2498932"/>
            <a:ext cx="3675141" cy="1"/>
          </a:xfrm>
          <a:prstGeom prst="line">
            <a:avLst/>
          </a:prstGeom>
          <a:ln w="25400" cmpd="sng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Elipse 13"/>
          <p:cNvSpPr>
            <a:spLocks noChangeAspect="1"/>
          </p:cNvSpPr>
          <p:nvPr/>
        </p:nvSpPr>
        <p:spPr>
          <a:xfrm>
            <a:off x="3048317" y="2448907"/>
            <a:ext cx="100051" cy="100051"/>
          </a:xfrm>
          <a:prstGeom prst="ellipse">
            <a:avLst/>
          </a:prstGeom>
          <a:noFill/>
          <a:ln w="25400" cmpd="sng">
            <a:solidFill>
              <a:schemeClr val="bg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19090" y="482931"/>
            <a:ext cx="2453917" cy="487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cap="all" spc="300" dirty="0" smtClean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RESULTADOS</a:t>
            </a:r>
            <a:endParaRPr lang="es-ES" sz="2800" cap="all" spc="300" dirty="0">
              <a:solidFill>
                <a:schemeClr val="bg1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19090" y="1605944"/>
            <a:ext cx="3894677" cy="789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cap="all" spc="150" dirty="0">
                <a:solidFill>
                  <a:schemeClr val="bg1"/>
                </a:solidFill>
                <a:latin typeface="Calibri Light"/>
                <a:cs typeface="Calibri Light"/>
              </a:rPr>
              <a:t>Índice </a:t>
            </a:r>
            <a:r>
              <a:rPr lang="es-MX" sz="1600" cap="all" spc="150" dirty="0" smtClean="0">
                <a:solidFill>
                  <a:schemeClr val="bg1"/>
                </a:solidFill>
                <a:latin typeface="Calibri Light"/>
                <a:cs typeface="Calibri Light"/>
              </a:rPr>
              <a:t>de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cap="all" spc="150" dirty="0" smtClean="0">
                <a:solidFill>
                  <a:schemeClr val="bg1"/>
                </a:solidFill>
                <a:latin typeface="Calibri"/>
                <a:cs typeface="Calibri"/>
              </a:rPr>
              <a:t>herramientas electrónicas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cap="all" spc="150" dirty="0" smtClean="0">
                <a:solidFill>
                  <a:schemeClr val="bg1"/>
                </a:solidFill>
                <a:latin typeface="Calibri Light"/>
                <a:cs typeface="Calibri Light"/>
              </a:rPr>
              <a:t>de </a:t>
            </a:r>
            <a:r>
              <a:rPr lang="es-MX" sz="1600" cap="all" spc="150" dirty="0">
                <a:solidFill>
                  <a:schemeClr val="bg1"/>
                </a:solidFill>
                <a:latin typeface="Calibri Light"/>
                <a:cs typeface="Calibri Light"/>
              </a:rPr>
              <a:t>gobiernos locales</a:t>
            </a:r>
            <a:endParaRPr lang="es-ES_tradnl" sz="1600" cap="all" spc="15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17" name="Elipse 16"/>
          <p:cNvSpPr>
            <a:spLocks noChangeAspect="1"/>
          </p:cNvSpPr>
          <p:nvPr/>
        </p:nvSpPr>
        <p:spPr>
          <a:xfrm>
            <a:off x="525531" y="1178908"/>
            <a:ext cx="100051" cy="100051"/>
          </a:xfrm>
          <a:prstGeom prst="ellipse">
            <a:avLst/>
          </a:prstGeom>
          <a:noFill/>
          <a:ln w="25400" cmpd="sng">
            <a:solidFill>
              <a:schemeClr val="bg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8" name="Elipse 17"/>
          <p:cNvSpPr>
            <a:spLocks noChangeAspect="1"/>
          </p:cNvSpPr>
          <p:nvPr/>
        </p:nvSpPr>
        <p:spPr>
          <a:xfrm>
            <a:off x="818114" y="1178908"/>
            <a:ext cx="100051" cy="100051"/>
          </a:xfrm>
          <a:prstGeom prst="ellipse">
            <a:avLst/>
          </a:prstGeom>
          <a:noFill/>
          <a:ln w="25400" cmpd="sng">
            <a:solidFill>
              <a:schemeClr val="bg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9" name="Elipse 18"/>
          <p:cNvSpPr>
            <a:spLocks noChangeAspect="1"/>
          </p:cNvSpPr>
          <p:nvPr/>
        </p:nvSpPr>
        <p:spPr>
          <a:xfrm>
            <a:off x="1110696" y="1178908"/>
            <a:ext cx="100051" cy="100051"/>
          </a:xfrm>
          <a:prstGeom prst="ellipse">
            <a:avLst/>
          </a:prstGeom>
          <a:noFill/>
          <a:ln w="25400" cmpd="sng">
            <a:solidFill>
              <a:schemeClr val="bg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913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77900" y="1397000"/>
            <a:ext cx="76835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800"/>
              </a:spcAft>
            </a:pPr>
            <a:r>
              <a:rPr lang="es-ES_tradn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Hacer </a:t>
            </a:r>
            <a:r>
              <a:rPr lang="es-ES_tradn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filas </a:t>
            </a:r>
            <a:r>
              <a:rPr lang="es-ES_tradn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obtener un </a:t>
            </a:r>
            <a:r>
              <a:rPr lang="es-ES_tradn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trámite.</a:t>
            </a:r>
          </a:p>
          <a:p>
            <a:pPr marL="828000">
              <a:spcAft>
                <a:spcPts val="2800"/>
              </a:spcAft>
            </a:pPr>
            <a:r>
              <a:rPr lang="es-ES_tradn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Tener </a:t>
            </a:r>
            <a:r>
              <a:rPr lang="es-ES_tradn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 ir </a:t>
            </a:r>
            <a:r>
              <a:rPr lang="es-ES_tradn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es-ES_tradn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una oficina gubernamental por </a:t>
            </a:r>
            <a:r>
              <a:rPr lang="es-ES_tradn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información. </a:t>
            </a:r>
          </a:p>
          <a:p>
            <a:pPr>
              <a:spcAft>
                <a:spcPts val="2800"/>
              </a:spcAft>
            </a:pPr>
            <a:r>
              <a:rPr lang="es-ES_tradn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</a:t>
            </a:r>
            <a:r>
              <a:rPr lang="es-ES_tradn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tener un mecanismo de comunicación directo con las </a:t>
            </a:r>
            <a:r>
              <a:rPr lang="es-ES_tradn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autoridades. </a:t>
            </a:r>
          </a:p>
          <a:p>
            <a:pPr marL="828000">
              <a:spcAft>
                <a:spcPts val="2800"/>
              </a:spcAft>
            </a:pPr>
            <a:r>
              <a:rPr lang="es-ES_tradn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Procesos tortuosos. </a:t>
            </a:r>
          </a:p>
          <a:p>
            <a:pPr>
              <a:spcAft>
                <a:spcPts val="2800"/>
              </a:spcAft>
            </a:pPr>
            <a:r>
              <a:rPr lang="es-ES_tradn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Discrecionalidad </a:t>
            </a:r>
            <a:r>
              <a:rPr lang="es-ES_tradn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el otorgamiento de </a:t>
            </a:r>
            <a:r>
              <a:rPr lang="es-ES_tradn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permisos.</a:t>
            </a:r>
            <a:endParaRPr lang="es-ES_tradn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52702" y="166159"/>
            <a:ext cx="5530681" cy="5437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cap="all" spc="50" dirty="0" smtClean="0">
                <a:solidFill>
                  <a:srgbClr val="284B91"/>
                </a:solidFill>
                <a:latin typeface="Calibri"/>
                <a:ea typeface="+mn-ea"/>
                <a:cs typeface="Calibri"/>
              </a:rPr>
              <a:t>PRÁCTICAS</a:t>
            </a:r>
            <a:r>
              <a:rPr lang="es-ES" sz="3200" cap="all" spc="50" dirty="0" smtClean="0">
                <a:solidFill>
                  <a:srgbClr val="284B9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s-ES" sz="3200" cap="all" spc="50" dirty="0" smtClean="0">
                <a:solidFill>
                  <a:srgbClr val="284B91"/>
                </a:solidFill>
                <a:latin typeface="Calibri Light"/>
                <a:ea typeface="+mn-ea"/>
                <a:cs typeface="Calibri Light"/>
              </a:rPr>
              <a:t>PASADAS DE MODA</a:t>
            </a:r>
            <a:endParaRPr lang="es-ES" sz="3200" cap="all" spc="50" dirty="0">
              <a:solidFill>
                <a:srgbClr val="284B91"/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52702" y="580543"/>
            <a:ext cx="4692407" cy="3180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4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n-ea"/>
                <a:cs typeface="Calibri"/>
              </a:rPr>
              <a:t>Estas prácticas debieron irse con el cambio de </a:t>
            </a:r>
            <a:r>
              <a:rPr lang="es-ES" sz="1600" spc="4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n-ea"/>
                <a:cs typeface="Calibri"/>
              </a:rPr>
              <a:t>siglo</a:t>
            </a:r>
            <a:endParaRPr lang="es-ES" sz="1600" spc="4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ea typeface="+mn-ea"/>
              <a:cs typeface="Calibri"/>
            </a:endParaRPr>
          </a:p>
        </p:txBody>
      </p:sp>
      <p:grpSp>
        <p:nvGrpSpPr>
          <p:cNvPr id="2" name="Agrupar 1"/>
          <p:cNvGrpSpPr/>
          <p:nvPr/>
        </p:nvGrpSpPr>
        <p:grpSpPr>
          <a:xfrm>
            <a:off x="-203200" y="1427482"/>
            <a:ext cx="1112256" cy="459736"/>
            <a:chOff x="-203200" y="1427482"/>
            <a:chExt cx="1112256" cy="459736"/>
          </a:xfrm>
        </p:grpSpPr>
        <p:sp>
          <p:nvSpPr>
            <p:cNvPr id="18" name="Elipse 17"/>
            <p:cNvSpPr/>
            <p:nvPr/>
          </p:nvSpPr>
          <p:spPr>
            <a:xfrm>
              <a:off x="449320" y="1427482"/>
              <a:ext cx="459736" cy="459736"/>
            </a:xfrm>
            <a:prstGeom prst="ellipse">
              <a:avLst/>
            </a:prstGeom>
            <a:noFill/>
            <a:ln w="25400" cmpd="sng">
              <a:solidFill>
                <a:srgbClr val="F3B346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</a:pPr>
              <a:r>
                <a:rPr lang="es-ES_tradnl" sz="2000" dirty="0" smtClean="0">
                  <a:solidFill>
                    <a:srgbClr val="F3B346"/>
                  </a:solidFill>
                  <a:latin typeface="Calibri"/>
                  <a:cs typeface="Calibri"/>
                </a:rPr>
                <a:t>1</a:t>
              </a:r>
              <a:endParaRPr lang="es-ES_tradnl" sz="2000" dirty="0">
                <a:solidFill>
                  <a:srgbClr val="F3B346"/>
                </a:solidFill>
                <a:latin typeface="Calibri"/>
                <a:cs typeface="Calibri"/>
              </a:endParaRPr>
            </a:p>
          </p:txBody>
        </p:sp>
        <p:cxnSp>
          <p:nvCxnSpPr>
            <p:cNvPr id="19" name="Conector recto 18"/>
            <p:cNvCxnSpPr>
              <a:stCxn id="18" idx="2"/>
            </p:cNvCxnSpPr>
            <p:nvPr/>
          </p:nvCxnSpPr>
          <p:spPr>
            <a:xfrm flipH="1">
              <a:off x="-203200" y="1657350"/>
              <a:ext cx="652520" cy="6350"/>
            </a:xfrm>
            <a:prstGeom prst="line">
              <a:avLst/>
            </a:prstGeom>
            <a:ln w="25400" cmpd="sng">
              <a:solidFill>
                <a:srgbClr val="F3B34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Agrupar 2"/>
          <p:cNvGrpSpPr/>
          <p:nvPr/>
        </p:nvGrpSpPr>
        <p:grpSpPr>
          <a:xfrm>
            <a:off x="-203200" y="2329189"/>
            <a:ext cx="1970513" cy="459736"/>
            <a:chOff x="-203200" y="2151382"/>
            <a:chExt cx="1970513" cy="459736"/>
          </a:xfrm>
        </p:grpSpPr>
        <p:sp>
          <p:nvSpPr>
            <p:cNvPr id="20" name="Elipse 19"/>
            <p:cNvSpPr/>
            <p:nvPr/>
          </p:nvSpPr>
          <p:spPr>
            <a:xfrm>
              <a:off x="1307577" y="2151382"/>
              <a:ext cx="459736" cy="459736"/>
            </a:xfrm>
            <a:prstGeom prst="ellipse">
              <a:avLst/>
            </a:prstGeom>
            <a:noFill/>
            <a:ln w="25400" cmpd="sng">
              <a:solidFill>
                <a:srgbClr val="66C43F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</a:pPr>
              <a:r>
                <a:rPr lang="es-ES_tradnl" sz="2000" dirty="0" smtClean="0">
                  <a:solidFill>
                    <a:srgbClr val="66C43F"/>
                  </a:solidFill>
                  <a:latin typeface="Calibri"/>
                  <a:cs typeface="Calibri"/>
                </a:rPr>
                <a:t>2</a:t>
              </a:r>
              <a:endParaRPr lang="es-ES_tradnl" sz="2000" dirty="0">
                <a:solidFill>
                  <a:srgbClr val="66C43F"/>
                </a:solidFill>
                <a:latin typeface="Calibri"/>
                <a:cs typeface="Calibri"/>
              </a:endParaRPr>
            </a:p>
          </p:txBody>
        </p:sp>
        <p:cxnSp>
          <p:nvCxnSpPr>
            <p:cNvPr id="21" name="Conector recto 20"/>
            <p:cNvCxnSpPr>
              <a:stCxn id="20" idx="2"/>
            </p:cNvCxnSpPr>
            <p:nvPr/>
          </p:nvCxnSpPr>
          <p:spPr>
            <a:xfrm flipH="1">
              <a:off x="-203200" y="2381250"/>
              <a:ext cx="1510777" cy="0"/>
            </a:xfrm>
            <a:prstGeom prst="line">
              <a:avLst/>
            </a:prstGeom>
            <a:ln w="25400" cmpd="sng">
              <a:solidFill>
                <a:srgbClr val="66C43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Agrupar 4"/>
          <p:cNvGrpSpPr/>
          <p:nvPr/>
        </p:nvGrpSpPr>
        <p:grpSpPr>
          <a:xfrm>
            <a:off x="-203200" y="3400223"/>
            <a:ext cx="1112256" cy="459736"/>
            <a:chOff x="-203200" y="3205482"/>
            <a:chExt cx="1112256" cy="459736"/>
          </a:xfrm>
        </p:grpSpPr>
        <p:sp>
          <p:nvSpPr>
            <p:cNvPr id="22" name="Elipse 21"/>
            <p:cNvSpPr/>
            <p:nvPr/>
          </p:nvSpPr>
          <p:spPr>
            <a:xfrm>
              <a:off x="449320" y="3205482"/>
              <a:ext cx="459736" cy="459736"/>
            </a:xfrm>
            <a:prstGeom prst="ellipse">
              <a:avLst/>
            </a:prstGeom>
            <a:noFill/>
            <a:ln w="25400" cmpd="sng">
              <a:solidFill>
                <a:srgbClr val="2FA5E8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</a:pPr>
              <a:r>
                <a:rPr lang="es-ES_tradnl" sz="2000" dirty="0" smtClean="0">
                  <a:solidFill>
                    <a:srgbClr val="2FA5E8"/>
                  </a:solidFill>
                  <a:latin typeface="Calibri"/>
                  <a:cs typeface="Calibri"/>
                </a:rPr>
                <a:t>3</a:t>
              </a:r>
              <a:endParaRPr lang="es-ES_tradnl" sz="2000" dirty="0">
                <a:solidFill>
                  <a:srgbClr val="2FA5E8"/>
                </a:solidFill>
                <a:latin typeface="Calibri"/>
                <a:cs typeface="Calibri"/>
              </a:endParaRPr>
            </a:p>
          </p:txBody>
        </p:sp>
        <p:cxnSp>
          <p:nvCxnSpPr>
            <p:cNvPr id="23" name="Conector recto 22"/>
            <p:cNvCxnSpPr>
              <a:stCxn id="22" idx="2"/>
            </p:cNvCxnSpPr>
            <p:nvPr/>
          </p:nvCxnSpPr>
          <p:spPr>
            <a:xfrm flipH="1">
              <a:off x="-203200" y="3435350"/>
              <a:ext cx="652520" cy="0"/>
            </a:xfrm>
            <a:prstGeom prst="line">
              <a:avLst/>
            </a:prstGeom>
            <a:ln w="25400" cmpd="sng">
              <a:solidFill>
                <a:srgbClr val="2FA5E8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Agrupar 5"/>
          <p:cNvGrpSpPr/>
          <p:nvPr/>
        </p:nvGrpSpPr>
        <p:grpSpPr>
          <a:xfrm>
            <a:off x="-203200" y="4323082"/>
            <a:ext cx="1970513" cy="459736"/>
            <a:chOff x="-203200" y="4323082"/>
            <a:chExt cx="1970513" cy="459736"/>
          </a:xfrm>
        </p:grpSpPr>
        <p:sp>
          <p:nvSpPr>
            <p:cNvPr id="24" name="Elipse 23"/>
            <p:cNvSpPr/>
            <p:nvPr/>
          </p:nvSpPr>
          <p:spPr>
            <a:xfrm>
              <a:off x="1307577" y="4323082"/>
              <a:ext cx="459736" cy="459736"/>
            </a:xfrm>
            <a:prstGeom prst="ellipse">
              <a:avLst/>
            </a:prstGeom>
            <a:noFill/>
            <a:ln w="25400" cmpd="sng">
              <a:solidFill>
                <a:srgbClr val="705F8E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</a:pPr>
              <a:r>
                <a:rPr lang="es-ES_tradnl" sz="2000" dirty="0">
                  <a:solidFill>
                    <a:srgbClr val="705F8E"/>
                  </a:solidFill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25" name="Conector recto 24"/>
            <p:cNvCxnSpPr>
              <a:stCxn id="24" idx="2"/>
            </p:cNvCxnSpPr>
            <p:nvPr/>
          </p:nvCxnSpPr>
          <p:spPr>
            <a:xfrm flipH="1">
              <a:off x="-203200" y="4552950"/>
              <a:ext cx="1510777" cy="0"/>
            </a:xfrm>
            <a:prstGeom prst="line">
              <a:avLst/>
            </a:prstGeom>
            <a:ln w="25400" cmpd="sng">
              <a:solidFill>
                <a:srgbClr val="705F8E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Agrupar 6"/>
          <p:cNvGrpSpPr/>
          <p:nvPr/>
        </p:nvGrpSpPr>
        <p:grpSpPr>
          <a:xfrm>
            <a:off x="-203200" y="5034282"/>
            <a:ext cx="1112256" cy="459736"/>
            <a:chOff x="-203200" y="5034282"/>
            <a:chExt cx="1112256" cy="459736"/>
          </a:xfrm>
        </p:grpSpPr>
        <p:sp>
          <p:nvSpPr>
            <p:cNvPr id="26" name="Elipse 25"/>
            <p:cNvSpPr/>
            <p:nvPr/>
          </p:nvSpPr>
          <p:spPr>
            <a:xfrm>
              <a:off x="449320" y="5034282"/>
              <a:ext cx="459736" cy="459736"/>
            </a:xfrm>
            <a:prstGeom prst="ellipse">
              <a:avLst/>
            </a:prstGeom>
            <a:noFill/>
            <a:ln w="25400" cmpd="sng">
              <a:solidFill>
                <a:srgbClr val="233D8F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</a:pPr>
              <a:r>
                <a:rPr lang="es-ES_tradnl" sz="2000" dirty="0" smtClean="0">
                  <a:solidFill>
                    <a:srgbClr val="233D8F"/>
                  </a:solidFill>
                  <a:latin typeface="Calibri"/>
                  <a:cs typeface="Calibri"/>
                </a:rPr>
                <a:t>5</a:t>
              </a:r>
              <a:endParaRPr lang="es-ES_tradnl" sz="2000" dirty="0">
                <a:solidFill>
                  <a:srgbClr val="233D8F"/>
                </a:solidFill>
                <a:latin typeface="Calibri"/>
                <a:cs typeface="Calibri"/>
              </a:endParaRPr>
            </a:p>
          </p:txBody>
        </p:sp>
        <p:cxnSp>
          <p:nvCxnSpPr>
            <p:cNvPr id="27" name="Conector recto 26"/>
            <p:cNvCxnSpPr>
              <a:stCxn id="26" idx="2"/>
            </p:cNvCxnSpPr>
            <p:nvPr/>
          </p:nvCxnSpPr>
          <p:spPr>
            <a:xfrm flipH="1">
              <a:off x="-203200" y="5264150"/>
              <a:ext cx="652520" cy="0"/>
            </a:xfrm>
            <a:prstGeom prst="line">
              <a:avLst/>
            </a:prstGeom>
            <a:ln w="25400" cmpd="sng">
              <a:solidFill>
                <a:srgbClr val="233D8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6194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a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89113"/>
              </p:ext>
            </p:extLst>
          </p:nvPr>
        </p:nvGraphicFramePr>
        <p:xfrm>
          <a:off x="4936064" y="1133488"/>
          <a:ext cx="3664061" cy="431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537"/>
                <a:gridCol w="1840299"/>
                <a:gridCol w="1090793"/>
                <a:gridCol w="239432"/>
              </a:tblGrid>
              <a:tr h="2699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_tradnl" sz="1300" b="1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Pos.</a:t>
                      </a:r>
                      <a:endParaRPr lang="es-ES_tradnl" sz="13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s-ES_tradnl" sz="1300" b="1" spc="5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Municipio</a:t>
                      </a:r>
                      <a:endParaRPr lang="es-ES_tradnl" sz="1300" b="1" spc="5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s-ES_tradnl" sz="1300" b="1" spc="5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Estado</a:t>
                      </a:r>
                      <a:endParaRPr lang="es-ES_tradnl" sz="1300" b="1" spc="5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s-ES_tradnl" sz="1300" b="1" spc="5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994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 smtClean="0">
                          <a:solidFill>
                            <a:srgbClr val="F5915A"/>
                          </a:solidFill>
                          <a:effectLst/>
                        </a:rPr>
                        <a:t>16</a:t>
                      </a:r>
                      <a:endParaRPr lang="es-MX" sz="1400" b="1" i="0" u="none" strike="noStrike" dirty="0">
                        <a:solidFill>
                          <a:srgbClr val="F5915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b"/>
                      <a:r>
                        <a:rPr lang="es-MX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Tijuana</a:t>
                      </a:r>
                      <a:endParaRPr lang="es-MX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7F7F7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BC</a:t>
                      </a:r>
                      <a:endParaRPr lang="es-ES_tradnl" sz="1400" b="1" dirty="0">
                        <a:solidFill>
                          <a:srgbClr val="7F7F7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s-ES_tradnl" sz="13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915A"/>
                    </a:solidFill>
                  </a:tcPr>
                </a:tc>
              </a:tr>
              <a:tr h="26994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 smtClean="0">
                          <a:solidFill>
                            <a:srgbClr val="F5915A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es-MX" sz="1400" b="1" i="0" u="none" strike="noStrike" dirty="0">
                        <a:solidFill>
                          <a:srgbClr val="F5915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b"/>
                      <a:r>
                        <a:rPr lang="es-MX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Toluca</a:t>
                      </a:r>
                      <a:endParaRPr lang="es-MX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MÉX</a:t>
                      </a:r>
                      <a:endParaRPr lang="es-ES_tradnl" sz="1400" b="1" dirty="0" smtClean="0">
                        <a:solidFill>
                          <a:srgbClr val="7F7F7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s-ES_tradnl" sz="13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915A"/>
                    </a:solidFill>
                  </a:tcPr>
                </a:tc>
              </a:tr>
              <a:tr h="26994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 smtClean="0">
                          <a:solidFill>
                            <a:srgbClr val="F5915A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s-MX" sz="1400" b="1" i="0" u="none" strike="noStrike" dirty="0">
                        <a:solidFill>
                          <a:srgbClr val="F5915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b"/>
                      <a:r>
                        <a:rPr lang="es-MX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Irapuato</a:t>
                      </a:r>
                      <a:endParaRPr lang="es-MX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7F7F7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GTO</a:t>
                      </a:r>
                      <a:endParaRPr lang="es-ES_tradnl" sz="1400" b="1" dirty="0">
                        <a:solidFill>
                          <a:srgbClr val="7F7F7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s-ES_tradnl" sz="13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915A"/>
                    </a:solidFill>
                  </a:tcPr>
                </a:tc>
              </a:tr>
              <a:tr h="26994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 smtClean="0">
                          <a:solidFill>
                            <a:srgbClr val="F5915A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es-MX" sz="1400" b="1" i="0" u="none" strike="noStrike" dirty="0">
                        <a:solidFill>
                          <a:srgbClr val="F5915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b"/>
                      <a:r>
                        <a:rPr lang="es-MX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Pachuca</a:t>
                      </a:r>
                      <a:endParaRPr lang="es-MX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7F7F7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HGO</a:t>
                      </a:r>
                      <a:endParaRPr lang="es-ES_tradnl" sz="1400" b="1" dirty="0">
                        <a:solidFill>
                          <a:srgbClr val="7F7F7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s-ES_tradnl" sz="13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915A"/>
                    </a:solidFill>
                  </a:tcPr>
                </a:tc>
              </a:tr>
              <a:tr h="26994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 smtClean="0">
                          <a:solidFill>
                            <a:srgbClr val="F5915A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s-MX" sz="1400" b="1" i="0" u="none" strike="noStrike" dirty="0">
                        <a:solidFill>
                          <a:srgbClr val="F5915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b"/>
                      <a:r>
                        <a:rPr lang="es-MX" sz="140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Villahermosa</a:t>
                      </a:r>
                      <a:endParaRPr lang="es-MX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7F7F7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TAB</a:t>
                      </a:r>
                      <a:endParaRPr lang="es-ES_tradnl" sz="1400" b="1" dirty="0">
                        <a:solidFill>
                          <a:srgbClr val="7F7F7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s-ES_tradnl" sz="13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915A"/>
                    </a:solidFill>
                  </a:tcPr>
                </a:tc>
              </a:tr>
              <a:tr h="26994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 smtClean="0">
                          <a:solidFill>
                            <a:srgbClr val="F5915A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es-MX" sz="1400" b="1" i="0" u="none" strike="noStrike" dirty="0">
                        <a:solidFill>
                          <a:srgbClr val="F5915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b"/>
                      <a:r>
                        <a:rPr lang="es-MX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Iztapalapa</a:t>
                      </a:r>
                      <a:endParaRPr lang="es-MX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7F7F7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DF</a:t>
                      </a:r>
                      <a:endParaRPr lang="es-ES_tradnl" sz="1400" b="1" dirty="0">
                        <a:solidFill>
                          <a:srgbClr val="7F7F7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s-ES_tradnl" sz="13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915A"/>
                    </a:solidFill>
                  </a:tcPr>
                </a:tc>
              </a:tr>
              <a:tr h="26994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 smtClean="0">
                          <a:solidFill>
                            <a:srgbClr val="F5915A"/>
                          </a:solidFill>
                          <a:effectLst/>
                          <a:latin typeface="+mn-lt"/>
                        </a:rPr>
                        <a:t>22</a:t>
                      </a:r>
                      <a:endParaRPr lang="es-MX" sz="1400" b="1" i="0" u="none" strike="noStrike" dirty="0">
                        <a:solidFill>
                          <a:srgbClr val="F5915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b"/>
                      <a:r>
                        <a:rPr lang="es-MX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Guadalupe</a:t>
                      </a:r>
                      <a:endParaRPr lang="es-MX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rgbClr val="7F7F7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NL</a:t>
                      </a:r>
                      <a:endParaRPr lang="es-ES_tradnl" sz="1400" b="1">
                        <a:solidFill>
                          <a:srgbClr val="7F7F7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s-ES_tradnl" sz="13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915A"/>
                    </a:solidFill>
                  </a:tcPr>
                </a:tc>
              </a:tr>
              <a:tr h="26994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 smtClean="0">
                          <a:solidFill>
                            <a:srgbClr val="F5915A"/>
                          </a:solidFill>
                          <a:effectLst/>
                          <a:latin typeface="+mn-lt"/>
                        </a:rPr>
                        <a:t>23</a:t>
                      </a:r>
                      <a:endParaRPr lang="es-MX" sz="1400" b="1" i="0" u="none" strike="noStrike" dirty="0">
                        <a:solidFill>
                          <a:srgbClr val="F5915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b"/>
                      <a:r>
                        <a:rPr lang="es-MX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Miguel Hidalgo</a:t>
                      </a:r>
                      <a:endParaRPr lang="es-MX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rgbClr val="7F7F7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DF</a:t>
                      </a:r>
                      <a:endParaRPr lang="es-ES_tradnl" sz="1400" b="1">
                        <a:solidFill>
                          <a:srgbClr val="7F7F7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s-ES_tradnl" sz="13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915A"/>
                    </a:solidFill>
                  </a:tcPr>
                </a:tc>
              </a:tr>
              <a:tr h="26994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 smtClean="0">
                          <a:solidFill>
                            <a:srgbClr val="F5915A"/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es-MX" sz="1400" b="1" i="0" u="none" strike="noStrike" dirty="0">
                        <a:solidFill>
                          <a:srgbClr val="F5915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b"/>
                      <a:r>
                        <a:rPr lang="es-MX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Durango</a:t>
                      </a:r>
                      <a:endParaRPr lang="es-MX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rgbClr val="7F7F7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DUR</a:t>
                      </a:r>
                      <a:endParaRPr lang="es-ES_tradnl" sz="1400" b="1">
                        <a:solidFill>
                          <a:srgbClr val="7F7F7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s-ES_tradnl" sz="13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915A"/>
                    </a:solidFill>
                  </a:tcPr>
                </a:tc>
              </a:tr>
              <a:tr h="26994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 smtClean="0">
                          <a:solidFill>
                            <a:srgbClr val="F5915A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es-MX" sz="1400" b="1" i="0" u="none" strike="noStrike" dirty="0">
                        <a:solidFill>
                          <a:srgbClr val="F5915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b"/>
                      <a:r>
                        <a:rPr lang="es-MX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Monterrey</a:t>
                      </a:r>
                      <a:endParaRPr lang="es-MX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rgbClr val="7F7F7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NL</a:t>
                      </a:r>
                      <a:endParaRPr lang="es-ES_tradnl" sz="1400" b="1">
                        <a:solidFill>
                          <a:srgbClr val="7F7F7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s-ES_tradnl" sz="13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915A"/>
                    </a:solidFill>
                  </a:tcPr>
                </a:tc>
              </a:tr>
              <a:tr h="26994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 smtClean="0">
                          <a:solidFill>
                            <a:srgbClr val="F5915A"/>
                          </a:solidFill>
                          <a:effectLst/>
                          <a:latin typeface="+mn-lt"/>
                        </a:rPr>
                        <a:t>26</a:t>
                      </a:r>
                      <a:endParaRPr lang="es-MX" sz="1400" b="1" i="0" u="none" strike="noStrike" dirty="0">
                        <a:solidFill>
                          <a:srgbClr val="F5915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b"/>
                      <a:r>
                        <a:rPr lang="es-MX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Tlalpan</a:t>
                      </a:r>
                      <a:endParaRPr lang="es-MX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rgbClr val="7F7F7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DF</a:t>
                      </a:r>
                      <a:endParaRPr lang="es-ES_tradnl" sz="1400" b="1">
                        <a:solidFill>
                          <a:srgbClr val="7F7F7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s-ES_tradnl" sz="13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915A"/>
                    </a:solidFill>
                  </a:tcPr>
                </a:tc>
              </a:tr>
              <a:tr h="26994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 smtClean="0">
                          <a:solidFill>
                            <a:srgbClr val="F5915A"/>
                          </a:solidFill>
                          <a:effectLst/>
                          <a:latin typeface="+mn-lt"/>
                        </a:rPr>
                        <a:t>27</a:t>
                      </a:r>
                      <a:endParaRPr lang="es-MX" sz="1400" b="1" i="0" u="none" strike="noStrike" dirty="0">
                        <a:solidFill>
                          <a:srgbClr val="F5915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b"/>
                      <a:r>
                        <a:rPr lang="es-MX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Naucalpan</a:t>
                      </a:r>
                      <a:endParaRPr lang="es-MX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MÉX</a:t>
                      </a:r>
                      <a:endParaRPr lang="es-ES_tradnl" sz="1400" b="1" dirty="0">
                        <a:solidFill>
                          <a:srgbClr val="7F7F7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s-ES_tradnl" sz="13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915A"/>
                    </a:solidFill>
                  </a:tcPr>
                </a:tc>
              </a:tr>
              <a:tr h="26994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 smtClean="0">
                          <a:solidFill>
                            <a:srgbClr val="F5915A"/>
                          </a:solidFill>
                          <a:effectLst/>
                          <a:latin typeface="+mn-lt"/>
                        </a:rPr>
                        <a:t>28</a:t>
                      </a:r>
                      <a:endParaRPr lang="es-MX" sz="1400" b="1" i="0" u="none" strike="noStrike" dirty="0">
                        <a:solidFill>
                          <a:srgbClr val="F5915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b"/>
                      <a:r>
                        <a:rPr lang="es-MX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Cuauhtémoc</a:t>
                      </a:r>
                      <a:endParaRPr lang="es-MX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7F7F7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DF</a:t>
                      </a:r>
                      <a:endParaRPr lang="es-ES_tradnl" sz="1400" b="1" dirty="0">
                        <a:solidFill>
                          <a:srgbClr val="7F7F7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s-ES_tradnl" sz="13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915A"/>
                    </a:solidFill>
                  </a:tcPr>
                </a:tc>
              </a:tr>
              <a:tr h="26994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 smtClean="0">
                          <a:solidFill>
                            <a:srgbClr val="F5915A"/>
                          </a:solidFill>
                          <a:effectLst/>
                          <a:latin typeface="+mn-lt"/>
                        </a:rPr>
                        <a:t>29</a:t>
                      </a:r>
                      <a:endParaRPr lang="es-MX" sz="1400" b="1" i="0" u="none" strike="noStrike" dirty="0">
                        <a:solidFill>
                          <a:srgbClr val="F5915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b"/>
                      <a:r>
                        <a:rPr lang="es-MX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Tlaquepaque</a:t>
                      </a:r>
                      <a:endParaRPr lang="es-MX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7F7F7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JAL</a:t>
                      </a:r>
                      <a:endParaRPr lang="es-ES_tradnl" sz="1400" b="1" dirty="0">
                        <a:solidFill>
                          <a:srgbClr val="7F7F7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s-ES_tradnl" sz="13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915A"/>
                    </a:solidFill>
                  </a:tcPr>
                </a:tc>
              </a:tr>
              <a:tr h="26994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 smtClean="0">
                          <a:solidFill>
                            <a:srgbClr val="F5915A"/>
                          </a:solidFill>
                          <a:effectLst/>
                          <a:latin typeface="+mn-lt"/>
                        </a:rPr>
                        <a:t>30</a:t>
                      </a:r>
                      <a:endParaRPr lang="es-MX" sz="1400" b="1" i="0" u="none" strike="noStrike" dirty="0">
                        <a:solidFill>
                          <a:srgbClr val="F5915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b"/>
                      <a:r>
                        <a:rPr lang="es-MX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Tepic</a:t>
                      </a:r>
                      <a:endParaRPr lang="es-MX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7F7F7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NAY</a:t>
                      </a:r>
                      <a:endParaRPr lang="es-ES_tradnl" sz="1400" b="1" dirty="0">
                        <a:solidFill>
                          <a:srgbClr val="7F7F7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s-ES_tradnl" sz="13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915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8214"/>
              </p:ext>
            </p:extLst>
          </p:nvPr>
        </p:nvGraphicFramePr>
        <p:xfrm>
          <a:off x="541864" y="1133488"/>
          <a:ext cx="3674535" cy="431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136"/>
                <a:gridCol w="1930400"/>
                <a:gridCol w="1061719"/>
                <a:gridCol w="208280"/>
              </a:tblGrid>
              <a:tr h="2699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_tradnl" sz="1300" b="1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Pos.</a:t>
                      </a:r>
                      <a:endParaRPr lang="es-ES_tradnl" sz="13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s-ES_tradnl" sz="1300" b="1" spc="5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Municipio</a:t>
                      </a:r>
                      <a:endParaRPr lang="es-ES_tradnl" sz="1300" b="1" spc="5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s-ES_tradnl" sz="1300" b="1" spc="5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Estado</a:t>
                      </a:r>
                      <a:endParaRPr lang="es-ES_tradnl" sz="1300" b="1" spc="5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s-ES_tradnl" sz="1300" b="1" spc="5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994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>
                          <a:solidFill>
                            <a:srgbClr val="55B681"/>
                          </a:solidFill>
                          <a:effectLst/>
                        </a:rPr>
                        <a:t>1</a:t>
                      </a:r>
                      <a:endParaRPr lang="es-MX" sz="1400" b="1" i="0" u="none" strike="noStrike" dirty="0">
                        <a:solidFill>
                          <a:srgbClr val="55B68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Mérida</a:t>
                      </a:r>
                      <a:endParaRPr lang="es-MX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7F7F7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YUC</a:t>
                      </a:r>
                      <a:endParaRPr lang="es-ES_tradnl" sz="1400" b="1" dirty="0">
                        <a:solidFill>
                          <a:srgbClr val="7F7F7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s-ES_tradnl" sz="800" b="0" dirty="0">
                        <a:solidFill>
                          <a:srgbClr val="7F7F7F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B681"/>
                    </a:solidFill>
                  </a:tcPr>
                </a:tc>
              </a:tr>
              <a:tr h="26994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>
                          <a:solidFill>
                            <a:srgbClr val="55B681"/>
                          </a:solidFill>
                          <a:effectLst/>
                        </a:rPr>
                        <a:t>2</a:t>
                      </a:r>
                      <a:endParaRPr lang="es-MX" sz="1400" b="1" i="0" u="none" strike="noStrike" dirty="0">
                        <a:solidFill>
                          <a:srgbClr val="55B68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Colima</a:t>
                      </a:r>
                      <a:endParaRPr lang="es-MX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rgbClr val="7F7F7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COL</a:t>
                      </a:r>
                      <a:endParaRPr lang="es-ES_tradnl" sz="1400" b="1">
                        <a:solidFill>
                          <a:srgbClr val="7F7F7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s-ES_tradnl" sz="800" b="0" dirty="0">
                        <a:solidFill>
                          <a:srgbClr val="7F7F7F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B681"/>
                    </a:solidFill>
                  </a:tcPr>
                </a:tc>
              </a:tr>
              <a:tr h="26994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>
                          <a:solidFill>
                            <a:srgbClr val="55B681"/>
                          </a:solidFill>
                          <a:effectLst/>
                        </a:rPr>
                        <a:t>3</a:t>
                      </a:r>
                      <a:endParaRPr lang="es-MX" sz="1400" b="1" i="0" u="none" strike="noStrike" dirty="0">
                        <a:solidFill>
                          <a:srgbClr val="55B68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Hermosillo</a:t>
                      </a:r>
                      <a:endParaRPr lang="es-MX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7F7F7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SON</a:t>
                      </a:r>
                      <a:endParaRPr lang="es-ES_tradnl" sz="1400" b="1" dirty="0">
                        <a:solidFill>
                          <a:srgbClr val="7F7F7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s-ES_tradnl" sz="800" b="0" dirty="0">
                        <a:solidFill>
                          <a:srgbClr val="7F7F7F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B681"/>
                    </a:solidFill>
                  </a:tcPr>
                </a:tc>
              </a:tr>
              <a:tr h="26994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>
                          <a:solidFill>
                            <a:srgbClr val="55B681"/>
                          </a:solidFill>
                          <a:effectLst/>
                        </a:rPr>
                        <a:t>4</a:t>
                      </a:r>
                      <a:endParaRPr lang="es-MX" sz="1400" b="1" i="0" u="none" strike="noStrike" dirty="0">
                        <a:solidFill>
                          <a:srgbClr val="55B68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Zapopan</a:t>
                      </a:r>
                      <a:endParaRPr lang="es-MX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rgbClr val="7F7F7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JAL</a:t>
                      </a:r>
                      <a:endParaRPr lang="es-ES_tradnl" sz="1400" b="1">
                        <a:solidFill>
                          <a:srgbClr val="7F7F7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s-ES_tradnl" sz="800" b="0" dirty="0">
                        <a:solidFill>
                          <a:srgbClr val="7F7F7F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B681"/>
                    </a:solidFill>
                  </a:tcPr>
                </a:tc>
              </a:tr>
              <a:tr h="26994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>
                          <a:solidFill>
                            <a:srgbClr val="F9BF2A"/>
                          </a:solidFill>
                          <a:effectLst/>
                        </a:rPr>
                        <a:t>5</a:t>
                      </a:r>
                      <a:endParaRPr lang="es-MX" sz="1400" b="1" i="0" u="none" strike="noStrike" dirty="0">
                        <a:solidFill>
                          <a:srgbClr val="F9BF2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Aguascalientes</a:t>
                      </a:r>
                      <a:endParaRPr lang="es-MX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7F7F7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AGS</a:t>
                      </a:r>
                      <a:endParaRPr lang="es-ES_tradnl" sz="1400" b="1" dirty="0">
                        <a:solidFill>
                          <a:srgbClr val="7F7F7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s-ES_tradnl" sz="800" b="0" dirty="0">
                        <a:solidFill>
                          <a:srgbClr val="7F7F7F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23B"/>
                    </a:solidFill>
                  </a:tcPr>
                </a:tc>
              </a:tr>
              <a:tr h="26994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>
                          <a:solidFill>
                            <a:srgbClr val="F9BF2A"/>
                          </a:solidFill>
                          <a:effectLst/>
                        </a:rPr>
                        <a:t>6</a:t>
                      </a:r>
                      <a:endParaRPr lang="es-MX" sz="1400" b="1" i="0" u="none" strike="noStrike" dirty="0">
                        <a:solidFill>
                          <a:srgbClr val="F9BF2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Celaya</a:t>
                      </a:r>
                      <a:endParaRPr lang="es-MX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7F7F7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GTO</a:t>
                      </a:r>
                      <a:endParaRPr lang="es-ES_tradnl" sz="1400" b="1" dirty="0">
                        <a:solidFill>
                          <a:srgbClr val="7F7F7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s-ES_tradnl" sz="800" b="0" dirty="0">
                        <a:solidFill>
                          <a:srgbClr val="7F7F7F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23B"/>
                    </a:solidFill>
                  </a:tcPr>
                </a:tc>
              </a:tr>
              <a:tr h="26994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>
                          <a:solidFill>
                            <a:srgbClr val="F9BF2A"/>
                          </a:solidFill>
                          <a:effectLst/>
                        </a:rPr>
                        <a:t>7</a:t>
                      </a:r>
                      <a:endParaRPr lang="es-MX" sz="1400" b="1" i="0" u="none" strike="noStrike" dirty="0">
                        <a:solidFill>
                          <a:srgbClr val="F9BF2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León</a:t>
                      </a:r>
                      <a:endParaRPr lang="es-MX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rgbClr val="7F7F7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GTO</a:t>
                      </a:r>
                      <a:endParaRPr lang="es-ES_tradnl" sz="1400" b="1">
                        <a:solidFill>
                          <a:srgbClr val="7F7F7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s-ES_tradnl" sz="800" b="0" dirty="0">
                        <a:solidFill>
                          <a:srgbClr val="7F7F7F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23B"/>
                    </a:solidFill>
                  </a:tcPr>
                </a:tc>
              </a:tr>
              <a:tr h="26994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>
                          <a:solidFill>
                            <a:srgbClr val="F9BF2A"/>
                          </a:solidFill>
                          <a:effectLst/>
                        </a:rPr>
                        <a:t>8</a:t>
                      </a:r>
                      <a:endParaRPr lang="es-MX" sz="1400" b="1" i="0" u="none" strike="noStrike" dirty="0">
                        <a:solidFill>
                          <a:srgbClr val="F9BF2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Cuernavaca</a:t>
                      </a:r>
                      <a:endParaRPr lang="es-MX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7F7F7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MOR</a:t>
                      </a:r>
                      <a:endParaRPr lang="es-ES_tradnl" sz="1400" b="1" dirty="0">
                        <a:solidFill>
                          <a:srgbClr val="7F7F7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s-ES_tradnl" sz="800" b="0" dirty="0">
                        <a:solidFill>
                          <a:srgbClr val="7F7F7F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23B"/>
                    </a:solidFill>
                  </a:tcPr>
                </a:tc>
              </a:tr>
              <a:tr h="26994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>
                          <a:solidFill>
                            <a:srgbClr val="F9BF2A"/>
                          </a:solidFill>
                          <a:effectLst/>
                        </a:rPr>
                        <a:t>9</a:t>
                      </a:r>
                      <a:endParaRPr lang="es-MX" sz="1400" b="1" i="0" u="none" strike="noStrike" dirty="0">
                        <a:solidFill>
                          <a:srgbClr val="F9BF2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Guadalajara</a:t>
                      </a:r>
                      <a:endParaRPr lang="es-MX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rgbClr val="7F7F7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JAL</a:t>
                      </a:r>
                      <a:endParaRPr lang="es-ES_tradnl" sz="1400" b="1">
                        <a:solidFill>
                          <a:srgbClr val="7F7F7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s-ES_tradnl" sz="800" b="0" dirty="0">
                        <a:solidFill>
                          <a:srgbClr val="7F7F7F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23B"/>
                    </a:solidFill>
                  </a:tcPr>
                </a:tc>
              </a:tr>
              <a:tr h="26994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>
                          <a:solidFill>
                            <a:srgbClr val="F9BF2A"/>
                          </a:solidFill>
                          <a:effectLst/>
                        </a:rPr>
                        <a:t>10</a:t>
                      </a:r>
                      <a:endParaRPr lang="es-MX" sz="1400" b="1" i="0" u="none" strike="noStrike" dirty="0">
                        <a:solidFill>
                          <a:srgbClr val="F9BF2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Tuxtla Gutiérrez</a:t>
                      </a:r>
                      <a:endParaRPr lang="es-MX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rgbClr val="7F7F7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CHI</a:t>
                      </a:r>
                      <a:endParaRPr lang="es-ES_tradnl" sz="1400" b="1">
                        <a:solidFill>
                          <a:srgbClr val="7F7F7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s-ES_tradnl" sz="800" b="0" dirty="0">
                        <a:solidFill>
                          <a:srgbClr val="7F7F7F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23B"/>
                    </a:solidFill>
                  </a:tcPr>
                </a:tc>
              </a:tr>
              <a:tr h="26994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>
                          <a:solidFill>
                            <a:srgbClr val="F9BF2A"/>
                          </a:solidFill>
                          <a:effectLst/>
                        </a:rPr>
                        <a:t>11</a:t>
                      </a:r>
                      <a:endParaRPr lang="es-MX" sz="1400" b="1" i="0" u="none" strike="noStrike" dirty="0">
                        <a:solidFill>
                          <a:srgbClr val="F9BF2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b"/>
                      <a:r>
                        <a:rPr lang="es-MX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Querétaro</a:t>
                      </a:r>
                      <a:endParaRPr lang="es-MX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7F7F7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QRO</a:t>
                      </a:r>
                      <a:endParaRPr lang="es-ES_tradnl" sz="1400" b="1" dirty="0">
                        <a:solidFill>
                          <a:srgbClr val="7F7F7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s-ES_tradnl" sz="800" b="0" dirty="0">
                        <a:solidFill>
                          <a:srgbClr val="7F7F7F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23B"/>
                    </a:solidFill>
                  </a:tcPr>
                </a:tc>
              </a:tr>
              <a:tr h="26994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>
                          <a:solidFill>
                            <a:srgbClr val="F9BF2A"/>
                          </a:solidFill>
                          <a:effectLst/>
                        </a:rPr>
                        <a:t>12</a:t>
                      </a:r>
                      <a:endParaRPr lang="es-MX" sz="1400" b="1" i="0" u="none" strike="noStrike" dirty="0">
                        <a:solidFill>
                          <a:srgbClr val="F9BF2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b"/>
                      <a:r>
                        <a:rPr lang="es-MX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Puebla</a:t>
                      </a:r>
                      <a:endParaRPr lang="es-MX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7F7F7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PUE</a:t>
                      </a:r>
                      <a:endParaRPr lang="es-ES_tradnl" sz="1400" b="1" dirty="0">
                        <a:solidFill>
                          <a:srgbClr val="7F7F7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s-ES_tradnl" sz="800" b="0" dirty="0">
                        <a:solidFill>
                          <a:srgbClr val="7F7F7F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23B"/>
                    </a:solidFill>
                  </a:tcPr>
                </a:tc>
              </a:tr>
              <a:tr h="26994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>
                          <a:solidFill>
                            <a:srgbClr val="F9BF2A"/>
                          </a:solidFill>
                          <a:effectLst/>
                        </a:rPr>
                        <a:t>13</a:t>
                      </a:r>
                      <a:endParaRPr lang="es-MX" sz="1400" b="1" i="0" u="none" strike="noStrike" dirty="0">
                        <a:solidFill>
                          <a:srgbClr val="F9BF2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b"/>
                      <a:r>
                        <a:rPr lang="es-MX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Chihuahua</a:t>
                      </a:r>
                      <a:endParaRPr lang="es-MX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7F7F7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CHI</a:t>
                      </a:r>
                      <a:endParaRPr lang="es-ES_tradnl" sz="1400" b="1" dirty="0">
                        <a:solidFill>
                          <a:srgbClr val="7F7F7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s-ES_tradnl" sz="800" b="0" dirty="0">
                        <a:solidFill>
                          <a:srgbClr val="7F7F7F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23B"/>
                    </a:solidFill>
                  </a:tcPr>
                </a:tc>
              </a:tr>
              <a:tr h="26994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>
                          <a:solidFill>
                            <a:srgbClr val="F9BF2A"/>
                          </a:solidFill>
                          <a:effectLst/>
                        </a:rPr>
                        <a:t>14</a:t>
                      </a:r>
                      <a:endParaRPr lang="es-MX" sz="1400" b="1" i="0" u="none" strike="noStrike" dirty="0">
                        <a:solidFill>
                          <a:srgbClr val="F9BF2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b"/>
                      <a:r>
                        <a:rPr lang="es-MX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Morelia</a:t>
                      </a:r>
                      <a:endParaRPr lang="es-MX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7F7F7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MICH</a:t>
                      </a:r>
                      <a:endParaRPr lang="es-ES_tradnl" sz="1400" b="1" dirty="0">
                        <a:solidFill>
                          <a:srgbClr val="7F7F7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s-ES_tradnl" sz="800" b="0" dirty="0">
                        <a:solidFill>
                          <a:srgbClr val="7F7F7F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23B"/>
                    </a:solidFill>
                  </a:tcPr>
                </a:tc>
              </a:tr>
              <a:tr h="26994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>
                          <a:solidFill>
                            <a:srgbClr val="F9BF2A"/>
                          </a:solidFill>
                          <a:effectLst/>
                        </a:rPr>
                        <a:t>15</a:t>
                      </a:r>
                      <a:endParaRPr lang="es-MX" sz="1400" b="1" i="0" u="none" strike="noStrike" dirty="0">
                        <a:solidFill>
                          <a:srgbClr val="F9BF2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b"/>
                      <a:r>
                        <a:rPr lang="es-MX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Xalapa</a:t>
                      </a:r>
                      <a:endParaRPr lang="es-MX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7F7F7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VER</a:t>
                      </a:r>
                      <a:endParaRPr lang="es-ES_tradnl" sz="1400" b="1" dirty="0">
                        <a:solidFill>
                          <a:srgbClr val="7F7F7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s-ES_tradnl" sz="800" b="0" dirty="0">
                        <a:solidFill>
                          <a:srgbClr val="7F7F7F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23B"/>
                    </a:solidFill>
                  </a:tcPr>
                </a:tc>
              </a:tr>
            </a:tbl>
          </a:graphicData>
        </a:graphic>
      </p:graphicFrame>
      <p:sp>
        <p:nvSpPr>
          <p:cNvPr id="26" name="Rectángulo redondeado 25"/>
          <p:cNvSpPr/>
          <p:nvPr/>
        </p:nvSpPr>
        <p:spPr>
          <a:xfrm>
            <a:off x="541864" y="1048823"/>
            <a:ext cx="3674536" cy="289000"/>
          </a:xfrm>
          <a:prstGeom prst="roundRect">
            <a:avLst>
              <a:gd name="adj" fmla="val 8985"/>
            </a:avLst>
          </a:prstGeom>
          <a:solidFill>
            <a:srgbClr val="5085C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2800" cap="all" spc="5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52702" y="149226"/>
            <a:ext cx="4572285" cy="5437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cap="all" spc="50" dirty="0" smtClean="0">
                <a:solidFill>
                  <a:srgbClr val="284B91"/>
                </a:solidFill>
                <a:latin typeface="Calibri"/>
                <a:cs typeface="Calibri"/>
              </a:rPr>
              <a:t>Resultados </a:t>
            </a:r>
            <a:r>
              <a:rPr lang="es-ES" sz="3200" cap="all" spc="50" dirty="0" smtClean="0">
                <a:solidFill>
                  <a:srgbClr val="284B91"/>
                </a:solidFill>
                <a:latin typeface="Calibri Light"/>
                <a:cs typeface="Calibri Light"/>
              </a:rPr>
              <a:t>generales</a:t>
            </a:r>
            <a:endParaRPr lang="es-ES" sz="3200" cap="all" spc="50" dirty="0">
              <a:solidFill>
                <a:srgbClr val="284B91"/>
              </a:solidFill>
              <a:latin typeface="Calibri Light"/>
              <a:cs typeface="Calibri Ligh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52702" y="580543"/>
            <a:ext cx="5283714" cy="3180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40" dirty="0">
                <a:solidFill>
                  <a:srgbClr val="2FA5E8"/>
                </a:solidFill>
                <a:latin typeface="Calibri"/>
                <a:cs typeface="Calibri"/>
              </a:rPr>
              <a:t>Índice de Herramientas Electrónicas de Gobiernos Locales</a:t>
            </a:r>
          </a:p>
        </p:txBody>
      </p:sp>
      <p:grpSp>
        <p:nvGrpSpPr>
          <p:cNvPr id="4" name="Agrupar 3"/>
          <p:cNvGrpSpPr/>
          <p:nvPr/>
        </p:nvGrpSpPr>
        <p:grpSpPr>
          <a:xfrm>
            <a:off x="1667371" y="5535091"/>
            <a:ext cx="5655619" cy="277009"/>
            <a:chOff x="141131" y="5535091"/>
            <a:chExt cx="5655619" cy="277009"/>
          </a:xfrm>
        </p:grpSpPr>
        <p:grpSp>
          <p:nvGrpSpPr>
            <p:cNvPr id="17" name="Agrupar 43"/>
            <p:cNvGrpSpPr>
              <a:grpSpLocks/>
            </p:cNvGrpSpPr>
            <p:nvPr/>
          </p:nvGrpSpPr>
          <p:grpSpPr bwMode="auto">
            <a:xfrm>
              <a:off x="2269426" y="5535101"/>
              <a:ext cx="525117" cy="276999"/>
              <a:chOff x="3278174" y="5822368"/>
              <a:chExt cx="524982" cy="278339"/>
            </a:xfrm>
          </p:grpSpPr>
          <p:sp>
            <p:nvSpPr>
              <p:cNvPr id="18" name="Elipse 17"/>
              <p:cNvSpPr/>
              <p:nvPr/>
            </p:nvSpPr>
            <p:spPr>
              <a:xfrm>
                <a:off x="3278174" y="5911167"/>
                <a:ext cx="123793" cy="124424"/>
              </a:xfrm>
              <a:prstGeom prst="ellipse">
                <a:avLst/>
              </a:prstGeom>
              <a:solidFill>
                <a:srgbClr val="55B68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dirty="0">
                  <a:latin typeface="Calibri"/>
                  <a:cs typeface="Calibri"/>
                </a:endParaRPr>
              </a:p>
            </p:txBody>
          </p:sp>
          <p:sp>
            <p:nvSpPr>
              <p:cNvPr id="19" name="CuadroTexto 45"/>
              <p:cNvSpPr txBox="1">
                <a:spLocks noChangeArrowheads="1"/>
              </p:cNvSpPr>
              <p:nvPr/>
            </p:nvSpPr>
            <p:spPr bwMode="auto">
              <a:xfrm>
                <a:off x="3351180" y="5822368"/>
                <a:ext cx="451976" cy="278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s-ES" sz="1200" dirty="0" smtClean="0">
                    <a:solidFill>
                      <a:srgbClr val="7F7F7F"/>
                    </a:solidFill>
                    <a:latin typeface="Calibri"/>
                    <a:cs typeface="Calibri"/>
                  </a:rPr>
                  <a:t>+ 70</a:t>
                </a:r>
              </a:p>
            </p:txBody>
          </p:sp>
        </p:grpSp>
        <p:grpSp>
          <p:nvGrpSpPr>
            <p:cNvPr id="20" name="Agrupar 46"/>
            <p:cNvGrpSpPr>
              <a:grpSpLocks/>
            </p:cNvGrpSpPr>
            <p:nvPr/>
          </p:nvGrpSpPr>
          <p:grpSpPr bwMode="auto">
            <a:xfrm>
              <a:off x="3318445" y="5535101"/>
              <a:ext cx="616790" cy="276999"/>
              <a:chOff x="4998214" y="5822368"/>
              <a:chExt cx="616357" cy="278339"/>
            </a:xfrm>
          </p:grpSpPr>
          <p:sp>
            <p:nvSpPr>
              <p:cNvPr id="21" name="Elipse 20"/>
              <p:cNvSpPr/>
              <p:nvPr/>
            </p:nvSpPr>
            <p:spPr>
              <a:xfrm>
                <a:off x="4998214" y="5911167"/>
                <a:ext cx="123739" cy="124424"/>
              </a:xfrm>
              <a:prstGeom prst="ellipse">
                <a:avLst/>
              </a:prstGeom>
              <a:solidFill>
                <a:srgbClr val="F9BF2A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dirty="0">
                  <a:latin typeface="Calibri"/>
                  <a:cs typeface="Calibri"/>
                </a:endParaRPr>
              </a:p>
            </p:txBody>
          </p:sp>
          <p:sp>
            <p:nvSpPr>
              <p:cNvPr id="22" name="CuadroTexto 48"/>
              <p:cNvSpPr txBox="1">
                <a:spLocks noChangeArrowheads="1"/>
              </p:cNvSpPr>
              <p:nvPr/>
            </p:nvSpPr>
            <p:spPr bwMode="auto">
              <a:xfrm>
                <a:off x="5071188" y="5822368"/>
                <a:ext cx="543383" cy="278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s-ES" sz="1200" dirty="0" smtClean="0">
                    <a:solidFill>
                      <a:srgbClr val="7F7F7F"/>
                    </a:solidFill>
                    <a:latin typeface="Calibri"/>
                    <a:cs typeface="Calibri"/>
                  </a:rPr>
                  <a:t>70-50</a:t>
                </a:r>
              </a:p>
            </p:txBody>
          </p:sp>
        </p:grpSp>
        <p:grpSp>
          <p:nvGrpSpPr>
            <p:cNvPr id="24" name="Agrupar 49"/>
            <p:cNvGrpSpPr>
              <a:grpSpLocks/>
            </p:cNvGrpSpPr>
            <p:nvPr/>
          </p:nvGrpSpPr>
          <p:grpSpPr bwMode="auto">
            <a:xfrm>
              <a:off x="4289000" y="5535101"/>
              <a:ext cx="615201" cy="276999"/>
              <a:chOff x="6761084" y="5822368"/>
              <a:chExt cx="616516" cy="278339"/>
            </a:xfrm>
          </p:grpSpPr>
          <p:sp>
            <p:nvSpPr>
              <p:cNvPr id="25" name="Elipse 24"/>
              <p:cNvSpPr/>
              <p:nvPr/>
            </p:nvSpPr>
            <p:spPr>
              <a:xfrm>
                <a:off x="6761084" y="5911167"/>
                <a:ext cx="124090" cy="124424"/>
              </a:xfrm>
              <a:prstGeom prst="ellipse">
                <a:avLst/>
              </a:prstGeom>
              <a:solidFill>
                <a:srgbClr val="F5915A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dirty="0">
                  <a:latin typeface="Calibri"/>
                  <a:cs typeface="Calibri"/>
                </a:endParaRPr>
              </a:p>
            </p:txBody>
          </p:sp>
          <p:sp>
            <p:nvSpPr>
              <p:cNvPr id="29" name="CuadroTexto 51"/>
              <p:cNvSpPr txBox="1">
                <a:spLocks noChangeArrowheads="1"/>
              </p:cNvSpPr>
              <p:nvPr/>
            </p:nvSpPr>
            <p:spPr bwMode="auto">
              <a:xfrm>
                <a:off x="6832674" y="5822368"/>
                <a:ext cx="544926" cy="278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s-ES" sz="1200" dirty="0" smtClean="0">
                    <a:solidFill>
                      <a:srgbClr val="7F7F7F"/>
                    </a:solidFill>
                    <a:latin typeface="Calibri"/>
                    <a:cs typeface="Calibri"/>
                  </a:rPr>
                  <a:t>50-25</a:t>
                </a:r>
              </a:p>
            </p:txBody>
          </p:sp>
        </p:grpSp>
        <p:grpSp>
          <p:nvGrpSpPr>
            <p:cNvPr id="30" name="Agrupar 52"/>
            <p:cNvGrpSpPr>
              <a:grpSpLocks/>
            </p:cNvGrpSpPr>
            <p:nvPr/>
          </p:nvGrpSpPr>
          <p:grpSpPr bwMode="auto">
            <a:xfrm>
              <a:off x="5257957" y="5535101"/>
              <a:ext cx="538793" cy="276999"/>
              <a:chOff x="8079122" y="5822368"/>
              <a:chExt cx="538210" cy="278339"/>
            </a:xfrm>
          </p:grpSpPr>
          <p:sp>
            <p:nvSpPr>
              <p:cNvPr id="31" name="Elipse 30"/>
              <p:cNvSpPr/>
              <p:nvPr/>
            </p:nvSpPr>
            <p:spPr>
              <a:xfrm>
                <a:off x="8079122" y="5911167"/>
                <a:ext cx="123691" cy="124424"/>
              </a:xfrm>
              <a:prstGeom prst="ellipse">
                <a:avLst/>
              </a:prstGeom>
              <a:solidFill>
                <a:srgbClr val="F53D3D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dirty="0">
                  <a:latin typeface="Calibri"/>
                  <a:cs typeface="Calibri"/>
                </a:endParaRPr>
              </a:p>
            </p:txBody>
          </p:sp>
          <p:sp>
            <p:nvSpPr>
              <p:cNvPr id="32" name="CuadroTexto 54"/>
              <p:cNvSpPr txBox="1">
                <a:spLocks noChangeArrowheads="1"/>
              </p:cNvSpPr>
              <p:nvPr/>
            </p:nvSpPr>
            <p:spPr bwMode="auto">
              <a:xfrm>
                <a:off x="8152068" y="5822368"/>
                <a:ext cx="465264" cy="278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s-ES" sz="1200" dirty="0" smtClean="0">
                    <a:solidFill>
                      <a:srgbClr val="7F7F7F"/>
                    </a:solidFill>
                    <a:latin typeface="Calibri"/>
                    <a:cs typeface="Calibri"/>
                  </a:rPr>
                  <a:t>25-0</a:t>
                </a:r>
              </a:p>
            </p:txBody>
          </p:sp>
        </p:grpSp>
        <p:sp>
          <p:nvSpPr>
            <p:cNvPr id="33" name="CuadroTexto 45"/>
            <p:cNvSpPr txBox="1">
              <a:spLocks noChangeArrowheads="1"/>
            </p:cNvSpPr>
            <p:nvPr/>
          </p:nvSpPr>
          <p:spPr bwMode="auto">
            <a:xfrm>
              <a:off x="141131" y="5535091"/>
              <a:ext cx="174919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s-ES" sz="1200" b="1" dirty="0" smtClean="0">
                  <a:solidFill>
                    <a:srgbClr val="7F7F7F"/>
                  </a:solidFill>
                  <a:latin typeface="Calibri"/>
                  <a:cs typeface="Calibri"/>
                </a:rPr>
                <a:t>Nivel de competitividad:</a:t>
              </a:r>
            </a:p>
          </p:txBody>
        </p:sp>
      </p:grpSp>
      <p:graphicFrame>
        <p:nvGraphicFramePr>
          <p:cNvPr id="34" name="Tabla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448344"/>
              </p:ext>
            </p:extLst>
          </p:nvPr>
        </p:nvGraphicFramePr>
        <p:xfrm>
          <a:off x="541864" y="1050950"/>
          <a:ext cx="3674535" cy="269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136"/>
                <a:gridCol w="1930400"/>
                <a:gridCol w="1061719"/>
                <a:gridCol w="208280"/>
              </a:tblGrid>
              <a:tr h="2699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_tradnl" sz="1300" b="1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Pos.</a:t>
                      </a:r>
                      <a:endParaRPr lang="es-ES_tradnl" sz="13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s-ES_tradnl" sz="1300" b="1" spc="5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Municipio</a:t>
                      </a:r>
                      <a:endParaRPr lang="es-ES_tradnl" sz="1300" b="1" spc="5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s-ES_tradnl" sz="1300" b="1" spc="5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Estado</a:t>
                      </a:r>
                      <a:endParaRPr lang="es-ES_tradnl" sz="1300" b="1" spc="5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s-ES_tradnl" sz="1300" b="1" spc="5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" name="Rectángulo redondeado 34"/>
          <p:cNvSpPr/>
          <p:nvPr/>
        </p:nvSpPr>
        <p:spPr>
          <a:xfrm>
            <a:off x="4925590" y="1048823"/>
            <a:ext cx="3674536" cy="289000"/>
          </a:xfrm>
          <a:prstGeom prst="roundRect">
            <a:avLst>
              <a:gd name="adj" fmla="val 8985"/>
            </a:avLst>
          </a:prstGeom>
          <a:solidFill>
            <a:srgbClr val="5085C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2800" cap="all" spc="5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graphicFrame>
        <p:nvGraphicFramePr>
          <p:cNvPr id="36" name="Tabla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507574"/>
              </p:ext>
            </p:extLst>
          </p:nvPr>
        </p:nvGraphicFramePr>
        <p:xfrm>
          <a:off x="4925590" y="1050950"/>
          <a:ext cx="3674535" cy="269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136"/>
                <a:gridCol w="1930400"/>
                <a:gridCol w="1061719"/>
                <a:gridCol w="208280"/>
              </a:tblGrid>
              <a:tr h="2699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_tradnl" sz="1300" b="1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Pos.</a:t>
                      </a:r>
                      <a:endParaRPr lang="es-ES_tradnl" sz="13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s-ES_tradnl" sz="1300" b="1" spc="5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Municipio</a:t>
                      </a:r>
                      <a:endParaRPr lang="es-ES_tradnl" sz="1300" b="1" spc="5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s-ES_tradnl" sz="1300" b="1" spc="5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Estado</a:t>
                      </a:r>
                      <a:endParaRPr lang="es-ES_tradnl" sz="1300" b="1" spc="5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s-ES_tradnl" sz="1300" b="1" spc="5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13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049651"/>
              </p:ext>
            </p:extLst>
          </p:nvPr>
        </p:nvGraphicFramePr>
        <p:xfrm>
          <a:off x="541864" y="1133488"/>
          <a:ext cx="3674535" cy="431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03"/>
                <a:gridCol w="1896533"/>
                <a:gridCol w="1061719"/>
                <a:gridCol w="208280"/>
              </a:tblGrid>
              <a:tr h="2699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_tradnl" sz="1300" b="1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Pos.</a:t>
                      </a:r>
                      <a:endParaRPr lang="es-ES_tradnl" sz="13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s-ES_tradnl" sz="1300" b="1" spc="5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Municipio</a:t>
                      </a:r>
                      <a:endParaRPr lang="es-ES_tradnl" sz="1300" b="1" spc="5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s-ES_tradnl" sz="1300" b="1" spc="5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Estado</a:t>
                      </a:r>
                      <a:endParaRPr lang="es-ES_tradnl" sz="1300" b="1" spc="5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s-ES_tradnl" sz="1300" b="1" spc="5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994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 smtClean="0">
                          <a:solidFill>
                            <a:srgbClr val="F5915A"/>
                          </a:solidFill>
                          <a:effectLst/>
                        </a:rPr>
                        <a:t>31</a:t>
                      </a:r>
                      <a:endParaRPr lang="es-MX" sz="1400" b="1" i="0" u="none" strike="noStrike" dirty="0">
                        <a:solidFill>
                          <a:srgbClr val="F5915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es-MX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Benito Juárez</a:t>
                      </a:r>
                      <a:endParaRPr lang="es-MX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7F7F7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DF</a:t>
                      </a:r>
                      <a:endParaRPr lang="es-ES_tradnl" sz="1400" b="1" dirty="0">
                        <a:solidFill>
                          <a:srgbClr val="7F7F7F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s-ES_tradnl" sz="13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915A"/>
                    </a:solidFill>
                  </a:tcPr>
                </a:tc>
              </a:tr>
              <a:tr h="26994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 smtClean="0">
                          <a:solidFill>
                            <a:srgbClr val="F5915A"/>
                          </a:solidFill>
                          <a:effectLst/>
                        </a:rPr>
                        <a:t>32</a:t>
                      </a:r>
                      <a:endParaRPr lang="es-MX" sz="1400" b="1" i="0" u="none" strike="noStrike" dirty="0">
                        <a:solidFill>
                          <a:srgbClr val="F5915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es-MX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San Luis Potosí</a:t>
                      </a:r>
                      <a:endParaRPr lang="es-MX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7F7F7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SLP</a:t>
                      </a:r>
                      <a:endParaRPr lang="es-ES_tradnl" sz="1400" b="1" dirty="0">
                        <a:solidFill>
                          <a:srgbClr val="7F7F7F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s-ES_tradnl" sz="13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915A"/>
                    </a:solidFill>
                  </a:tcPr>
                </a:tc>
              </a:tr>
              <a:tr h="26994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 smtClean="0">
                          <a:solidFill>
                            <a:srgbClr val="F5915A"/>
                          </a:solidFill>
                          <a:effectLst/>
                        </a:rPr>
                        <a:t>33</a:t>
                      </a:r>
                      <a:endParaRPr lang="es-MX" sz="1400" b="1" i="0" u="none" strike="noStrike" dirty="0">
                        <a:solidFill>
                          <a:srgbClr val="F5915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es-MX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Torreón</a:t>
                      </a:r>
                      <a:endParaRPr lang="es-MX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7F7F7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COAH  </a:t>
                      </a:r>
                      <a:endParaRPr lang="es-ES_tradnl" sz="1400" b="1" dirty="0">
                        <a:solidFill>
                          <a:srgbClr val="7F7F7F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s-ES_tradnl" sz="13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915A"/>
                    </a:solidFill>
                  </a:tcPr>
                </a:tc>
              </a:tr>
              <a:tr h="26994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 smtClean="0">
                          <a:solidFill>
                            <a:srgbClr val="F5915A"/>
                          </a:solidFill>
                          <a:effectLst/>
                        </a:rPr>
                        <a:t>34</a:t>
                      </a:r>
                      <a:endParaRPr lang="es-MX" sz="1400" b="1" i="0" u="none" strike="noStrike" dirty="0">
                        <a:solidFill>
                          <a:srgbClr val="F5915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es-MX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Tlalnepantla</a:t>
                      </a:r>
                      <a:endParaRPr lang="es-MX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MÉX</a:t>
                      </a:r>
                      <a:endParaRPr lang="es-ES_tradnl" sz="1400" b="1" dirty="0">
                        <a:solidFill>
                          <a:srgbClr val="7F7F7F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s-ES_tradnl" sz="13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915A"/>
                    </a:solidFill>
                  </a:tcPr>
                </a:tc>
              </a:tr>
              <a:tr h="26994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 smtClean="0">
                          <a:solidFill>
                            <a:srgbClr val="F5915A"/>
                          </a:solidFill>
                          <a:effectLst/>
                        </a:rPr>
                        <a:t>35</a:t>
                      </a:r>
                      <a:endParaRPr lang="es-MX" sz="1400" b="1" i="0" u="none" strike="noStrike" dirty="0">
                        <a:solidFill>
                          <a:srgbClr val="F5915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es-MX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Coyoacán</a:t>
                      </a:r>
                      <a:endParaRPr lang="es-MX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7F7F7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DF</a:t>
                      </a:r>
                      <a:endParaRPr lang="es-ES_tradnl" sz="1400" b="1" dirty="0">
                        <a:solidFill>
                          <a:srgbClr val="7F7F7F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s-ES_tradnl" sz="13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915A"/>
                    </a:solidFill>
                  </a:tcPr>
                </a:tc>
              </a:tr>
              <a:tr h="26994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 smtClean="0">
                          <a:solidFill>
                            <a:srgbClr val="F5915A"/>
                          </a:solidFill>
                          <a:effectLst/>
                        </a:rPr>
                        <a:t>36</a:t>
                      </a:r>
                      <a:endParaRPr lang="es-MX" sz="1400" b="1" i="0" u="none" strike="noStrike" dirty="0">
                        <a:solidFill>
                          <a:srgbClr val="F5915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es-MX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Juárez</a:t>
                      </a:r>
                      <a:endParaRPr lang="es-MX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7F7F7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CHIH</a:t>
                      </a:r>
                      <a:endParaRPr lang="es-ES_tradnl" sz="1400" b="1" dirty="0">
                        <a:solidFill>
                          <a:srgbClr val="7F7F7F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s-ES_tradnl" sz="13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915A"/>
                    </a:solidFill>
                  </a:tcPr>
                </a:tc>
              </a:tr>
              <a:tr h="26994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 smtClean="0">
                          <a:solidFill>
                            <a:srgbClr val="F5915A"/>
                          </a:solidFill>
                          <a:effectLst/>
                        </a:rPr>
                        <a:t>37</a:t>
                      </a:r>
                      <a:endParaRPr lang="es-MX" sz="1400" b="1" i="0" u="none" strike="noStrike" dirty="0">
                        <a:solidFill>
                          <a:srgbClr val="F5915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es-MX" sz="1400" b="1" u="none" strike="noStrike" spc="-2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San Nicolás De Los Garza</a:t>
                      </a:r>
                      <a:endParaRPr lang="es-MX" sz="1400" b="1" i="0" u="none" strike="noStrike" spc="-2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7F7F7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NL</a:t>
                      </a:r>
                      <a:endParaRPr lang="es-ES_tradnl" sz="1400" b="1" dirty="0">
                        <a:solidFill>
                          <a:srgbClr val="7F7F7F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s-ES_tradnl" sz="13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915A"/>
                    </a:solidFill>
                  </a:tcPr>
                </a:tc>
              </a:tr>
              <a:tr h="26994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 smtClean="0">
                          <a:solidFill>
                            <a:srgbClr val="F5915A"/>
                          </a:solidFill>
                          <a:effectLst/>
                        </a:rPr>
                        <a:t>38</a:t>
                      </a:r>
                      <a:endParaRPr lang="es-MX" sz="1400" b="1" i="0" u="none" strike="noStrike" dirty="0">
                        <a:solidFill>
                          <a:srgbClr val="F5915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es-MX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Mexicali</a:t>
                      </a:r>
                      <a:endParaRPr lang="es-MX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7F7F7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BC</a:t>
                      </a:r>
                      <a:endParaRPr lang="es-ES_tradnl" sz="1400" b="1" dirty="0">
                        <a:solidFill>
                          <a:srgbClr val="7F7F7F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s-ES_tradnl" sz="13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915A"/>
                    </a:solidFill>
                  </a:tcPr>
                </a:tc>
              </a:tr>
              <a:tr h="26994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 smtClean="0">
                          <a:solidFill>
                            <a:srgbClr val="F5915A"/>
                          </a:solidFill>
                          <a:effectLst/>
                        </a:rPr>
                        <a:t>39</a:t>
                      </a:r>
                      <a:endParaRPr lang="es-MX" sz="1400" b="1" i="0" u="none" strike="noStrike" dirty="0">
                        <a:solidFill>
                          <a:srgbClr val="F5915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es-MX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Uruapan</a:t>
                      </a:r>
                      <a:endParaRPr lang="es-MX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7F7F7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MICH  </a:t>
                      </a:r>
                      <a:endParaRPr lang="es-ES_tradnl" sz="1400" b="1" dirty="0">
                        <a:solidFill>
                          <a:srgbClr val="7F7F7F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s-ES_tradnl" sz="13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915A"/>
                    </a:solidFill>
                  </a:tcPr>
                </a:tc>
              </a:tr>
              <a:tr h="26994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>
                          <a:solidFill>
                            <a:srgbClr val="F5915A"/>
                          </a:solidFill>
                          <a:effectLst/>
                        </a:rPr>
                        <a:t>4</a:t>
                      </a:r>
                      <a:r>
                        <a:rPr lang="es-MX" sz="1400" b="1" u="none" strike="noStrike" dirty="0" smtClean="0">
                          <a:solidFill>
                            <a:srgbClr val="F5915A"/>
                          </a:solidFill>
                          <a:effectLst/>
                        </a:rPr>
                        <a:t>0</a:t>
                      </a:r>
                      <a:endParaRPr lang="es-MX" sz="1400" b="1" i="0" u="none" strike="noStrike" dirty="0">
                        <a:solidFill>
                          <a:srgbClr val="F5915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es-MX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Álvaro Obregón</a:t>
                      </a:r>
                      <a:endParaRPr lang="es-MX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7F7F7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DF</a:t>
                      </a:r>
                      <a:endParaRPr lang="es-ES_tradnl" sz="1400" b="1" dirty="0">
                        <a:solidFill>
                          <a:srgbClr val="7F7F7F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s-ES_tradnl" sz="13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915A"/>
                    </a:solidFill>
                  </a:tcPr>
                </a:tc>
              </a:tr>
              <a:tr h="26994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>
                          <a:solidFill>
                            <a:srgbClr val="F5915A"/>
                          </a:solidFill>
                          <a:effectLst/>
                        </a:rPr>
                        <a:t>4</a:t>
                      </a:r>
                      <a:r>
                        <a:rPr lang="es-MX" sz="1400" b="1" u="none" strike="noStrike" dirty="0" smtClean="0">
                          <a:solidFill>
                            <a:srgbClr val="F5915A"/>
                          </a:solidFill>
                          <a:effectLst/>
                        </a:rPr>
                        <a:t>1</a:t>
                      </a:r>
                      <a:endParaRPr lang="es-MX" sz="1400" b="1" i="0" u="none" strike="noStrike" dirty="0">
                        <a:solidFill>
                          <a:srgbClr val="F5915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es-MX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Acapulco</a:t>
                      </a:r>
                      <a:endParaRPr lang="es-MX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7F7F7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GUE</a:t>
                      </a:r>
                      <a:endParaRPr lang="es-ES_tradnl" sz="1400" b="1" dirty="0">
                        <a:solidFill>
                          <a:srgbClr val="7F7F7F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s-ES_tradnl" sz="13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915A"/>
                    </a:solidFill>
                  </a:tcPr>
                </a:tc>
              </a:tr>
              <a:tr h="26994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>
                          <a:solidFill>
                            <a:srgbClr val="F5915A"/>
                          </a:solidFill>
                          <a:effectLst/>
                        </a:rPr>
                        <a:t>4</a:t>
                      </a:r>
                      <a:r>
                        <a:rPr lang="es-MX" sz="1400" b="1" u="none" strike="noStrike" dirty="0" smtClean="0">
                          <a:solidFill>
                            <a:srgbClr val="F5915A"/>
                          </a:solidFill>
                          <a:effectLst/>
                        </a:rPr>
                        <a:t>2</a:t>
                      </a:r>
                      <a:endParaRPr lang="es-MX" sz="1400" b="1" i="0" u="none" strike="noStrike" dirty="0">
                        <a:solidFill>
                          <a:srgbClr val="F5915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es-MX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Culiacán</a:t>
                      </a:r>
                      <a:endParaRPr lang="es-MX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7F7F7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SIN</a:t>
                      </a:r>
                      <a:endParaRPr lang="es-ES_tradnl" sz="1400" b="1" dirty="0">
                        <a:solidFill>
                          <a:srgbClr val="7F7F7F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s-ES_tradnl" sz="13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915A"/>
                    </a:solidFill>
                  </a:tcPr>
                </a:tc>
              </a:tr>
              <a:tr h="26994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>
                          <a:solidFill>
                            <a:srgbClr val="F5915A"/>
                          </a:solidFill>
                          <a:effectLst/>
                        </a:rPr>
                        <a:t>4</a:t>
                      </a:r>
                      <a:r>
                        <a:rPr lang="es-MX" sz="1400" b="1" u="none" strike="noStrike" dirty="0" smtClean="0">
                          <a:solidFill>
                            <a:srgbClr val="F5915A"/>
                          </a:solidFill>
                          <a:effectLst/>
                        </a:rPr>
                        <a:t>3</a:t>
                      </a:r>
                      <a:endParaRPr lang="es-MX" sz="1400" b="1" i="0" u="none" strike="noStrike" dirty="0">
                        <a:solidFill>
                          <a:srgbClr val="F5915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es-MX" sz="14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Veracruz</a:t>
                      </a:r>
                      <a:endParaRPr lang="es-MX" sz="14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7F7F7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VER  </a:t>
                      </a:r>
                      <a:endParaRPr lang="es-ES_tradnl" sz="1400" b="1" dirty="0">
                        <a:solidFill>
                          <a:srgbClr val="7F7F7F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s-ES_tradnl" sz="13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915A"/>
                    </a:solidFill>
                  </a:tcPr>
                </a:tc>
              </a:tr>
              <a:tr h="26994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>
                          <a:solidFill>
                            <a:srgbClr val="F5915A"/>
                          </a:solidFill>
                          <a:effectLst/>
                        </a:rPr>
                        <a:t>4</a:t>
                      </a:r>
                      <a:r>
                        <a:rPr lang="es-MX" sz="1400" b="1" u="none" strike="noStrike" dirty="0" smtClean="0">
                          <a:solidFill>
                            <a:srgbClr val="F5915A"/>
                          </a:solidFill>
                          <a:effectLst/>
                        </a:rPr>
                        <a:t>4</a:t>
                      </a:r>
                      <a:endParaRPr lang="es-MX" sz="1400" b="1" i="0" u="none" strike="noStrike" dirty="0">
                        <a:solidFill>
                          <a:srgbClr val="F5915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es-MX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Venustiano Carranza</a:t>
                      </a:r>
                      <a:endParaRPr lang="es-MX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7F7F7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DF</a:t>
                      </a:r>
                      <a:endParaRPr lang="es-ES_tradnl" sz="1400" b="1" dirty="0">
                        <a:solidFill>
                          <a:srgbClr val="7F7F7F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s-ES_tradnl" sz="13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915A"/>
                    </a:solidFill>
                  </a:tcPr>
                </a:tc>
              </a:tr>
              <a:tr h="26994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>
                          <a:solidFill>
                            <a:srgbClr val="F5915A"/>
                          </a:solidFill>
                          <a:effectLst/>
                        </a:rPr>
                        <a:t>4</a:t>
                      </a:r>
                      <a:r>
                        <a:rPr lang="es-MX" sz="1400" b="1" u="none" strike="noStrike" dirty="0" smtClean="0">
                          <a:solidFill>
                            <a:srgbClr val="F5915A"/>
                          </a:solidFill>
                          <a:effectLst/>
                        </a:rPr>
                        <a:t>5</a:t>
                      </a:r>
                      <a:endParaRPr lang="es-MX" sz="1400" b="1" i="0" u="none" strike="noStrike" dirty="0">
                        <a:solidFill>
                          <a:srgbClr val="F5915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es-MX" sz="1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Saltillo</a:t>
                      </a:r>
                      <a:endParaRPr lang="es-MX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7F7F7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COAH  </a:t>
                      </a:r>
                      <a:endParaRPr lang="es-ES_tradnl" sz="1400" b="1" dirty="0">
                        <a:solidFill>
                          <a:srgbClr val="7F7F7F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s-ES_tradnl" sz="13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915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659969"/>
              </p:ext>
            </p:extLst>
          </p:nvPr>
        </p:nvGraphicFramePr>
        <p:xfrm>
          <a:off x="4936064" y="947225"/>
          <a:ext cx="3664061" cy="2877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077"/>
                <a:gridCol w="1873759"/>
                <a:gridCol w="1090793"/>
                <a:gridCol w="239432"/>
              </a:tblGrid>
              <a:tr h="2699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_tradnl" sz="1300" b="1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Pos.</a:t>
                      </a:r>
                      <a:endParaRPr lang="es-ES_tradnl" sz="13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s-ES_tradnl" sz="1300" b="1" spc="5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Municipio</a:t>
                      </a:r>
                      <a:endParaRPr lang="es-ES_tradnl" sz="1300" b="1" spc="5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s-ES_tradnl" sz="1300" b="1" spc="5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Estado</a:t>
                      </a:r>
                      <a:endParaRPr lang="es-ES_tradnl" sz="1300" b="1" spc="5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s-ES_tradnl" sz="1300" b="1" spc="5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994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 smtClean="0">
                          <a:solidFill>
                            <a:srgbClr val="F5915A"/>
                          </a:solidFill>
                          <a:effectLst/>
                        </a:rPr>
                        <a:t>46</a:t>
                      </a:r>
                      <a:endParaRPr lang="es-MX" sz="1400" b="1" i="0" u="none" strike="noStrike" dirty="0">
                        <a:solidFill>
                          <a:srgbClr val="F5915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b"/>
                      <a:r>
                        <a:rPr lang="es-MX" sz="1400" b="1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  <a:cs typeface="Calibri"/>
                        </a:rPr>
                        <a:t>Benito </a:t>
                      </a:r>
                      <a:r>
                        <a:rPr lang="es-MX" sz="1400" b="1" u="none" strike="noStrike" dirty="0" smtClean="0">
                          <a:solidFill>
                            <a:srgbClr val="595959"/>
                          </a:solidFill>
                          <a:effectLst/>
                          <a:latin typeface="Calibri"/>
                          <a:cs typeface="Calibri"/>
                        </a:rPr>
                        <a:t>Juárez</a:t>
                      </a:r>
                      <a:endParaRPr lang="es-MX" sz="1400" b="1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7F7F7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QROO </a:t>
                      </a:r>
                      <a:endParaRPr lang="es-ES_tradnl" sz="1400" b="1" dirty="0">
                        <a:solidFill>
                          <a:srgbClr val="7F7F7F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s-ES_tradnl" sz="13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915A"/>
                    </a:solidFill>
                  </a:tcPr>
                </a:tc>
              </a:tr>
              <a:tr h="26994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 smtClean="0">
                          <a:solidFill>
                            <a:srgbClr val="F5915A"/>
                          </a:solidFill>
                          <a:effectLst/>
                          <a:latin typeface="+mn-lt"/>
                        </a:rPr>
                        <a:t>47</a:t>
                      </a:r>
                      <a:endParaRPr lang="es-MX" sz="1400" b="1" i="0" u="none" strike="noStrike" dirty="0">
                        <a:solidFill>
                          <a:srgbClr val="F5915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b"/>
                      <a:r>
                        <a:rPr lang="es-MX" sz="1400" b="1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  <a:cs typeface="Calibri"/>
                        </a:rPr>
                        <a:t>Ecatepec</a:t>
                      </a:r>
                      <a:endParaRPr lang="es-MX" sz="1400" b="1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MÉX</a:t>
                      </a:r>
                      <a:endParaRPr lang="es-ES_tradnl" sz="1400" b="1" dirty="0">
                        <a:solidFill>
                          <a:srgbClr val="7F7F7F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s-ES_tradnl" sz="13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915A"/>
                    </a:solidFill>
                  </a:tcPr>
                </a:tc>
              </a:tr>
              <a:tr h="26994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 smtClean="0">
                          <a:solidFill>
                            <a:srgbClr val="F5915A"/>
                          </a:solidFill>
                          <a:effectLst/>
                          <a:latin typeface="+mn-lt"/>
                        </a:rPr>
                        <a:t>48</a:t>
                      </a:r>
                      <a:endParaRPr lang="es-MX" sz="1400" b="1" i="0" u="none" strike="noStrike" dirty="0">
                        <a:solidFill>
                          <a:srgbClr val="F5915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b"/>
                      <a:r>
                        <a:rPr lang="es-MX" sz="1400" b="1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  <a:cs typeface="Calibri"/>
                        </a:rPr>
                        <a:t>Oaxaca</a:t>
                      </a:r>
                      <a:endParaRPr lang="es-MX" sz="1400" b="1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rgbClr val="7F7F7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OAX</a:t>
                      </a:r>
                      <a:endParaRPr lang="es-ES_tradnl" sz="1400" b="1">
                        <a:solidFill>
                          <a:srgbClr val="7F7F7F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s-ES_tradnl" sz="13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915A"/>
                    </a:solidFill>
                  </a:tcPr>
                </a:tc>
              </a:tr>
              <a:tr h="26994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 smtClean="0">
                          <a:solidFill>
                            <a:srgbClr val="F5915A"/>
                          </a:solidFill>
                          <a:effectLst/>
                          <a:latin typeface="+mn-lt"/>
                        </a:rPr>
                        <a:t>49</a:t>
                      </a:r>
                      <a:endParaRPr lang="es-MX" sz="1400" b="1" i="0" u="none" strike="noStrike" dirty="0">
                        <a:solidFill>
                          <a:srgbClr val="F5915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b"/>
                      <a:r>
                        <a:rPr lang="es-MX" sz="1400" b="1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  <a:cs typeface="Calibri"/>
                        </a:rPr>
                        <a:t>Gustavo A. Madero</a:t>
                      </a:r>
                      <a:endParaRPr lang="es-MX" sz="1400" b="1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7F7F7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DF</a:t>
                      </a:r>
                      <a:endParaRPr lang="es-ES_tradnl" sz="1400" b="1" dirty="0">
                        <a:solidFill>
                          <a:srgbClr val="7F7F7F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s-ES_tradnl" sz="13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915A"/>
                    </a:solidFill>
                  </a:tcPr>
                </a:tc>
              </a:tr>
              <a:tr h="26994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 smtClean="0">
                          <a:solidFill>
                            <a:srgbClr val="FF4242"/>
                          </a:solidFill>
                          <a:effectLst/>
                          <a:latin typeface="+mn-lt"/>
                        </a:rPr>
                        <a:t>50</a:t>
                      </a:r>
                      <a:endParaRPr lang="es-MX" sz="1400" b="1" i="0" u="none" strike="noStrike" dirty="0">
                        <a:solidFill>
                          <a:srgbClr val="FF424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b"/>
                      <a:r>
                        <a:rPr lang="es-MX" sz="1400" b="1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  <a:cs typeface="Calibri"/>
                        </a:rPr>
                        <a:t>Reynosa</a:t>
                      </a:r>
                      <a:endParaRPr lang="es-MX" sz="1400" b="1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rgbClr val="7F7F7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TAM  </a:t>
                      </a:r>
                      <a:endParaRPr lang="es-ES_tradnl" sz="1400" b="1">
                        <a:solidFill>
                          <a:srgbClr val="7F7F7F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s-ES_tradnl" sz="13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3434"/>
                    </a:solidFill>
                  </a:tcPr>
                </a:tc>
              </a:tr>
              <a:tr h="26994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 smtClean="0">
                          <a:solidFill>
                            <a:srgbClr val="FF4242"/>
                          </a:solidFill>
                          <a:effectLst/>
                          <a:latin typeface="+mn-lt"/>
                        </a:rPr>
                        <a:t>51</a:t>
                      </a:r>
                      <a:endParaRPr lang="es-MX" sz="1400" b="1" i="0" u="none" strike="noStrike" dirty="0">
                        <a:solidFill>
                          <a:srgbClr val="FF424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b"/>
                      <a:r>
                        <a:rPr lang="es-MX" sz="1400" b="1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  <a:cs typeface="Calibri"/>
                        </a:rPr>
                        <a:t>Nezahualcóyotl</a:t>
                      </a:r>
                      <a:endParaRPr lang="es-MX" sz="1400" b="1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MÉX</a:t>
                      </a:r>
                      <a:endParaRPr lang="es-ES_tradnl" sz="1400" b="1" dirty="0">
                        <a:solidFill>
                          <a:srgbClr val="7F7F7F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s-ES_tradnl" sz="13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3434"/>
                    </a:solidFill>
                  </a:tcPr>
                </a:tc>
              </a:tr>
              <a:tr h="26994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 smtClean="0">
                          <a:solidFill>
                            <a:srgbClr val="FF4242"/>
                          </a:solidFill>
                          <a:effectLst/>
                          <a:latin typeface="+mn-lt"/>
                        </a:rPr>
                        <a:t>52</a:t>
                      </a:r>
                      <a:endParaRPr lang="es-MX" sz="1400" b="1" i="0" u="none" strike="noStrike" dirty="0">
                        <a:solidFill>
                          <a:srgbClr val="FF424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b"/>
                      <a:r>
                        <a:rPr lang="es-MX" sz="1400" b="1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  <a:cs typeface="Calibri"/>
                        </a:rPr>
                        <a:t>Cuautitlán Izcalli</a:t>
                      </a:r>
                      <a:endParaRPr lang="es-MX" sz="1400" b="1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MÉX</a:t>
                      </a:r>
                      <a:endParaRPr lang="es-ES_tradnl" sz="1400" b="1" dirty="0">
                        <a:solidFill>
                          <a:srgbClr val="7F7F7F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s-ES_tradnl" sz="13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3434"/>
                    </a:solidFill>
                  </a:tcPr>
                </a:tc>
              </a:tr>
              <a:tr h="26994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 smtClean="0">
                          <a:solidFill>
                            <a:srgbClr val="FF4242"/>
                          </a:solidFill>
                          <a:effectLst/>
                          <a:latin typeface="+mn-lt"/>
                        </a:rPr>
                        <a:t>53</a:t>
                      </a:r>
                      <a:endParaRPr lang="es-MX" sz="1400" b="1" i="0" u="none" strike="noStrike" dirty="0">
                        <a:solidFill>
                          <a:srgbClr val="FF424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b"/>
                      <a:r>
                        <a:rPr lang="es-MX" sz="1400" b="1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  <a:cs typeface="Calibri"/>
                        </a:rPr>
                        <a:t>Chimalhuacán</a:t>
                      </a:r>
                      <a:endParaRPr lang="es-MX" sz="1400" b="1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MÉX</a:t>
                      </a:r>
                      <a:endParaRPr lang="es-ES_tradnl" sz="1400" b="1" dirty="0">
                        <a:solidFill>
                          <a:srgbClr val="7F7F7F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s-ES_tradnl" sz="13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3434"/>
                    </a:solidFill>
                  </a:tcPr>
                </a:tc>
              </a:tr>
              <a:tr h="26994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 smtClean="0">
                          <a:solidFill>
                            <a:srgbClr val="FF4242"/>
                          </a:solidFill>
                          <a:effectLst/>
                          <a:latin typeface="+mn-lt"/>
                        </a:rPr>
                        <a:t>54</a:t>
                      </a:r>
                      <a:endParaRPr lang="es-MX" sz="1400" b="1" i="0" u="none" strike="noStrike" dirty="0">
                        <a:solidFill>
                          <a:srgbClr val="FF424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b"/>
                      <a:r>
                        <a:rPr lang="es-MX" sz="1400" b="1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  <a:cs typeface="Calibri"/>
                        </a:rPr>
                        <a:t>Matamoros</a:t>
                      </a:r>
                      <a:endParaRPr lang="es-MX" sz="1400" b="1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7F7F7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TAM  </a:t>
                      </a:r>
                      <a:endParaRPr lang="es-ES_tradnl" sz="1400" b="1" dirty="0">
                        <a:solidFill>
                          <a:srgbClr val="7F7F7F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s-ES_tradnl" sz="13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3434"/>
                    </a:solidFill>
                  </a:tcPr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452702" y="149226"/>
            <a:ext cx="4572285" cy="5437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cap="all" spc="50" dirty="0" smtClean="0">
                <a:solidFill>
                  <a:srgbClr val="284B91"/>
                </a:solidFill>
                <a:latin typeface="Calibri"/>
                <a:cs typeface="Calibri"/>
              </a:rPr>
              <a:t>Resultados </a:t>
            </a:r>
            <a:r>
              <a:rPr lang="es-ES" sz="3200" cap="all" spc="50" dirty="0" smtClean="0">
                <a:solidFill>
                  <a:srgbClr val="284B91"/>
                </a:solidFill>
                <a:latin typeface="Calibri Light"/>
                <a:cs typeface="Calibri Light"/>
              </a:rPr>
              <a:t>generales</a:t>
            </a:r>
            <a:endParaRPr lang="es-ES" sz="3200" cap="all" spc="50" dirty="0">
              <a:solidFill>
                <a:srgbClr val="284B91"/>
              </a:solidFill>
              <a:latin typeface="Calibri Light"/>
              <a:cs typeface="Calibri Ligh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52702" y="580543"/>
            <a:ext cx="5283714" cy="3180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40" dirty="0">
                <a:solidFill>
                  <a:srgbClr val="2FA5E8"/>
                </a:solidFill>
                <a:latin typeface="Calibri"/>
                <a:cs typeface="Calibri"/>
              </a:rPr>
              <a:t>Índice de Herramientas Electrónicas de Gobiernos Locales</a:t>
            </a:r>
          </a:p>
        </p:txBody>
      </p:sp>
      <p:sp>
        <p:nvSpPr>
          <p:cNvPr id="40" name="Rectángulo redondeado 39"/>
          <p:cNvSpPr/>
          <p:nvPr/>
        </p:nvSpPr>
        <p:spPr>
          <a:xfrm>
            <a:off x="541864" y="1048823"/>
            <a:ext cx="3674536" cy="289000"/>
          </a:xfrm>
          <a:prstGeom prst="roundRect">
            <a:avLst>
              <a:gd name="adj" fmla="val 8985"/>
            </a:avLst>
          </a:prstGeom>
          <a:solidFill>
            <a:srgbClr val="5085C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2800" cap="all" spc="5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graphicFrame>
        <p:nvGraphicFramePr>
          <p:cNvPr id="41" name="Tabla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443958"/>
              </p:ext>
            </p:extLst>
          </p:nvPr>
        </p:nvGraphicFramePr>
        <p:xfrm>
          <a:off x="541864" y="1050950"/>
          <a:ext cx="3674535" cy="269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136"/>
                <a:gridCol w="1930400"/>
                <a:gridCol w="1061719"/>
                <a:gridCol w="208280"/>
              </a:tblGrid>
              <a:tr h="2699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_tradnl" sz="1300" b="1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Pos.</a:t>
                      </a:r>
                      <a:endParaRPr lang="es-ES_tradnl" sz="13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s-ES_tradnl" sz="1300" b="1" spc="5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Municipio</a:t>
                      </a:r>
                      <a:endParaRPr lang="es-ES_tradnl" sz="1300" b="1" spc="5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s-ES_tradnl" sz="1300" b="1" spc="5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Estado</a:t>
                      </a:r>
                      <a:endParaRPr lang="es-ES_tradnl" sz="1300" b="1" spc="5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s-ES_tradnl" sz="1300" b="1" spc="5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" name="Rectángulo redondeado 41"/>
          <p:cNvSpPr/>
          <p:nvPr/>
        </p:nvSpPr>
        <p:spPr>
          <a:xfrm>
            <a:off x="4925590" y="1048823"/>
            <a:ext cx="3674536" cy="289000"/>
          </a:xfrm>
          <a:prstGeom prst="roundRect">
            <a:avLst>
              <a:gd name="adj" fmla="val 8985"/>
            </a:avLst>
          </a:prstGeom>
          <a:solidFill>
            <a:srgbClr val="5085C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2800" cap="all" spc="5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graphicFrame>
        <p:nvGraphicFramePr>
          <p:cNvPr id="43" name="Tabla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967812"/>
              </p:ext>
            </p:extLst>
          </p:nvPr>
        </p:nvGraphicFramePr>
        <p:xfrm>
          <a:off x="4925590" y="1050950"/>
          <a:ext cx="3674535" cy="269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136"/>
                <a:gridCol w="1930400"/>
                <a:gridCol w="1061719"/>
                <a:gridCol w="208280"/>
              </a:tblGrid>
              <a:tr h="2699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_tradnl" sz="1300" b="1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Pos.</a:t>
                      </a:r>
                      <a:endParaRPr lang="es-ES_tradnl" sz="13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s-ES_tradnl" sz="1300" b="1" spc="5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Municipio</a:t>
                      </a:r>
                      <a:endParaRPr lang="es-ES_tradnl" sz="1300" b="1" spc="5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s-ES_tradnl" sz="1300" b="1" spc="5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Estado</a:t>
                      </a:r>
                      <a:endParaRPr lang="es-ES_tradnl" sz="1300" b="1" spc="5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s-ES_tradnl" sz="1300" b="1" spc="5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4" name="Agrupar 43"/>
          <p:cNvGrpSpPr/>
          <p:nvPr/>
        </p:nvGrpSpPr>
        <p:grpSpPr>
          <a:xfrm>
            <a:off x="1667371" y="5535091"/>
            <a:ext cx="5655619" cy="277009"/>
            <a:chOff x="141131" y="5535091"/>
            <a:chExt cx="5655619" cy="277009"/>
          </a:xfrm>
        </p:grpSpPr>
        <p:grpSp>
          <p:nvGrpSpPr>
            <p:cNvPr id="45" name="Agrupar 43"/>
            <p:cNvGrpSpPr>
              <a:grpSpLocks/>
            </p:cNvGrpSpPr>
            <p:nvPr/>
          </p:nvGrpSpPr>
          <p:grpSpPr bwMode="auto">
            <a:xfrm>
              <a:off x="2269426" y="5535101"/>
              <a:ext cx="525117" cy="276999"/>
              <a:chOff x="3278174" y="5822368"/>
              <a:chExt cx="524982" cy="278339"/>
            </a:xfrm>
          </p:grpSpPr>
          <p:sp>
            <p:nvSpPr>
              <p:cNvPr id="56" name="Elipse 55"/>
              <p:cNvSpPr/>
              <p:nvPr/>
            </p:nvSpPr>
            <p:spPr>
              <a:xfrm>
                <a:off x="3278174" y="5911167"/>
                <a:ext cx="123793" cy="124424"/>
              </a:xfrm>
              <a:prstGeom prst="ellipse">
                <a:avLst/>
              </a:prstGeom>
              <a:solidFill>
                <a:srgbClr val="55B68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dirty="0">
                  <a:latin typeface="Calibri"/>
                  <a:cs typeface="Calibri"/>
                </a:endParaRPr>
              </a:p>
            </p:txBody>
          </p:sp>
          <p:sp>
            <p:nvSpPr>
              <p:cNvPr id="57" name="CuadroTexto 45"/>
              <p:cNvSpPr txBox="1">
                <a:spLocks noChangeArrowheads="1"/>
              </p:cNvSpPr>
              <p:nvPr/>
            </p:nvSpPr>
            <p:spPr bwMode="auto">
              <a:xfrm>
                <a:off x="3351180" y="5822368"/>
                <a:ext cx="451976" cy="278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s-ES" sz="1200" dirty="0" smtClean="0">
                    <a:solidFill>
                      <a:srgbClr val="7F7F7F"/>
                    </a:solidFill>
                    <a:latin typeface="Calibri"/>
                    <a:cs typeface="Calibri"/>
                  </a:rPr>
                  <a:t>+ 70</a:t>
                </a:r>
              </a:p>
            </p:txBody>
          </p:sp>
        </p:grpSp>
        <p:grpSp>
          <p:nvGrpSpPr>
            <p:cNvPr id="46" name="Agrupar 46"/>
            <p:cNvGrpSpPr>
              <a:grpSpLocks/>
            </p:cNvGrpSpPr>
            <p:nvPr/>
          </p:nvGrpSpPr>
          <p:grpSpPr bwMode="auto">
            <a:xfrm>
              <a:off x="3318445" y="5535101"/>
              <a:ext cx="616790" cy="276999"/>
              <a:chOff x="4998214" y="5822368"/>
              <a:chExt cx="616357" cy="278339"/>
            </a:xfrm>
          </p:grpSpPr>
          <p:sp>
            <p:nvSpPr>
              <p:cNvPr id="54" name="Elipse 53"/>
              <p:cNvSpPr/>
              <p:nvPr/>
            </p:nvSpPr>
            <p:spPr>
              <a:xfrm>
                <a:off x="4998214" y="5911167"/>
                <a:ext cx="123739" cy="124424"/>
              </a:xfrm>
              <a:prstGeom prst="ellipse">
                <a:avLst/>
              </a:prstGeom>
              <a:solidFill>
                <a:srgbClr val="F9BF2A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dirty="0">
                  <a:latin typeface="Calibri"/>
                  <a:cs typeface="Calibri"/>
                </a:endParaRPr>
              </a:p>
            </p:txBody>
          </p:sp>
          <p:sp>
            <p:nvSpPr>
              <p:cNvPr id="55" name="CuadroTexto 48"/>
              <p:cNvSpPr txBox="1">
                <a:spLocks noChangeArrowheads="1"/>
              </p:cNvSpPr>
              <p:nvPr/>
            </p:nvSpPr>
            <p:spPr bwMode="auto">
              <a:xfrm>
                <a:off x="5071188" y="5822368"/>
                <a:ext cx="543383" cy="278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s-ES" sz="1200" dirty="0" smtClean="0">
                    <a:solidFill>
                      <a:srgbClr val="7F7F7F"/>
                    </a:solidFill>
                    <a:latin typeface="Calibri"/>
                    <a:cs typeface="Calibri"/>
                  </a:rPr>
                  <a:t>70-50</a:t>
                </a:r>
              </a:p>
            </p:txBody>
          </p:sp>
        </p:grpSp>
        <p:grpSp>
          <p:nvGrpSpPr>
            <p:cNvPr id="47" name="Agrupar 49"/>
            <p:cNvGrpSpPr>
              <a:grpSpLocks/>
            </p:cNvGrpSpPr>
            <p:nvPr/>
          </p:nvGrpSpPr>
          <p:grpSpPr bwMode="auto">
            <a:xfrm>
              <a:off x="4289000" y="5535101"/>
              <a:ext cx="615201" cy="276999"/>
              <a:chOff x="6761084" y="5822368"/>
              <a:chExt cx="616516" cy="278339"/>
            </a:xfrm>
          </p:grpSpPr>
          <p:sp>
            <p:nvSpPr>
              <p:cNvPr id="52" name="Elipse 51"/>
              <p:cNvSpPr/>
              <p:nvPr/>
            </p:nvSpPr>
            <p:spPr>
              <a:xfrm>
                <a:off x="6761084" y="5911167"/>
                <a:ext cx="124090" cy="124424"/>
              </a:xfrm>
              <a:prstGeom prst="ellipse">
                <a:avLst/>
              </a:prstGeom>
              <a:solidFill>
                <a:srgbClr val="F5915A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dirty="0">
                  <a:latin typeface="Calibri"/>
                  <a:cs typeface="Calibri"/>
                </a:endParaRPr>
              </a:p>
            </p:txBody>
          </p:sp>
          <p:sp>
            <p:nvSpPr>
              <p:cNvPr id="53" name="CuadroTexto 51"/>
              <p:cNvSpPr txBox="1">
                <a:spLocks noChangeArrowheads="1"/>
              </p:cNvSpPr>
              <p:nvPr/>
            </p:nvSpPr>
            <p:spPr bwMode="auto">
              <a:xfrm>
                <a:off x="6832674" y="5822368"/>
                <a:ext cx="544926" cy="278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s-ES" sz="1200" dirty="0" smtClean="0">
                    <a:solidFill>
                      <a:srgbClr val="7F7F7F"/>
                    </a:solidFill>
                    <a:latin typeface="Calibri"/>
                    <a:cs typeface="Calibri"/>
                  </a:rPr>
                  <a:t>50-25</a:t>
                </a:r>
              </a:p>
            </p:txBody>
          </p:sp>
        </p:grpSp>
        <p:grpSp>
          <p:nvGrpSpPr>
            <p:cNvPr id="48" name="Agrupar 52"/>
            <p:cNvGrpSpPr>
              <a:grpSpLocks/>
            </p:cNvGrpSpPr>
            <p:nvPr/>
          </p:nvGrpSpPr>
          <p:grpSpPr bwMode="auto">
            <a:xfrm>
              <a:off x="5257957" y="5535101"/>
              <a:ext cx="538793" cy="276999"/>
              <a:chOff x="8079122" y="5822368"/>
              <a:chExt cx="538210" cy="278339"/>
            </a:xfrm>
          </p:grpSpPr>
          <p:sp>
            <p:nvSpPr>
              <p:cNvPr id="50" name="Elipse 49"/>
              <p:cNvSpPr/>
              <p:nvPr/>
            </p:nvSpPr>
            <p:spPr>
              <a:xfrm>
                <a:off x="8079122" y="5911167"/>
                <a:ext cx="123691" cy="124424"/>
              </a:xfrm>
              <a:prstGeom prst="ellipse">
                <a:avLst/>
              </a:prstGeom>
              <a:solidFill>
                <a:srgbClr val="F53D3D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dirty="0">
                  <a:latin typeface="Calibri"/>
                  <a:cs typeface="Calibri"/>
                </a:endParaRPr>
              </a:p>
            </p:txBody>
          </p:sp>
          <p:sp>
            <p:nvSpPr>
              <p:cNvPr id="51" name="CuadroTexto 54"/>
              <p:cNvSpPr txBox="1">
                <a:spLocks noChangeArrowheads="1"/>
              </p:cNvSpPr>
              <p:nvPr/>
            </p:nvSpPr>
            <p:spPr bwMode="auto">
              <a:xfrm>
                <a:off x="8152068" y="5822368"/>
                <a:ext cx="465264" cy="278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s-ES" sz="1200" dirty="0" smtClean="0">
                    <a:solidFill>
                      <a:srgbClr val="7F7F7F"/>
                    </a:solidFill>
                    <a:latin typeface="Calibri"/>
                    <a:cs typeface="Calibri"/>
                  </a:rPr>
                  <a:t>25-0</a:t>
                </a:r>
              </a:p>
            </p:txBody>
          </p:sp>
        </p:grpSp>
        <p:sp>
          <p:nvSpPr>
            <p:cNvPr id="49" name="CuadroTexto 45"/>
            <p:cNvSpPr txBox="1">
              <a:spLocks noChangeArrowheads="1"/>
            </p:cNvSpPr>
            <p:nvPr/>
          </p:nvSpPr>
          <p:spPr bwMode="auto">
            <a:xfrm>
              <a:off x="141131" y="5535091"/>
              <a:ext cx="174919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s-ES" sz="1200" b="1" dirty="0" smtClean="0">
                  <a:solidFill>
                    <a:srgbClr val="7F7F7F"/>
                  </a:solidFill>
                  <a:latin typeface="Calibri"/>
                  <a:cs typeface="Calibri"/>
                </a:rPr>
                <a:t>Nivel de competitividad: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750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ángulo redondeado 111"/>
          <p:cNvSpPr/>
          <p:nvPr/>
        </p:nvSpPr>
        <p:spPr>
          <a:xfrm>
            <a:off x="568845" y="1136353"/>
            <a:ext cx="8169754" cy="289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2800" cap="all" spc="5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684980" y="1099623"/>
            <a:ext cx="944627" cy="325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cap="all" spc="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rPr>
              <a:t>Posición</a:t>
            </a:r>
            <a:endParaRPr lang="es-ES" sz="1400" cap="all" spc="5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1827883" y="1099623"/>
            <a:ext cx="1063600" cy="325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cap="all" spc="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rPr>
              <a:t>Municipio</a:t>
            </a:r>
            <a:endParaRPr lang="es-ES" sz="1400" cap="all" spc="5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1835669" y="1550777"/>
            <a:ext cx="937451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 smtClean="0">
                <a:solidFill>
                  <a:srgbClr val="505050"/>
                </a:solidFill>
                <a:latin typeface="Calibri"/>
                <a:ea typeface="+mn-ea"/>
                <a:cs typeface="Calibri"/>
              </a:rPr>
              <a:t>Mérida</a:t>
            </a:r>
            <a:endParaRPr lang="es-ES" sz="2000" dirty="0">
              <a:solidFill>
                <a:srgbClr val="505050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951221" y="1550777"/>
            <a:ext cx="314659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rgbClr val="63AC6D"/>
                </a:solidFill>
                <a:latin typeface="Calibri"/>
                <a:ea typeface="+mn-ea"/>
                <a:cs typeface="Calibri"/>
              </a:rPr>
              <a:t>1</a:t>
            </a:r>
            <a:endParaRPr lang="es-ES" sz="2000" b="1" dirty="0">
              <a:solidFill>
                <a:srgbClr val="63AC6D"/>
              </a:solidFill>
              <a:latin typeface="Calibri"/>
              <a:ea typeface="+mn-ea"/>
              <a:cs typeface="Calibri"/>
            </a:endParaRPr>
          </a:p>
        </p:txBody>
      </p:sp>
      <p:pic>
        <p:nvPicPr>
          <p:cNvPr id="31" name="Imagen 4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39230" y="1032189"/>
            <a:ext cx="4857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Imagen 4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81276" y="1032189"/>
            <a:ext cx="4857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Imagen 4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60252" y="1032189"/>
            <a:ext cx="4857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Imagen 4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102300" y="1032189"/>
            <a:ext cx="4857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Agrupar 7"/>
          <p:cNvGrpSpPr/>
          <p:nvPr/>
        </p:nvGrpSpPr>
        <p:grpSpPr>
          <a:xfrm>
            <a:off x="815930" y="5418533"/>
            <a:ext cx="864503" cy="276999"/>
            <a:chOff x="446131" y="5427000"/>
            <a:chExt cx="864503" cy="276999"/>
          </a:xfrm>
        </p:grpSpPr>
        <p:sp>
          <p:nvSpPr>
            <p:cNvPr id="70" name="CuadroTexto 27"/>
            <p:cNvSpPr txBox="1">
              <a:spLocks noChangeArrowheads="1"/>
            </p:cNvSpPr>
            <p:nvPr/>
          </p:nvSpPr>
          <p:spPr bwMode="auto">
            <a:xfrm>
              <a:off x="632218" y="5427000"/>
              <a:ext cx="6784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s-ES" sz="1200" dirty="0" smtClean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General</a:t>
              </a:r>
              <a:endParaRPr lang="es-ES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  <p:pic>
          <p:nvPicPr>
            <p:cNvPr id="71" name="Imagen 4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46131" y="5467181"/>
              <a:ext cx="231913" cy="23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" name="Rectángulo 81"/>
          <p:cNvSpPr/>
          <p:nvPr/>
        </p:nvSpPr>
        <p:spPr>
          <a:xfrm>
            <a:off x="1835669" y="2269486"/>
            <a:ext cx="902135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 smtClean="0">
                <a:solidFill>
                  <a:srgbClr val="505050"/>
                </a:solidFill>
                <a:latin typeface="Calibri"/>
                <a:ea typeface="+mn-ea"/>
                <a:cs typeface="Calibri"/>
              </a:rPr>
              <a:t>Colima</a:t>
            </a:r>
            <a:endParaRPr lang="es-ES" sz="2000" dirty="0">
              <a:solidFill>
                <a:srgbClr val="505050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83" name="Rectángulo 82"/>
          <p:cNvSpPr/>
          <p:nvPr/>
        </p:nvSpPr>
        <p:spPr>
          <a:xfrm>
            <a:off x="951221" y="2269486"/>
            <a:ext cx="314659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rgbClr val="63AC6D"/>
                </a:solidFill>
                <a:latin typeface="Calibri"/>
                <a:ea typeface="+mn-ea"/>
                <a:cs typeface="Calibri"/>
              </a:rPr>
              <a:t>2</a:t>
            </a:r>
            <a:endParaRPr lang="es-ES" sz="2000" b="1" dirty="0">
              <a:solidFill>
                <a:srgbClr val="63AC6D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85" name="Rectángulo 84"/>
          <p:cNvSpPr/>
          <p:nvPr/>
        </p:nvSpPr>
        <p:spPr>
          <a:xfrm>
            <a:off x="1835669" y="3037421"/>
            <a:ext cx="1313781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 smtClean="0">
                <a:solidFill>
                  <a:srgbClr val="505050"/>
                </a:solidFill>
                <a:latin typeface="Calibri"/>
                <a:ea typeface="+mn-ea"/>
                <a:cs typeface="Calibri"/>
              </a:rPr>
              <a:t>Hermosillo</a:t>
            </a:r>
            <a:endParaRPr lang="es-ES" sz="2000" dirty="0">
              <a:solidFill>
                <a:srgbClr val="505050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86" name="Rectángulo 85"/>
          <p:cNvSpPr/>
          <p:nvPr/>
        </p:nvSpPr>
        <p:spPr>
          <a:xfrm>
            <a:off x="951221" y="3037421"/>
            <a:ext cx="314659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rgbClr val="63AC6D"/>
                </a:solidFill>
                <a:latin typeface="Calibri"/>
                <a:ea typeface="+mn-ea"/>
                <a:cs typeface="Calibri"/>
              </a:rPr>
              <a:t>3</a:t>
            </a:r>
            <a:endParaRPr lang="es-ES" sz="2000" b="1" dirty="0">
              <a:solidFill>
                <a:srgbClr val="63AC6D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88" name="Rectángulo 87"/>
          <p:cNvSpPr/>
          <p:nvPr/>
        </p:nvSpPr>
        <p:spPr>
          <a:xfrm>
            <a:off x="1835669" y="3788422"/>
            <a:ext cx="1089987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 smtClean="0">
                <a:solidFill>
                  <a:srgbClr val="505050"/>
                </a:solidFill>
                <a:latin typeface="Calibri"/>
                <a:ea typeface="+mn-ea"/>
                <a:cs typeface="Calibri"/>
              </a:rPr>
              <a:t>Zapopan</a:t>
            </a:r>
            <a:endParaRPr lang="es-ES" sz="2000" dirty="0">
              <a:solidFill>
                <a:srgbClr val="505050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89" name="Rectángulo 88"/>
          <p:cNvSpPr/>
          <p:nvPr/>
        </p:nvSpPr>
        <p:spPr>
          <a:xfrm>
            <a:off x="951221" y="3788422"/>
            <a:ext cx="314659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rgbClr val="63AC6D"/>
                </a:solidFill>
                <a:latin typeface="Calibri"/>
                <a:cs typeface="Calibri"/>
              </a:rPr>
              <a:t>4</a:t>
            </a:r>
            <a:endParaRPr lang="es-ES" sz="2000" b="1" dirty="0">
              <a:solidFill>
                <a:srgbClr val="63AC6D"/>
              </a:solidFill>
              <a:latin typeface="Calibri"/>
              <a:cs typeface="Calibri"/>
            </a:endParaRPr>
          </a:p>
        </p:txBody>
      </p:sp>
      <p:sp>
        <p:nvSpPr>
          <p:cNvPr id="91" name="Rectángulo 90"/>
          <p:cNvSpPr/>
          <p:nvPr/>
        </p:nvSpPr>
        <p:spPr>
          <a:xfrm>
            <a:off x="1835669" y="4522489"/>
            <a:ext cx="1736949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 smtClean="0">
                <a:solidFill>
                  <a:srgbClr val="505050"/>
                </a:solidFill>
                <a:latin typeface="Calibri"/>
                <a:ea typeface="+mn-ea"/>
                <a:cs typeface="Calibri"/>
              </a:rPr>
              <a:t>Aguascalientes</a:t>
            </a:r>
            <a:endParaRPr lang="es-ES" sz="2000" dirty="0">
              <a:solidFill>
                <a:srgbClr val="505050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92" name="Rectángulo 91"/>
          <p:cNvSpPr/>
          <p:nvPr/>
        </p:nvSpPr>
        <p:spPr>
          <a:xfrm>
            <a:off x="951221" y="4522489"/>
            <a:ext cx="314659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rgbClr val="F9BF2A"/>
                </a:solidFill>
                <a:latin typeface="Calibri"/>
                <a:cs typeface="Calibri"/>
              </a:rPr>
              <a:t>5</a:t>
            </a:r>
            <a:endParaRPr lang="es-ES" sz="2000" b="1" dirty="0">
              <a:solidFill>
                <a:srgbClr val="F9BF2A"/>
              </a:solidFill>
              <a:latin typeface="Calibri"/>
              <a:cs typeface="Calibri"/>
            </a:endParaRPr>
          </a:p>
        </p:txBody>
      </p:sp>
      <p:cxnSp>
        <p:nvCxnSpPr>
          <p:cNvPr id="49" name="Conector recto 48"/>
          <p:cNvCxnSpPr/>
          <p:nvPr/>
        </p:nvCxnSpPr>
        <p:spPr>
          <a:xfrm>
            <a:off x="568846" y="2139810"/>
            <a:ext cx="816975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ector recto 49"/>
          <p:cNvCxnSpPr/>
          <p:nvPr/>
        </p:nvCxnSpPr>
        <p:spPr>
          <a:xfrm>
            <a:off x="568846" y="2892636"/>
            <a:ext cx="816975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ector recto 50"/>
          <p:cNvCxnSpPr/>
          <p:nvPr/>
        </p:nvCxnSpPr>
        <p:spPr>
          <a:xfrm>
            <a:off x="568846" y="3645462"/>
            <a:ext cx="816975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ector recto 51"/>
          <p:cNvCxnSpPr/>
          <p:nvPr/>
        </p:nvCxnSpPr>
        <p:spPr>
          <a:xfrm>
            <a:off x="568846" y="4398288"/>
            <a:ext cx="816975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7" name="Imagen 4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14218" y="1032189"/>
            <a:ext cx="4857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CuadroTexto 97"/>
          <p:cNvSpPr txBox="1"/>
          <p:nvPr/>
        </p:nvSpPr>
        <p:spPr>
          <a:xfrm>
            <a:off x="452702" y="149226"/>
            <a:ext cx="5947261" cy="5437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cap="all" spc="50" dirty="0" smtClean="0">
                <a:solidFill>
                  <a:srgbClr val="284B91"/>
                </a:solidFill>
                <a:latin typeface="Calibri"/>
                <a:cs typeface="Calibri"/>
              </a:rPr>
              <a:t>MUNICIPIOS </a:t>
            </a:r>
            <a:r>
              <a:rPr lang="es-ES" sz="3200" cap="all" spc="50" dirty="0" smtClean="0">
                <a:solidFill>
                  <a:srgbClr val="284B91"/>
                </a:solidFill>
                <a:latin typeface="Calibri Light"/>
                <a:cs typeface="Calibri Light"/>
              </a:rPr>
              <a:t>más competitivos</a:t>
            </a:r>
            <a:endParaRPr lang="es-ES" sz="3200" cap="all" spc="50" dirty="0">
              <a:solidFill>
                <a:srgbClr val="284B91"/>
              </a:solidFill>
              <a:latin typeface="Calibri Light"/>
              <a:cs typeface="Calibri Light"/>
            </a:endParaRPr>
          </a:p>
        </p:txBody>
      </p:sp>
      <p:sp>
        <p:nvSpPr>
          <p:cNvPr id="99" name="CuadroTexto 98"/>
          <p:cNvSpPr txBox="1"/>
          <p:nvPr/>
        </p:nvSpPr>
        <p:spPr>
          <a:xfrm>
            <a:off x="452702" y="580543"/>
            <a:ext cx="5283714" cy="3180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40" dirty="0">
                <a:solidFill>
                  <a:srgbClr val="2FA5E8"/>
                </a:solidFill>
                <a:latin typeface="Calibri"/>
                <a:cs typeface="Calibri"/>
              </a:rPr>
              <a:t>Índice de Herramientas Electrónicas de Gobiernos Locales</a:t>
            </a:r>
          </a:p>
        </p:txBody>
      </p:sp>
      <p:sp>
        <p:nvSpPr>
          <p:cNvPr id="102" name="Rectángulo 101"/>
          <p:cNvSpPr/>
          <p:nvPr/>
        </p:nvSpPr>
        <p:spPr>
          <a:xfrm>
            <a:off x="4369988" y="1575653"/>
            <a:ext cx="582211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pc="-5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Calibri"/>
              </a:rPr>
              <a:t>80.7</a:t>
            </a:r>
            <a:endParaRPr lang="es-ES" b="1" spc="-50" dirty="0">
              <a:solidFill>
                <a:schemeClr val="bg1">
                  <a:lumMod val="50000"/>
                </a:schemeClr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103" name="Rectángulo 102"/>
          <p:cNvSpPr/>
          <p:nvPr/>
        </p:nvSpPr>
        <p:spPr>
          <a:xfrm>
            <a:off x="4375267" y="2302829"/>
            <a:ext cx="571653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pc="-5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76.5</a:t>
            </a:r>
            <a:endParaRPr lang="es-ES" b="1" spc="-5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04" name="Rectángulo 103"/>
          <p:cNvSpPr/>
          <p:nvPr/>
        </p:nvSpPr>
        <p:spPr>
          <a:xfrm>
            <a:off x="4369988" y="3070764"/>
            <a:ext cx="582211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pc="-5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73.2</a:t>
            </a:r>
            <a:endParaRPr lang="es-ES" b="1" spc="-5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05" name="Rectángulo 104"/>
          <p:cNvSpPr/>
          <p:nvPr/>
        </p:nvSpPr>
        <p:spPr>
          <a:xfrm>
            <a:off x="4375267" y="3821765"/>
            <a:ext cx="571653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pc="-5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72.1</a:t>
            </a:r>
            <a:endParaRPr lang="es-ES" b="1" spc="-5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06" name="Rectángulo 105"/>
          <p:cNvSpPr/>
          <p:nvPr/>
        </p:nvSpPr>
        <p:spPr>
          <a:xfrm>
            <a:off x="4369988" y="4555832"/>
            <a:ext cx="582211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pc="-5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61.8</a:t>
            </a:r>
            <a:endParaRPr lang="es-ES" b="1" spc="-5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5297981" y="1575653"/>
            <a:ext cx="568272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5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Calibri"/>
              </a:rPr>
              <a:t>87.5</a:t>
            </a:r>
            <a:endParaRPr lang="es-ES" spc="-50" dirty="0">
              <a:solidFill>
                <a:schemeClr val="bg1">
                  <a:lumMod val="50000"/>
                </a:schemeClr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5297981" y="2302829"/>
            <a:ext cx="568272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5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87.5</a:t>
            </a:r>
          </a:p>
        </p:txBody>
      </p:sp>
      <p:sp>
        <p:nvSpPr>
          <p:cNvPr id="43" name="Rectángulo 42"/>
          <p:cNvSpPr/>
          <p:nvPr/>
        </p:nvSpPr>
        <p:spPr>
          <a:xfrm>
            <a:off x="5297981" y="3070764"/>
            <a:ext cx="568272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5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87.5</a:t>
            </a:r>
          </a:p>
        </p:txBody>
      </p:sp>
      <p:sp>
        <p:nvSpPr>
          <p:cNvPr id="44" name="Rectángulo 43"/>
          <p:cNvSpPr/>
          <p:nvPr/>
        </p:nvSpPr>
        <p:spPr>
          <a:xfrm>
            <a:off x="5297981" y="3821765"/>
            <a:ext cx="568272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5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90.6</a:t>
            </a:r>
            <a:endParaRPr lang="es-ES" spc="-5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5" name="Rectángulo 44"/>
          <p:cNvSpPr/>
          <p:nvPr/>
        </p:nvSpPr>
        <p:spPr>
          <a:xfrm>
            <a:off x="5297981" y="4555832"/>
            <a:ext cx="568272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5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90.6</a:t>
            </a:r>
          </a:p>
        </p:txBody>
      </p:sp>
      <p:sp>
        <p:nvSpPr>
          <p:cNvPr id="48" name="Rectángulo 47"/>
          <p:cNvSpPr/>
          <p:nvPr/>
        </p:nvSpPr>
        <p:spPr>
          <a:xfrm>
            <a:off x="6219003" y="1575653"/>
            <a:ext cx="568272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5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Calibri"/>
              </a:rPr>
              <a:t>61.5</a:t>
            </a:r>
            <a:endParaRPr lang="es-ES" spc="-50" dirty="0">
              <a:solidFill>
                <a:schemeClr val="bg1">
                  <a:lumMod val="50000"/>
                </a:schemeClr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55" name="Rectángulo 54"/>
          <p:cNvSpPr/>
          <p:nvPr/>
        </p:nvSpPr>
        <p:spPr>
          <a:xfrm>
            <a:off x="6218446" y="2302829"/>
            <a:ext cx="569387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5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53.8</a:t>
            </a:r>
            <a:endParaRPr lang="es-ES" spc="-5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6" name="Rectángulo 55"/>
          <p:cNvSpPr/>
          <p:nvPr/>
        </p:nvSpPr>
        <p:spPr>
          <a:xfrm>
            <a:off x="6219003" y="3070764"/>
            <a:ext cx="568272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5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61.5</a:t>
            </a:r>
            <a:endParaRPr lang="es-ES" spc="-5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7" name="Rectángulo 56"/>
          <p:cNvSpPr/>
          <p:nvPr/>
        </p:nvSpPr>
        <p:spPr>
          <a:xfrm>
            <a:off x="6219003" y="3821765"/>
            <a:ext cx="568272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5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50.0</a:t>
            </a:r>
            <a:endParaRPr lang="es-ES" spc="-5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8" name="Rectángulo 57"/>
          <p:cNvSpPr/>
          <p:nvPr/>
        </p:nvSpPr>
        <p:spPr>
          <a:xfrm>
            <a:off x="6219003" y="4555832"/>
            <a:ext cx="568272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5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26.9</a:t>
            </a:r>
            <a:endParaRPr lang="es-ES" spc="-5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1" name="Rectángulo 60"/>
          <p:cNvSpPr/>
          <p:nvPr/>
        </p:nvSpPr>
        <p:spPr>
          <a:xfrm>
            <a:off x="7140027" y="1575653"/>
            <a:ext cx="568272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5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Calibri"/>
              </a:rPr>
              <a:t>87.5</a:t>
            </a:r>
            <a:endParaRPr lang="es-ES" spc="-50" dirty="0">
              <a:solidFill>
                <a:schemeClr val="bg1">
                  <a:lumMod val="50000"/>
                </a:schemeClr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62" name="Rectángulo 61"/>
          <p:cNvSpPr/>
          <p:nvPr/>
        </p:nvSpPr>
        <p:spPr>
          <a:xfrm>
            <a:off x="7140027" y="2302829"/>
            <a:ext cx="568272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5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87.5</a:t>
            </a:r>
          </a:p>
        </p:txBody>
      </p:sp>
      <p:sp>
        <p:nvSpPr>
          <p:cNvPr id="63" name="Rectángulo 62"/>
          <p:cNvSpPr/>
          <p:nvPr/>
        </p:nvSpPr>
        <p:spPr>
          <a:xfrm>
            <a:off x="7139470" y="3070764"/>
            <a:ext cx="569387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5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93.8</a:t>
            </a:r>
            <a:endParaRPr lang="es-ES" spc="-5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4" name="Rectángulo 63"/>
          <p:cNvSpPr/>
          <p:nvPr/>
        </p:nvSpPr>
        <p:spPr>
          <a:xfrm>
            <a:off x="7140027" y="3821765"/>
            <a:ext cx="568272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5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75.0</a:t>
            </a:r>
            <a:endParaRPr lang="es-ES" spc="-5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6" name="Rectángulo 65"/>
          <p:cNvSpPr/>
          <p:nvPr/>
        </p:nvSpPr>
        <p:spPr>
          <a:xfrm>
            <a:off x="7140027" y="4555832"/>
            <a:ext cx="568272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5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75.0</a:t>
            </a:r>
          </a:p>
        </p:txBody>
      </p:sp>
      <p:sp>
        <p:nvSpPr>
          <p:cNvPr id="69" name="Rectángulo 68"/>
          <p:cNvSpPr/>
          <p:nvPr/>
        </p:nvSpPr>
        <p:spPr>
          <a:xfrm>
            <a:off x="8060494" y="1575653"/>
            <a:ext cx="569387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5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Calibri"/>
              </a:rPr>
              <a:t>86.4</a:t>
            </a:r>
            <a:endParaRPr lang="es-ES" spc="-50" dirty="0">
              <a:solidFill>
                <a:schemeClr val="bg1">
                  <a:lumMod val="50000"/>
                </a:schemeClr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72" name="Rectángulo 71"/>
          <p:cNvSpPr/>
          <p:nvPr/>
        </p:nvSpPr>
        <p:spPr>
          <a:xfrm>
            <a:off x="8061051" y="2302829"/>
            <a:ext cx="568272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5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77.3</a:t>
            </a:r>
            <a:endParaRPr lang="es-ES" spc="-5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3" name="Rectángulo 72"/>
          <p:cNvSpPr/>
          <p:nvPr/>
        </p:nvSpPr>
        <p:spPr>
          <a:xfrm>
            <a:off x="8061051" y="3070764"/>
            <a:ext cx="568272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5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50.0</a:t>
            </a:r>
            <a:endParaRPr lang="es-ES" spc="-5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4" name="Rectángulo 73"/>
          <p:cNvSpPr/>
          <p:nvPr/>
        </p:nvSpPr>
        <p:spPr>
          <a:xfrm>
            <a:off x="8061051" y="3821765"/>
            <a:ext cx="568272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5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72.7</a:t>
            </a:r>
            <a:endParaRPr lang="es-ES" spc="-5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5" name="Rectángulo 74"/>
          <p:cNvSpPr/>
          <p:nvPr/>
        </p:nvSpPr>
        <p:spPr>
          <a:xfrm>
            <a:off x="8061051" y="4555832"/>
            <a:ext cx="568272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5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54.5</a:t>
            </a:r>
            <a:endParaRPr lang="es-ES" spc="-5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7" name="Agrupar 6"/>
          <p:cNvGrpSpPr/>
          <p:nvPr/>
        </p:nvGrpSpPr>
        <p:grpSpPr>
          <a:xfrm>
            <a:off x="2304776" y="5418533"/>
            <a:ext cx="1131177" cy="276999"/>
            <a:chOff x="2042351" y="5427000"/>
            <a:chExt cx="1131177" cy="276999"/>
          </a:xfrm>
        </p:grpSpPr>
        <p:sp>
          <p:nvSpPr>
            <p:cNvPr id="78" name="CuadroTexto 27"/>
            <p:cNvSpPr txBox="1">
              <a:spLocks noChangeArrowheads="1"/>
            </p:cNvSpPr>
            <p:nvPr/>
          </p:nvSpPr>
          <p:spPr bwMode="auto">
            <a:xfrm>
              <a:off x="2228438" y="5427000"/>
              <a:ext cx="94509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s-ES" sz="1200" dirty="0" smtClean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Información</a:t>
              </a:r>
              <a:endParaRPr lang="es-ES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  <p:pic>
          <p:nvPicPr>
            <p:cNvPr id="79" name="Imagen 41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042351" y="5467181"/>
              <a:ext cx="231913" cy="23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Agrupar 5"/>
          <p:cNvGrpSpPr/>
          <p:nvPr/>
        </p:nvGrpSpPr>
        <p:grpSpPr>
          <a:xfrm>
            <a:off x="4060296" y="5418533"/>
            <a:ext cx="1073319" cy="276999"/>
            <a:chOff x="3958633" y="5427000"/>
            <a:chExt cx="1073319" cy="276999"/>
          </a:xfrm>
        </p:grpSpPr>
        <p:sp>
          <p:nvSpPr>
            <p:cNvPr id="81" name="CuadroTexto 27"/>
            <p:cNvSpPr txBox="1">
              <a:spLocks noChangeArrowheads="1"/>
            </p:cNvSpPr>
            <p:nvPr/>
          </p:nvSpPr>
          <p:spPr bwMode="auto">
            <a:xfrm>
              <a:off x="4144720" y="5427000"/>
              <a:ext cx="8872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s-ES" sz="1200" dirty="0" smtClean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Interacción</a:t>
              </a:r>
              <a:endParaRPr lang="es-ES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  <p:pic>
          <p:nvPicPr>
            <p:cNvPr id="84" name="Imagen 41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958633" y="5467181"/>
              <a:ext cx="231913" cy="23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Agrupar 4"/>
          <p:cNvGrpSpPr/>
          <p:nvPr/>
        </p:nvGrpSpPr>
        <p:grpSpPr>
          <a:xfrm>
            <a:off x="5757958" y="5418533"/>
            <a:ext cx="1115323" cy="276999"/>
            <a:chOff x="5803293" y="5427000"/>
            <a:chExt cx="1115323" cy="276999"/>
          </a:xfrm>
        </p:grpSpPr>
        <p:sp>
          <p:nvSpPr>
            <p:cNvPr id="90" name="CuadroTexto 27"/>
            <p:cNvSpPr txBox="1">
              <a:spLocks noChangeArrowheads="1"/>
            </p:cNvSpPr>
            <p:nvPr/>
          </p:nvSpPr>
          <p:spPr bwMode="auto">
            <a:xfrm>
              <a:off x="5989380" y="5427000"/>
              <a:ext cx="92923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s-ES" sz="1200" dirty="0" smtClean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Transacción</a:t>
              </a:r>
              <a:endParaRPr lang="es-ES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  <p:pic>
          <p:nvPicPr>
            <p:cNvPr id="93" name="Imagen 41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803293" y="5467181"/>
              <a:ext cx="231913" cy="23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Agrupar 3"/>
          <p:cNvGrpSpPr/>
          <p:nvPr/>
        </p:nvGrpSpPr>
        <p:grpSpPr>
          <a:xfrm>
            <a:off x="7497624" y="5418533"/>
            <a:ext cx="1090451" cy="276999"/>
            <a:chOff x="7696608" y="5427000"/>
            <a:chExt cx="1090451" cy="276999"/>
          </a:xfrm>
        </p:grpSpPr>
        <p:sp>
          <p:nvSpPr>
            <p:cNvPr id="108" name="CuadroTexto 27"/>
            <p:cNvSpPr txBox="1">
              <a:spLocks noChangeArrowheads="1"/>
            </p:cNvSpPr>
            <p:nvPr/>
          </p:nvSpPr>
          <p:spPr bwMode="auto">
            <a:xfrm>
              <a:off x="7882695" y="5427000"/>
              <a:ext cx="90436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s-ES" sz="1200" dirty="0" smtClean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Experiencia</a:t>
              </a:r>
              <a:endParaRPr lang="es-ES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  <p:pic>
          <p:nvPicPr>
            <p:cNvPr id="109" name="Imagen 41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696608" y="5467181"/>
              <a:ext cx="231913" cy="23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3" name="Rectángulo 112"/>
          <p:cNvSpPr/>
          <p:nvPr/>
        </p:nvSpPr>
        <p:spPr>
          <a:xfrm>
            <a:off x="555942" y="5427112"/>
            <a:ext cx="25807" cy="298303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4" name="Rectángulo 113"/>
          <p:cNvSpPr/>
          <p:nvPr/>
        </p:nvSpPr>
        <p:spPr>
          <a:xfrm>
            <a:off x="8738599" y="5430360"/>
            <a:ext cx="25807" cy="298303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8395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ángulo redondeado 111"/>
          <p:cNvSpPr/>
          <p:nvPr/>
        </p:nvSpPr>
        <p:spPr>
          <a:xfrm>
            <a:off x="568845" y="1136353"/>
            <a:ext cx="8169754" cy="289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2800" cap="all" spc="5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684980" y="1099623"/>
            <a:ext cx="944627" cy="325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cap="all" spc="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rPr>
              <a:t>Posición</a:t>
            </a:r>
            <a:endParaRPr lang="es-ES" sz="1400" cap="all" spc="5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1827883" y="1099623"/>
            <a:ext cx="1063600" cy="325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cap="all" spc="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rPr>
              <a:t>Municipio</a:t>
            </a:r>
            <a:endParaRPr lang="es-ES" sz="1400" cap="all" spc="5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1835669" y="1550777"/>
            <a:ext cx="1060807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 smtClean="0">
                <a:solidFill>
                  <a:srgbClr val="505050"/>
                </a:solidFill>
                <a:latin typeface="Calibri"/>
                <a:ea typeface="+mn-ea"/>
                <a:cs typeface="Calibri"/>
              </a:rPr>
              <a:t>Reynosa</a:t>
            </a:r>
            <a:endParaRPr lang="es-ES" sz="2000" dirty="0">
              <a:solidFill>
                <a:srgbClr val="505050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886224" y="1550777"/>
            <a:ext cx="444653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rgbClr val="FF4242"/>
                </a:solidFill>
                <a:latin typeface="Calibri"/>
                <a:ea typeface="+mn-ea"/>
                <a:cs typeface="Calibri"/>
              </a:rPr>
              <a:t>50</a:t>
            </a:r>
            <a:endParaRPr lang="es-ES" sz="2000" b="1" dirty="0">
              <a:solidFill>
                <a:srgbClr val="FF4242"/>
              </a:solidFill>
              <a:latin typeface="Calibri"/>
              <a:ea typeface="+mn-ea"/>
              <a:cs typeface="Calibri"/>
            </a:endParaRPr>
          </a:p>
        </p:txBody>
      </p:sp>
      <p:pic>
        <p:nvPicPr>
          <p:cNvPr id="31" name="Imagen 4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39230" y="1032189"/>
            <a:ext cx="4857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Imagen 4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81276" y="1032189"/>
            <a:ext cx="4857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Imagen 4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60252" y="1032189"/>
            <a:ext cx="4857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Imagen 4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102300" y="1032189"/>
            <a:ext cx="4857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Agrupar 7"/>
          <p:cNvGrpSpPr/>
          <p:nvPr/>
        </p:nvGrpSpPr>
        <p:grpSpPr>
          <a:xfrm>
            <a:off x="815930" y="5418533"/>
            <a:ext cx="864503" cy="276999"/>
            <a:chOff x="446131" y="5427000"/>
            <a:chExt cx="864503" cy="276999"/>
          </a:xfrm>
        </p:grpSpPr>
        <p:sp>
          <p:nvSpPr>
            <p:cNvPr id="70" name="CuadroTexto 27"/>
            <p:cNvSpPr txBox="1">
              <a:spLocks noChangeArrowheads="1"/>
            </p:cNvSpPr>
            <p:nvPr/>
          </p:nvSpPr>
          <p:spPr bwMode="auto">
            <a:xfrm>
              <a:off x="632218" y="5427000"/>
              <a:ext cx="6784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s-E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/>
                  <a:cs typeface="Calibri"/>
                </a:rPr>
                <a:t>General</a:t>
              </a:r>
              <a:endPara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endParaRPr>
            </a:p>
          </p:txBody>
        </p:sp>
        <p:pic>
          <p:nvPicPr>
            <p:cNvPr id="71" name="Imagen 4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46131" y="5467181"/>
              <a:ext cx="231913" cy="23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" name="Rectángulo 81"/>
          <p:cNvSpPr/>
          <p:nvPr/>
        </p:nvSpPr>
        <p:spPr>
          <a:xfrm>
            <a:off x="1835669" y="2269486"/>
            <a:ext cx="1793054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 smtClean="0">
                <a:solidFill>
                  <a:srgbClr val="505050"/>
                </a:solidFill>
                <a:latin typeface="Calibri"/>
                <a:ea typeface="+mn-ea"/>
                <a:cs typeface="Calibri"/>
              </a:rPr>
              <a:t>Nezahualcóyotl</a:t>
            </a:r>
            <a:endParaRPr lang="es-ES" sz="2000" dirty="0">
              <a:solidFill>
                <a:srgbClr val="505050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83" name="Rectángulo 82"/>
          <p:cNvSpPr/>
          <p:nvPr/>
        </p:nvSpPr>
        <p:spPr>
          <a:xfrm>
            <a:off x="886224" y="2269486"/>
            <a:ext cx="444653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rgbClr val="FF4242"/>
                </a:solidFill>
                <a:latin typeface="Calibri"/>
                <a:ea typeface="+mn-ea"/>
                <a:cs typeface="Calibri"/>
              </a:rPr>
              <a:t>51</a:t>
            </a:r>
            <a:endParaRPr lang="es-ES" sz="2000" b="1" dirty="0">
              <a:solidFill>
                <a:srgbClr val="FF4242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85" name="Rectángulo 84"/>
          <p:cNvSpPr/>
          <p:nvPr/>
        </p:nvSpPr>
        <p:spPr>
          <a:xfrm>
            <a:off x="1835669" y="3037421"/>
            <a:ext cx="1890862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solidFill>
                  <a:srgbClr val="505050"/>
                </a:solidFill>
                <a:latin typeface="Calibri"/>
                <a:cs typeface="Calibri"/>
              </a:rPr>
              <a:t>Cuautitlán Izcalli</a:t>
            </a:r>
          </a:p>
        </p:txBody>
      </p:sp>
      <p:sp>
        <p:nvSpPr>
          <p:cNvPr id="86" name="Rectángulo 85"/>
          <p:cNvSpPr/>
          <p:nvPr/>
        </p:nvSpPr>
        <p:spPr>
          <a:xfrm>
            <a:off x="886224" y="3037421"/>
            <a:ext cx="444653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rgbClr val="FF4242"/>
                </a:solidFill>
                <a:latin typeface="Calibri"/>
                <a:ea typeface="+mn-ea"/>
                <a:cs typeface="Calibri"/>
              </a:rPr>
              <a:t>52</a:t>
            </a:r>
            <a:endParaRPr lang="es-ES" sz="2000" b="1" dirty="0">
              <a:solidFill>
                <a:srgbClr val="FF4242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88" name="Rectángulo 87"/>
          <p:cNvSpPr/>
          <p:nvPr/>
        </p:nvSpPr>
        <p:spPr>
          <a:xfrm>
            <a:off x="1835669" y="3788422"/>
            <a:ext cx="1660055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solidFill>
                  <a:srgbClr val="505050"/>
                </a:solidFill>
                <a:latin typeface="Calibri"/>
                <a:cs typeface="Calibri"/>
              </a:rPr>
              <a:t>Chimalhuacán</a:t>
            </a:r>
          </a:p>
        </p:txBody>
      </p:sp>
      <p:sp>
        <p:nvSpPr>
          <p:cNvPr id="89" name="Rectángulo 88"/>
          <p:cNvSpPr/>
          <p:nvPr/>
        </p:nvSpPr>
        <p:spPr>
          <a:xfrm>
            <a:off x="886224" y="3788422"/>
            <a:ext cx="444653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rgbClr val="FF4242"/>
                </a:solidFill>
                <a:latin typeface="Calibri"/>
                <a:cs typeface="Calibri"/>
              </a:rPr>
              <a:t>53</a:t>
            </a:r>
            <a:endParaRPr lang="es-ES" sz="2000" b="1" dirty="0">
              <a:solidFill>
                <a:srgbClr val="FF4242"/>
              </a:solidFill>
              <a:latin typeface="Calibri"/>
              <a:cs typeface="Calibri"/>
            </a:endParaRPr>
          </a:p>
        </p:txBody>
      </p:sp>
      <p:sp>
        <p:nvSpPr>
          <p:cNvPr id="91" name="Rectángulo 90"/>
          <p:cNvSpPr/>
          <p:nvPr/>
        </p:nvSpPr>
        <p:spPr>
          <a:xfrm>
            <a:off x="1835669" y="4522489"/>
            <a:ext cx="1400694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 smtClean="0">
                <a:solidFill>
                  <a:srgbClr val="505050"/>
                </a:solidFill>
                <a:latin typeface="Calibri"/>
                <a:cs typeface="Calibri"/>
              </a:rPr>
              <a:t>Matamoros</a:t>
            </a:r>
            <a:endParaRPr lang="es-ES" sz="2000" dirty="0">
              <a:solidFill>
                <a:srgbClr val="505050"/>
              </a:solidFill>
              <a:latin typeface="Calibri"/>
              <a:cs typeface="Calibri"/>
            </a:endParaRPr>
          </a:p>
        </p:txBody>
      </p:sp>
      <p:sp>
        <p:nvSpPr>
          <p:cNvPr id="92" name="Rectángulo 91"/>
          <p:cNvSpPr/>
          <p:nvPr/>
        </p:nvSpPr>
        <p:spPr>
          <a:xfrm>
            <a:off x="886224" y="4522489"/>
            <a:ext cx="444653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rgbClr val="FF4242"/>
                </a:solidFill>
                <a:latin typeface="Calibri"/>
                <a:cs typeface="Calibri"/>
              </a:rPr>
              <a:t>54</a:t>
            </a:r>
            <a:endParaRPr lang="es-ES" sz="2000" b="1" dirty="0">
              <a:solidFill>
                <a:srgbClr val="FF4242"/>
              </a:solidFill>
              <a:latin typeface="Calibri"/>
              <a:cs typeface="Calibri"/>
            </a:endParaRPr>
          </a:p>
        </p:txBody>
      </p:sp>
      <p:cxnSp>
        <p:nvCxnSpPr>
          <p:cNvPr id="49" name="Conector recto 48"/>
          <p:cNvCxnSpPr/>
          <p:nvPr/>
        </p:nvCxnSpPr>
        <p:spPr>
          <a:xfrm>
            <a:off x="568846" y="2139810"/>
            <a:ext cx="816975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ector recto 49"/>
          <p:cNvCxnSpPr/>
          <p:nvPr/>
        </p:nvCxnSpPr>
        <p:spPr>
          <a:xfrm>
            <a:off x="568846" y="2892636"/>
            <a:ext cx="816975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ector recto 50"/>
          <p:cNvCxnSpPr/>
          <p:nvPr/>
        </p:nvCxnSpPr>
        <p:spPr>
          <a:xfrm>
            <a:off x="568846" y="3645462"/>
            <a:ext cx="816975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ector recto 51"/>
          <p:cNvCxnSpPr/>
          <p:nvPr/>
        </p:nvCxnSpPr>
        <p:spPr>
          <a:xfrm>
            <a:off x="568846" y="4398288"/>
            <a:ext cx="816975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7" name="Imagen 4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14218" y="1032189"/>
            <a:ext cx="4857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CuadroTexto 97"/>
          <p:cNvSpPr txBox="1"/>
          <p:nvPr/>
        </p:nvSpPr>
        <p:spPr>
          <a:xfrm>
            <a:off x="452702" y="149226"/>
            <a:ext cx="6459821" cy="5437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cap="all" spc="50" dirty="0" smtClean="0">
                <a:solidFill>
                  <a:srgbClr val="284B91"/>
                </a:solidFill>
                <a:latin typeface="Calibri"/>
                <a:cs typeface="Calibri"/>
              </a:rPr>
              <a:t>Municipios </a:t>
            </a:r>
            <a:r>
              <a:rPr lang="es-ES" sz="3200" cap="all" spc="50" dirty="0" smtClean="0">
                <a:solidFill>
                  <a:srgbClr val="284B91"/>
                </a:solidFill>
                <a:latin typeface="Calibri Light"/>
                <a:cs typeface="Calibri Light"/>
              </a:rPr>
              <a:t>menos competitivos</a:t>
            </a:r>
            <a:endParaRPr lang="es-ES" sz="3200" cap="all" spc="50" dirty="0">
              <a:solidFill>
                <a:srgbClr val="284B91"/>
              </a:solidFill>
              <a:latin typeface="Calibri Light"/>
              <a:cs typeface="Calibri Light"/>
            </a:endParaRPr>
          </a:p>
        </p:txBody>
      </p:sp>
      <p:sp>
        <p:nvSpPr>
          <p:cNvPr id="99" name="CuadroTexto 98"/>
          <p:cNvSpPr txBox="1"/>
          <p:nvPr/>
        </p:nvSpPr>
        <p:spPr>
          <a:xfrm>
            <a:off x="452702" y="580543"/>
            <a:ext cx="5283714" cy="3180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40" dirty="0">
                <a:solidFill>
                  <a:srgbClr val="2FA5E8"/>
                </a:solidFill>
                <a:latin typeface="Calibri"/>
                <a:cs typeface="Calibri"/>
              </a:rPr>
              <a:t>Índice de Herramientas Electrónicas de Gobiernos Locales</a:t>
            </a:r>
          </a:p>
        </p:txBody>
      </p:sp>
      <p:sp>
        <p:nvSpPr>
          <p:cNvPr id="102" name="Rectángulo 101"/>
          <p:cNvSpPr/>
          <p:nvPr/>
        </p:nvSpPr>
        <p:spPr>
          <a:xfrm>
            <a:off x="4369988" y="1575653"/>
            <a:ext cx="582211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pc="-5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Calibri"/>
              </a:rPr>
              <a:t>24.9</a:t>
            </a:r>
            <a:endParaRPr lang="es-ES" b="1" spc="-50" dirty="0">
              <a:solidFill>
                <a:schemeClr val="bg1">
                  <a:lumMod val="50000"/>
                </a:schemeClr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103" name="Rectángulo 102"/>
          <p:cNvSpPr/>
          <p:nvPr/>
        </p:nvSpPr>
        <p:spPr>
          <a:xfrm>
            <a:off x="4369988" y="2302829"/>
            <a:ext cx="582211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pc="-5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23.8</a:t>
            </a:r>
            <a:endParaRPr lang="es-ES" b="1" spc="-5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04" name="Rectángulo 103"/>
          <p:cNvSpPr/>
          <p:nvPr/>
        </p:nvSpPr>
        <p:spPr>
          <a:xfrm>
            <a:off x="4369988" y="3070764"/>
            <a:ext cx="582211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pc="-5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20.7</a:t>
            </a:r>
            <a:endParaRPr lang="es-ES" b="1" spc="-5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05" name="Rectángulo 104"/>
          <p:cNvSpPr/>
          <p:nvPr/>
        </p:nvSpPr>
        <p:spPr>
          <a:xfrm>
            <a:off x="4375267" y="3821765"/>
            <a:ext cx="571653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pc="-5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18.1</a:t>
            </a:r>
            <a:endParaRPr lang="es-ES" b="1" spc="-5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06" name="Rectángulo 105"/>
          <p:cNvSpPr/>
          <p:nvPr/>
        </p:nvSpPr>
        <p:spPr>
          <a:xfrm>
            <a:off x="4369988" y="4555832"/>
            <a:ext cx="582211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pc="-5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14.6</a:t>
            </a:r>
            <a:endParaRPr lang="es-ES" b="1" spc="-5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5297981" y="1575653"/>
            <a:ext cx="568272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5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37.5</a:t>
            </a:r>
            <a:endParaRPr lang="es-ES" spc="-5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5297981" y="2302829"/>
            <a:ext cx="568272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5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56.3</a:t>
            </a:r>
            <a:endParaRPr lang="es-ES" spc="-5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5297981" y="3070764"/>
            <a:ext cx="568272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5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56.3</a:t>
            </a:r>
            <a:endParaRPr lang="es-ES" spc="-5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5297981" y="3821765"/>
            <a:ext cx="568272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5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37.5</a:t>
            </a:r>
            <a:endParaRPr lang="es-ES" spc="-5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5" name="Rectángulo 44"/>
          <p:cNvSpPr/>
          <p:nvPr/>
        </p:nvSpPr>
        <p:spPr>
          <a:xfrm>
            <a:off x="5297981" y="4555832"/>
            <a:ext cx="568272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5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28.1</a:t>
            </a:r>
          </a:p>
        </p:txBody>
      </p:sp>
      <p:sp>
        <p:nvSpPr>
          <p:cNvPr id="48" name="Rectángulo 47"/>
          <p:cNvSpPr/>
          <p:nvPr/>
        </p:nvSpPr>
        <p:spPr>
          <a:xfrm>
            <a:off x="6219003" y="1575653"/>
            <a:ext cx="568272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5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26.9</a:t>
            </a:r>
            <a:endParaRPr lang="es-ES" spc="-5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5" name="Rectángulo 54"/>
          <p:cNvSpPr/>
          <p:nvPr/>
        </p:nvSpPr>
        <p:spPr>
          <a:xfrm>
            <a:off x="6219003" y="2302829"/>
            <a:ext cx="568272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5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11.5</a:t>
            </a:r>
            <a:endParaRPr lang="es-ES" spc="-5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6" name="Rectángulo 55"/>
          <p:cNvSpPr/>
          <p:nvPr/>
        </p:nvSpPr>
        <p:spPr>
          <a:xfrm>
            <a:off x="6269742" y="3070764"/>
            <a:ext cx="466794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5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3.8</a:t>
            </a:r>
          </a:p>
        </p:txBody>
      </p:sp>
      <p:sp>
        <p:nvSpPr>
          <p:cNvPr id="57" name="Rectángulo 56"/>
          <p:cNvSpPr/>
          <p:nvPr/>
        </p:nvSpPr>
        <p:spPr>
          <a:xfrm>
            <a:off x="6274294" y="3821765"/>
            <a:ext cx="457690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5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7.7</a:t>
            </a:r>
          </a:p>
        </p:txBody>
      </p:sp>
      <p:sp>
        <p:nvSpPr>
          <p:cNvPr id="58" name="Rectángulo 57"/>
          <p:cNvSpPr/>
          <p:nvPr/>
        </p:nvSpPr>
        <p:spPr>
          <a:xfrm>
            <a:off x="6274294" y="4555832"/>
            <a:ext cx="457690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5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7.7</a:t>
            </a:r>
          </a:p>
        </p:txBody>
      </p:sp>
      <p:sp>
        <p:nvSpPr>
          <p:cNvPr id="61" name="Rectángulo 60"/>
          <p:cNvSpPr/>
          <p:nvPr/>
        </p:nvSpPr>
        <p:spPr>
          <a:xfrm>
            <a:off x="7140027" y="1575653"/>
            <a:ext cx="568272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5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12.5</a:t>
            </a:r>
            <a:endParaRPr lang="es-ES" spc="-5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2" name="Rectángulo 61"/>
          <p:cNvSpPr/>
          <p:nvPr/>
        </p:nvSpPr>
        <p:spPr>
          <a:xfrm>
            <a:off x="7195318" y="2302829"/>
            <a:ext cx="457690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5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0.0</a:t>
            </a:r>
            <a:endParaRPr lang="es-ES" spc="-5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3" name="Rectángulo 62"/>
          <p:cNvSpPr/>
          <p:nvPr/>
        </p:nvSpPr>
        <p:spPr>
          <a:xfrm>
            <a:off x="7195318" y="3070764"/>
            <a:ext cx="457690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5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0.0</a:t>
            </a:r>
            <a:endParaRPr lang="es-ES" spc="-5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4" name="Rectángulo 63"/>
          <p:cNvSpPr/>
          <p:nvPr/>
        </p:nvSpPr>
        <p:spPr>
          <a:xfrm>
            <a:off x="7195318" y="3821765"/>
            <a:ext cx="457690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5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0.0</a:t>
            </a:r>
          </a:p>
        </p:txBody>
      </p:sp>
      <p:sp>
        <p:nvSpPr>
          <p:cNvPr id="66" name="Rectángulo 65"/>
          <p:cNvSpPr/>
          <p:nvPr/>
        </p:nvSpPr>
        <p:spPr>
          <a:xfrm>
            <a:off x="7195318" y="4555832"/>
            <a:ext cx="457690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5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0.0</a:t>
            </a:r>
          </a:p>
        </p:txBody>
      </p:sp>
      <p:sp>
        <p:nvSpPr>
          <p:cNvPr id="69" name="Rectángulo 68"/>
          <p:cNvSpPr/>
          <p:nvPr/>
        </p:nvSpPr>
        <p:spPr>
          <a:xfrm>
            <a:off x="8061051" y="1575653"/>
            <a:ext cx="568272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5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22.7</a:t>
            </a:r>
            <a:endParaRPr lang="es-ES" spc="-5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2" name="Rectángulo 71"/>
          <p:cNvSpPr/>
          <p:nvPr/>
        </p:nvSpPr>
        <p:spPr>
          <a:xfrm>
            <a:off x="8061051" y="2302829"/>
            <a:ext cx="568272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5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27.3</a:t>
            </a:r>
            <a:endParaRPr lang="es-ES" spc="-5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3" name="Rectángulo 72"/>
          <p:cNvSpPr/>
          <p:nvPr/>
        </p:nvSpPr>
        <p:spPr>
          <a:xfrm>
            <a:off x="8061051" y="3070764"/>
            <a:ext cx="568272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5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22.7</a:t>
            </a:r>
          </a:p>
        </p:txBody>
      </p:sp>
      <p:sp>
        <p:nvSpPr>
          <p:cNvPr id="74" name="Rectángulo 73"/>
          <p:cNvSpPr/>
          <p:nvPr/>
        </p:nvSpPr>
        <p:spPr>
          <a:xfrm>
            <a:off x="8061051" y="3821765"/>
            <a:ext cx="568272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5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27.3</a:t>
            </a:r>
          </a:p>
        </p:txBody>
      </p:sp>
      <p:sp>
        <p:nvSpPr>
          <p:cNvPr id="75" name="Rectángulo 74"/>
          <p:cNvSpPr/>
          <p:nvPr/>
        </p:nvSpPr>
        <p:spPr>
          <a:xfrm>
            <a:off x="8061051" y="4555832"/>
            <a:ext cx="568272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5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22.7</a:t>
            </a:r>
          </a:p>
        </p:txBody>
      </p:sp>
      <p:grpSp>
        <p:nvGrpSpPr>
          <p:cNvPr id="7" name="Agrupar 6"/>
          <p:cNvGrpSpPr/>
          <p:nvPr/>
        </p:nvGrpSpPr>
        <p:grpSpPr>
          <a:xfrm>
            <a:off x="2304776" y="5418533"/>
            <a:ext cx="1131177" cy="276999"/>
            <a:chOff x="2042351" y="5427000"/>
            <a:chExt cx="1131177" cy="276999"/>
          </a:xfrm>
        </p:grpSpPr>
        <p:sp>
          <p:nvSpPr>
            <p:cNvPr id="78" name="CuadroTexto 27"/>
            <p:cNvSpPr txBox="1">
              <a:spLocks noChangeArrowheads="1"/>
            </p:cNvSpPr>
            <p:nvPr/>
          </p:nvSpPr>
          <p:spPr bwMode="auto">
            <a:xfrm>
              <a:off x="2228438" y="5427000"/>
              <a:ext cx="94509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s-E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/>
                  <a:cs typeface="Calibri"/>
                </a:rPr>
                <a:t>Información</a:t>
              </a:r>
              <a:endPara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endParaRPr>
            </a:p>
          </p:txBody>
        </p:sp>
        <p:pic>
          <p:nvPicPr>
            <p:cNvPr id="79" name="Imagen 41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042351" y="5467181"/>
              <a:ext cx="231913" cy="23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Agrupar 5"/>
          <p:cNvGrpSpPr/>
          <p:nvPr/>
        </p:nvGrpSpPr>
        <p:grpSpPr>
          <a:xfrm>
            <a:off x="4060296" y="5418533"/>
            <a:ext cx="1073319" cy="276999"/>
            <a:chOff x="3958633" y="5427000"/>
            <a:chExt cx="1073319" cy="276999"/>
          </a:xfrm>
        </p:grpSpPr>
        <p:sp>
          <p:nvSpPr>
            <p:cNvPr id="81" name="CuadroTexto 27"/>
            <p:cNvSpPr txBox="1">
              <a:spLocks noChangeArrowheads="1"/>
            </p:cNvSpPr>
            <p:nvPr/>
          </p:nvSpPr>
          <p:spPr bwMode="auto">
            <a:xfrm>
              <a:off x="4144720" y="5427000"/>
              <a:ext cx="8872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s-E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/>
                  <a:cs typeface="Calibri"/>
                </a:rPr>
                <a:t>Interacción</a:t>
              </a:r>
              <a:endPara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endParaRPr>
            </a:p>
          </p:txBody>
        </p:sp>
        <p:pic>
          <p:nvPicPr>
            <p:cNvPr id="84" name="Imagen 41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958633" y="5467181"/>
              <a:ext cx="231913" cy="23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Agrupar 4"/>
          <p:cNvGrpSpPr/>
          <p:nvPr/>
        </p:nvGrpSpPr>
        <p:grpSpPr>
          <a:xfrm>
            <a:off x="5757958" y="5418533"/>
            <a:ext cx="1115323" cy="276999"/>
            <a:chOff x="5803293" y="5427000"/>
            <a:chExt cx="1115323" cy="276999"/>
          </a:xfrm>
        </p:grpSpPr>
        <p:sp>
          <p:nvSpPr>
            <p:cNvPr id="90" name="CuadroTexto 27"/>
            <p:cNvSpPr txBox="1">
              <a:spLocks noChangeArrowheads="1"/>
            </p:cNvSpPr>
            <p:nvPr/>
          </p:nvSpPr>
          <p:spPr bwMode="auto">
            <a:xfrm>
              <a:off x="5989380" y="5427000"/>
              <a:ext cx="92923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s-E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/>
                  <a:cs typeface="Calibri"/>
                </a:rPr>
                <a:t>Transacción</a:t>
              </a:r>
              <a:endPara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endParaRPr>
            </a:p>
          </p:txBody>
        </p:sp>
        <p:pic>
          <p:nvPicPr>
            <p:cNvPr id="93" name="Imagen 41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803293" y="5467181"/>
              <a:ext cx="231913" cy="23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Agrupar 3"/>
          <p:cNvGrpSpPr/>
          <p:nvPr/>
        </p:nvGrpSpPr>
        <p:grpSpPr>
          <a:xfrm>
            <a:off x="7497624" y="5418533"/>
            <a:ext cx="1090451" cy="276999"/>
            <a:chOff x="7696608" y="5427000"/>
            <a:chExt cx="1090451" cy="276999"/>
          </a:xfrm>
        </p:grpSpPr>
        <p:sp>
          <p:nvSpPr>
            <p:cNvPr id="108" name="CuadroTexto 27"/>
            <p:cNvSpPr txBox="1">
              <a:spLocks noChangeArrowheads="1"/>
            </p:cNvSpPr>
            <p:nvPr/>
          </p:nvSpPr>
          <p:spPr bwMode="auto">
            <a:xfrm>
              <a:off x="7882695" y="5427000"/>
              <a:ext cx="90436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s-E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/>
                  <a:cs typeface="Calibri"/>
                </a:rPr>
                <a:t>Experiencia</a:t>
              </a:r>
              <a:endPara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endParaRPr>
            </a:p>
          </p:txBody>
        </p:sp>
        <p:pic>
          <p:nvPicPr>
            <p:cNvPr id="109" name="Imagen 41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696608" y="5467181"/>
              <a:ext cx="231913" cy="23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3" name="Rectángulo 112"/>
          <p:cNvSpPr/>
          <p:nvPr/>
        </p:nvSpPr>
        <p:spPr>
          <a:xfrm>
            <a:off x="555942" y="5427112"/>
            <a:ext cx="25807" cy="298303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4" name="Rectángulo 113"/>
          <p:cNvSpPr/>
          <p:nvPr/>
        </p:nvSpPr>
        <p:spPr>
          <a:xfrm>
            <a:off x="8738599" y="5430360"/>
            <a:ext cx="25807" cy="298303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8287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adroTexto 97"/>
          <p:cNvSpPr txBox="1"/>
          <p:nvPr/>
        </p:nvSpPr>
        <p:spPr>
          <a:xfrm>
            <a:off x="452702" y="149226"/>
            <a:ext cx="7213834" cy="5437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cap="all" spc="50" dirty="0" smtClean="0">
                <a:solidFill>
                  <a:srgbClr val="284B91"/>
                </a:solidFill>
                <a:latin typeface="Calibri"/>
                <a:cs typeface="Calibri"/>
              </a:rPr>
              <a:t>Resultados </a:t>
            </a:r>
            <a:r>
              <a:rPr lang="es-ES" sz="3200" cap="all" spc="50" dirty="0" smtClean="0">
                <a:solidFill>
                  <a:srgbClr val="284B91"/>
                </a:solidFill>
                <a:latin typeface="Calibri Light"/>
                <a:cs typeface="Calibri Light"/>
              </a:rPr>
              <a:t>PRIMEROS 5 </a:t>
            </a:r>
            <a:r>
              <a:rPr lang="es-ES" sz="3200" spc="50" dirty="0" smtClean="0">
                <a:solidFill>
                  <a:srgbClr val="284B91"/>
                </a:solidFill>
                <a:latin typeface="Calibri Light"/>
                <a:cs typeface="Calibri Light"/>
              </a:rPr>
              <a:t>vs.</a:t>
            </a:r>
            <a:r>
              <a:rPr lang="es-ES" sz="3200" cap="all" spc="50" dirty="0" smtClean="0">
                <a:solidFill>
                  <a:srgbClr val="284B91"/>
                </a:solidFill>
                <a:latin typeface="Calibri Light"/>
                <a:cs typeface="Calibri Light"/>
              </a:rPr>
              <a:t> ÚLTIMOS 5</a:t>
            </a:r>
            <a:endParaRPr lang="es-ES" sz="3200" cap="all" spc="50" dirty="0">
              <a:solidFill>
                <a:srgbClr val="284B91"/>
              </a:solidFill>
              <a:latin typeface="Calibri Light"/>
              <a:cs typeface="Calibri Light"/>
            </a:endParaRPr>
          </a:p>
        </p:txBody>
      </p:sp>
      <p:sp>
        <p:nvSpPr>
          <p:cNvPr id="99" name="CuadroTexto 98"/>
          <p:cNvSpPr txBox="1"/>
          <p:nvPr/>
        </p:nvSpPr>
        <p:spPr>
          <a:xfrm>
            <a:off x="452702" y="580543"/>
            <a:ext cx="5283714" cy="3180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40" dirty="0">
                <a:solidFill>
                  <a:srgbClr val="2FA5E8"/>
                </a:solidFill>
                <a:latin typeface="Calibri"/>
                <a:cs typeface="Calibri"/>
              </a:rPr>
              <a:t>Índice de Herramientas Electrónicas de Gobiernos Locales</a:t>
            </a:r>
          </a:p>
        </p:txBody>
      </p:sp>
      <p:sp>
        <p:nvSpPr>
          <p:cNvPr id="80" name="Elipse 79"/>
          <p:cNvSpPr>
            <a:spLocks noChangeAspect="1"/>
          </p:cNvSpPr>
          <p:nvPr/>
        </p:nvSpPr>
        <p:spPr>
          <a:xfrm>
            <a:off x="8637714" y="4549788"/>
            <a:ext cx="91605" cy="90955"/>
          </a:xfrm>
          <a:prstGeom prst="ellipse">
            <a:avLst/>
          </a:prstGeom>
          <a:solidFill>
            <a:srgbClr val="FFFFFF"/>
          </a:solidFill>
          <a:ln w="254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endParaRPr lang="es-ES_tradnl" sz="2000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87" name="Elipse 86"/>
          <p:cNvSpPr>
            <a:spLocks noChangeAspect="1"/>
          </p:cNvSpPr>
          <p:nvPr/>
        </p:nvSpPr>
        <p:spPr>
          <a:xfrm>
            <a:off x="519760" y="4549788"/>
            <a:ext cx="91605" cy="90955"/>
          </a:xfrm>
          <a:prstGeom prst="ellipse">
            <a:avLst/>
          </a:prstGeom>
          <a:solidFill>
            <a:srgbClr val="FFFFFF"/>
          </a:solidFill>
          <a:ln w="254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endParaRPr lang="es-ES_tradnl" sz="2000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32" name="Agrupar 31"/>
          <p:cNvGrpSpPr/>
          <p:nvPr/>
        </p:nvGrpSpPr>
        <p:grpSpPr>
          <a:xfrm>
            <a:off x="3067732" y="5418533"/>
            <a:ext cx="1073319" cy="276999"/>
            <a:chOff x="3958633" y="5427000"/>
            <a:chExt cx="1073319" cy="276999"/>
          </a:xfrm>
        </p:grpSpPr>
        <p:sp>
          <p:nvSpPr>
            <p:cNvPr id="33" name="CuadroTexto 27"/>
            <p:cNvSpPr txBox="1">
              <a:spLocks noChangeArrowheads="1"/>
            </p:cNvSpPr>
            <p:nvPr/>
          </p:nvSpPr>
          <p:spPr bwMode="auto">
            <a:xfrm>
              <a:off x="4144720" y="5427000"/>
              <a:ext cx="8872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s-ES" sz="1200" dirty="0" smtClean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Interacción</a:t>
              </a:r>
              <a:endParaRPr lang="es-ES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  <p:pic>
          <p:nvPicPr>
            <p:cNvPr id="34" name="Imagen 4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958633" y="5467181"/>
              <a:ext cx="231913" cy="23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" name="Agrupar 34"/>
          <p:cNvGrpSpPr/>
          <p:nvPr/>
        </p:nvGrpSpPr>
        <p:grpSpPr>
          <a:xfrm>
            <a:off x="5261676" y="5418533"/>
            <a:ext cx="1115323" cy="276999"/>
            <a:chOff x="5803293" y="5427000"/>
            <a:chExt cx="1115323" cy="276999"/>
          </a:xfrm>
        </p:grpSpPr>
        <p:sp>
          <p:nvSpPr>
            <p:cNvPr id="36" name="CuadroTexto 27"/>
            <p:cNvSpPr txBox="1">
              <a:spLocks noChangeArrowheads="1"/>
            </p:cNvSpPr>
            <p:nvPr/>
          </p:nvSpPr>
          <p:spPr bwMode="auto">
            <a:xfrm>
              <a:off x="5989380" y="5427000"/>
              <a:ext cx="92923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s-ES" sz="1200" dirty="0" smtClean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Transacción</a:t>
              </a:r>
              <a:endParaRPr lang="es-ES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  <p:pic>
          <p:nvPicPr>
            <p:cNvPr id="37" name="Imagen 4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803293" y="5467181"/>
              <a:ext cx="231913" cy="23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8" name="Agrupar 37"/>
          <p:cNvGrpSpPr/>
          <p:nvPr/>
        </p:nvGrpSpPr>
        <p:grpSpPr>
          <a:xfrm>
            <a:off x="7497624" y="5418533"/>
            <a:ext cx="1090451" cy="276999"/>
            <a:chOff x="7696608" y="5427000"/>
            <a:chExt cx="1090451" cy="276999"/>
          </a:xfrm>
        </p:grpSpPr>
        <p:sp>
          <p:nvSpPr>
            <p:cNvPr id="39" name="CuadroTexto 27"/>
            <p:cNvSpPr txBox="1">
              <a:spLocks noChangeArrowheads="1"/>
            </p:cNvSpPr>
            <p:nvPr/>
          </p:nvSpPr>
          <p:spPr bwMode="auto">
            <a:xfrm>
              <a:off x="7882695" y="5427000"/>
              <a:ext cx="90436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s-ES" sz="1200" dirty="0" smtClean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Experiencia</a:t>
              </a:r>
              <a:endParaRPr lang="es-ES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  <p:pic>
          <p:nvPicPr>
            <p:cNvPr id="40" name="Imagen 4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696608" y="5467181"/>
              <a:ext cx="231913" cy="23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" name="Rectángulo 40"/>
          <p:cNvSpPr/>
          <p:nvPr/>
        </p:nvSpPr>
        <p:spPr>
          <a:xfrm>
            <a:off x="555942" y="5427112"/>
            <a:ext cx="25807" cy="298303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2" name="Rectángulo 41"/>
          <p:cNvSpPr/>
          <p:nvPr/>
        </p:nvSpPr>
        <p:spPr>
          <a:xfrm>
            <a:off x="8738599" y="5430360"/>
            <a:ext cx="25807" cy="298303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43" name="Agrupar 42"/>
          <p:cNvGrpSpPr/>
          <p:nvPr/>
        </p:nvGrpSpPr>
        <p:grpSpPr>
          <a:xfrm>
            <a:off x="815930" y="5418533"/>
            <a:ext cx="1131177" cy="276999"/>
            <a:chOff x="2042351" y="5427000"/>
            <a:chExt cx="1131177" cy="276999"/>
          </a:xfrm>
        </p:grpSpPr>
        <p:sp>
          <p:nvSpPr>
            <p:cNvPr id="44" name="CuadroTexto 27"/>
            <p:cNvSpPr txBox="1">
              <a:spLocks noChangeArrowheads="1"/>
            </p:cNvSpPr>
            <p:nvPr/>
          </p:nvSpPr>
          <p:spPr bwMode="auto">
            <a:xfrm>
              <a:off x="2228438" y="5427000"/>
              <a:ext cx="94509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s-ES" sz="1200" dirty="0" smtClean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Información</a:t>
              </a:r>
              <a:endParaRPr lang="es-ES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  <p:pic>
          <p:nvPicPr>
            <p:cNvPr id="45" name="Imagen 4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042351" y="5467181"/>
              <a:ext cx="231913" cy="23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46" name="Gráfico 45"/>
          <p:cNvGraphicFramePr/>
          <p:nvPr>
            <p:extLst>
              <p:ext uri="{D42A27DB-BD31-4B8C-83A1-F6EECF244321}">
                <p14:modId xmlns:p14="http://schemas.microsoft.com/office/powerpoint/2010/main" val="767902813"/>
              </p:ext>
            </p:extLst>
          </p:nvPr>
        </p:nvGraphicFramePr>
        <p:xfrm>
          <a:off x="568845" y="1108991"/>
          <a:ext cx="8166963" cy="402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4561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2702" y="149226"/>
            <a:ext cx="7835398" cy="5437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cap="all" spc="50" dirty="0" smtClean="0">
                <a:solidFill>
                  <a:srgbClr val="284B91"/>
                </a:solidFill>
                <a:latin typeface="Calibri"/>
                <a:cs typeface="Calibri"/>
              </a:rPr>
              <a:t>¿MÁS RECURSOS </a:t>
            </a:r>
            <a:r>
              <a:rPr lang="es-ES" sz="3200" cap="all" spc="50" dirty="0" smtClean="0">
                <a:solidFill>
                  <a:srgbClr val="284B91"/>
                </a:solidFill>
                <a:latin typeface="Calibri Light"/>
                <a:cs typeface="Calibri Light"/>
              </a:rPr>
              <a:t>MEJORES HERRAMIENTAS?</a:t>
            </a:r>
            <a:endParaRPr lang="es-ES" sz="3200" cap="all" spc="50" dirty="0">
              <a:solidFill>
                <a:srgbClr val="284B91"/>
              </a:solidFill>
              <a:latin typeface="Calibri Light"/>
              <a:cs typeface="Calibri Ligh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52702" y="580543"/>
            <a:ext cx="4592299" cy="3180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40" dirty="0">
                <a:solidFill>
                  <a:srgbClr val="2FA5E8"/>
                </a:solidFill>
                <a:latin typeface="Calibri"/>
                <a:cs typeface="Calibri"/>
              </a:rPr>
              <a:t>No por mucho gastar se moderniza más temprano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66439" y="5520267"/>
            <a:ext cx="8615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200" b="1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Fuente: </a:t>
            </a:r>
            <a:r>
              <a:rPr lang="es-ES_tradnl" sz="120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IMCO </a:t>
            </a:r>
            <a:r>
              <a:rPr lang="es-ES_tradnl" sz="12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con datos de INEGI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6991028"/>
              </p:ext>
            </p:extLst>
          </p:nvPr>
        </p:nvGraphicFramePr>
        <p:xfrm>
          <a:off x="950838" y="1213946"/>
          <a:ext cx="7879896" cy="4103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2610322" y="5203344"/>
            <a:ext cx="3821774" cy="2898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spc="40" dirty="0" smtClean="0">
                <a:solidFill>
                  <a:srgbClr val="2FA5E8"/>
                </a:solidFill>
                <a:latin typeface="Calibri"/>
                <a:cs typeface="Calibri"/>
              </a:rPr>
              <a:t>Presupuestos municipales (millones de pesos)</a:t>
            </a:r>
            <a:endParaRPr lang="es-ES" sz="1400" b="1" spc="4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1" name="CuadroTexto 10"/>
          <p:cNvSpPr txBox="1"/>
          <p:nvPr/>
        </p:nvSpPr>
        <p:spPr>
          <a:xfrm rot="16200000">
            <a:off x="-241436" y="2979921"/>
            <a:ext cx="1572585" cy="2898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spc="40" dirty="0" smtClean="0">
                <a:solidFill>
                  <a:srgbClr val="2FA5E8"/>
                </a:solidFill>
                <a:latin typeface="Calibri"/>
                <a:cs typeface="Calibri"/>
              </a:rPr>
              <a:t>Resultados índice</a:t>
            </a:r>
            <a:endParaRPr lang="es-ES" sz="1400" b="1" spc="4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090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ector recto 19"/>
          <p:cNvCxnSpPr>
            <a:stCxn id="21" idx="2"/>
          </p:cNvCxnSpPr>
          <p:nvPr/>
        </p:nvCxnSpPr>
        <p:spPr>
          <a:xfrm flipH="1" flipV="1">
            <a:off x="-626824" y="2498932"/>
            <a:ext cx="3675141" cy="1"/>
          </a:xfrm>
          <a:prstGeom prst="line">
            <a:avLst/>
          </a:prstGeom>
          <a:ln w="25400" cmpd="sng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Elipse 20"/>
          <p:cNvSpPr>
            <a:spLocks noChangeAspect="1"/>
          </p:cNvSpPr>
          <p:nvPr/>
        </p:nvSpPr>
        <p:spPr>
          <a:xfrm>
            <a:off x="3048317" y="2448907"/>
            <a:ext cx="100051" cy="100051"/>
          </a:xfrm>
          <a:prstGeom prst="ellipse">
            <a:avLst/>
          </a:prstGeom>
          <a:noFill/>
          <a:ln w="25400" cmpd="sng">
            <a:solidFill>
              <a:schemeClr val="bg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419090" y="482931"/>
            <a:ext cx="4643018" cy="487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cap="all" spc="300" dirty="0" smtClean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PRINCIPALES HALLAZGOS</a:t>
            </a:r>
            <a:endParaRPr lang="es-ES" sz="2800" cap="all" spc="300" dirty="0">
              <a:solidFill>
                <a:schemeClr val="bg1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419090" y="1605944"/>
            <a:ext cx="3894677" cy="789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cap="all" spc="150" dirty="0">
                <a:solidFill>
                  <a:schemeClr val="bg1"/>
                </a:solidFill>
                <a:latin typeface="Calibri Light"/>
                <a:cs typeface="Calibri Light"/>
              </a:rPr>
              <a:t>Índice </a:t>
            </a:r>
            <a:r>
              <a:rPr lang="es-MX" sz="1600" cap="all" spc="150" dirty="0" smtClean="0">
                <a:solidFill>
                  <a:schemeClr val="bg1"/>
                </a:solidFill>
                <a:latin typeface="Calibri Light"/>
                <a:cs typeface="Calibri Light"/>
              </a:rPr>
              <a:t>de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cap="all" spc="150" dirty="0" smtClean="0">
                <a:solidFill>
                  <a:schemeClr val="bg1"/>
                </a:solidFill>
                <a:latin typeface="Calibri"/>
                <a:cs typeface="Calibri"/>
              </a:rPr>
              <a:t>herramientas electrónicas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cap="all" spc="150" dirty="0" smtClean="0">
                <a:solidFill>
                  <a:schemeClr val="bg1"/>
                </a:solidFill>
                <a:latin typeface="Calibri Light"/>
                <a:cs typeface="Calibri Light"/>
              </a:rPr>
              <a:t>de </a:t>
            </a:r>
            <a:r>
              <a:rPr lang="es-MX" sz="1600" cap="all" spc="150" dirty="0">
                <a:solidFill>
                  <a:schemeClr val="bg1"/>
                </a:solidFill>
                <a:latin typeface="Calibri Light"/>
                <a:cs typeface="Calibri Light"/>
              </a:rPr>
              <a:t>gobiernos locales</a:t>
            </a:r>
            <a:endParaRPr lang="es-ES_tradnl" sz="1600" cap="all" spc="15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24" name="Elipse 23"/>
          <p:cNvSpPr>
            <a:spLocks noChangeAspect="1"/>
          </p:cNvSpPr>
          <p:nvPr/>
        </p:nvSpPr>
        <p:spPr>
          <a:xfrm>
            <a:off x="525531" y="1178908"/>
            <a:ext cx="100051" cy="100051"/>
          </a:xfrm>
          <a:prstGeom prst="ellipse">
            <a:avLst/>
          </a:prstGeom>
          <a:noFill/>
          <a:ln w="25400" cmpd="sng">
            <a:solidFill>
              <a:schemeClr val="bg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25" name="Elipse 24"/>
          <p:cNvSpPr>
            <a:spLocks noChangeAspect="1"/>
          </p:cNvSpPr>
          <p:nvPr/>
        </p:nvSpPr>
        <p:spPr>
          <a:xfrm>
            <a:off x="818114" y="1178908"/>
            <a:ext cx="100051" cy="100051"/>
          </a:xfrm>
          <a:prstGeom prst="ellipse">
            <a:avLst/>
          </a:prstGeom>
          <a:noFill/>
          <a:ln w="25400" cmpd="sng">
            <a:solidFill>
              <a:schemeClr val="bg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26" name="Elipse 25"/>
          <p:cNvSpPr>
            <a:spLocks noChangeAspect="1"/>
          </p:cNvSpPr>
          <p:nvPr/>
        </p:nvSpPr>
        <p:spPr>
          <a:xfrm>
            <a:off x="1110696" y="1178908"/>
            <a:ext cx="100051" cy="100051"/>
          </a:xfrm>
          <a:prstGeom prst="ellipse">
            <a:avLst/>
          </a:prstGeom>
          <a:noFill/>
          <a:ln w="25400" cmpd="sng">
            <a:solidFill>
              <a:schemeClr val="bg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045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redondeado 23"/>
          <p:cNvSpPr/>
          <p:nvPr/>
        </p:nvSpPr>
        <p:spPr>
          <a:xfrm>
            <a:off x="3024002" y="1142986"/>
            <a:ext cx="3095996" cy="410583"/>
          </a:xfrm>
          <a:prstGeom prst="roundRect">
            <a:avLst/>
          </a:prstGeom>
          <a:solidFill>
            <a:srgbClr val="5085C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2800" cap="all" spc="50" dirty="0">
              <a:solidFill>
                <a:srgbClr val="2076A6"/>
              </a:solidFill>
              <a:latin typeface="Calibri Light"/>
              <a:cs typeface="Calibri Light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52702" y="149226"/>
            <a:ext cx="7804140" cy="5437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cap="all" spc="50" dirty="0" smtClean="0">
                <a:solidFill>
                  <a:srgbClr val="284B91"/>
                </a:solidFill>
                <a:latin typeface="Calibri"/>
                <a:cs typeface="Calibri"/>
              </a:rPr>
              <a:t>¿DÓNDE SE ENCUENTRAN </a:t>
            </a:r>
            <a:r>
              <a:rPr lang="es-ES" sz="3200" cap="all" spc="50" dirty="0" smtClean="0">
                <a:solidFill>
                  <a:srgbClr val="284B91"/>
                </a:solidFill>
                <a:latin typeface="Calibri Light"/>
                <a:cs typeface="Calibri Light"/>
              </a:rPr>
              <a:t>LOS GOBIERNOS?</a:t>
            </a:r>
            <a:endParaRPr lang="es-ES" sz="3200" cap="all" spc="50" dirty="0">
              <a:solidFill>
                <a:srgbClr val="284B91"/>
              </a:solidFill>
              <a:latin typeface="Calibri Light"/>
              <a:cs typeface="Calibri Ligh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52702" y="580543"/>
            <a:ext cx="7352567" cy="3180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40" dirty="0" smtClean="0">
                <a:solidFill>
                  <a:srgbClr val="2FA5E8"/>
                </a:solidFill>
                <a:latin typeface="Calibri"/>
                <a:cs typeface="Calibri"/>
              </a:rPr>
              <a:t>Los gobiernos locales se encuentran en la primera etapa del gobierno electrónico</a:t>
            </a:r>
            <a:endParaRPr lang="es-ES" sz="1600" spc="4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814631557"/>
              </p:ext>
            </p:extLst>
          </p:nvPr>
        </p:nvGraphicFramePr>
        <p:xfrm>
          <a:off x="754661" y="1391877"/>
          <a:ext cx="7332133" cy="3696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9" name="Conector recto 18"/>
          <p:cNvCxnSpPr/>
          <p:nvPr/>
        </p:nvCxnSpPr>
        <p:spPr>
          <a:xfrm>
            <a:off x="899182" y="4943283"/>
            <a:ext cx="7427048" cy="0"/>
          </a:xfrm>
          <a:prstGeom prst="line">
            <a:avLst/>
          </a:prstGeom>
          <a:ln w="25400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Elipse 17"/>
          <p:cNvSpPr>
            <a:spLocks noChangeAspect="1"/>
          </p:cNvSpPr>
          <p:nvPr/>
        </p:nvSpPr>
        <p:spPr>
          <a:xfrm>
            <a:off x="858420" y="4896922"/>
            <a:ext cx="91605" cy="90955"/>
          </a:xfrm>
          <a:prstGeom prst="ellipse">
            <a:avLst/>
          </a:prstGeom>
          <a:solidFill>
            <a:srgbClr val="FFFFFF"/>
          </a:solidFill>
          <a:ln w="254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endParaRPr lang="es-ES_tradnl" sz="2000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0" name="Elipse 19"/>
          <p:cNvSpPr>
            <a:spLocks noChangeAspect="1"/>
          </p:cNvSpPr>
          <p:nvPr/>
        </p:nvSpPr>
        <p:spPr>
          <a:xfrm>
            <a:off x="8280427" y="4896922"/>
            <a:ext cx="91605" cy="90955"/>
          </a:xfrm>
          <a:prstGeom prst="ellipse">
            <a:avLst/>
          </a:prstGeom>
          <a:solidFill>
            <a:srgbClr val="FFFFFF"/>
          </a:solidFill>
          <a:ln w="254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endParaRPr lang="es-ES_tradnl" sz="2000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87217" y="1159920"/>
            <a:ext cx="8318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sz="1600" cap="all" spc="100" dirty="0" smtClean="0">
                <a:solidFill>
                  <a:schemeClr val="bg1"/>
                </a:solidFill>
              </a:rPr>
              <a:t> Resultados por sección </a:t>
            </a:r>
            <a:endParaRPr lang="es-ES_tradnl" sz="1600" cap="all" spc="100" dirty="0">
              <a:solidFill>
                <a:schemeClr val="bg1"/>
              </a:solidFill>
            </a:endParaRPr>
          </a:p>
        </p:txBody>
      </p:sp>
      <p:grpSp>
        <p:nvGrpSpPr>
          <p:cNvPr id="25" name="Agrupar 24"/>
          <p:cNvGrpSpPr/>
          <p:nvPr/>
        </p:nvGrpSpPr>
        <p:grpSpPr>
          <a:xfrm>
            <a:off x="3067732" y="5418533"/>
            <a:ext cx="1073319" cy="276999"/>
            <a:chOff x="3958633" y="5427000"/>
            <a:chExt cx="1073319" cy="276999"/>
          </a:xfrm>
        </p:grpSpPr>
        <p:sp>
          <p:nvSpPr>
            <p:cNvPr id="26" name="CuadroTexto 27"/>
            <p:cNvSpPr txBox="1">
              <a:spLocks noChangeArrowheads="1"/>
            </p:cNvSpPr>
            <p:nvPr/>
          </p:nvSpPr>
          <p:spPr bwMode="auto">
            <a:xfrm>
              <a:off x="4144720" y="5427000"/>
              <a:ext cx="8872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s-ES" sz="1200" dirty="0" smtClean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Interacción</a:t>
              </a:r>
              <a:endParaRPr lang="es-ES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  <p:pic>
          <p:nvPicPr>
            <p:cNvPr id="27" name="Imagen 4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958633" y="5467181"/>
              <a:ext cx="231913" cy="23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Agrupar 27"/>
          <p:cNvGrpSpPr/>
          <p:nvPr/>
        </p:nvGrpSpPr>
        <p:grpSpPr>
          <a:xfrm>
            <a:off x="5261676" y="5418533"/>
            <a:ext cx="1115323" cy="276999"/>
            <a:chOff x="5803293" y="5427000"/>
            <a:chExt cx="1115323" cy="276999"/>
          </a:xfrm>
        </p:grpSpPr>
        <p:sp>
          <p:nvSpPr>
            <p:cNvPr id="29" name="CuadroTexto 27"/>
            <p:cNvSpPr txBox="1">
              <a:spLocks noChangeArrowheads="1"/>
            </p:cNvSpPr>
            <p:nvPr/>
          </p:nvSpPr>
          <p:spPr bwMode="auto">
            <a:xfrm>
              <a:off x="5989380" y="5427000"/>
              <a:ext cx="92923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s-ES" sz="1200" dirty="0" smtClean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Transacción</a:t>
              </a:r>
              <a:endParaRPr lang="es-ES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  <p:pic>
          <p:nvPicPr>
            <p:cNvPr id="30" name="Imagen 4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803293" y="5467181"/>
              <a:ext cx="231913" cy="23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Agrupar 30"/>
          <p:cNvGrpSpPr/>
          <p:nvPr/>
        </p:nvGrpSpPr>
        <p:grpSpPr>
          <a:xfrm>
            <a:off x="7497624" y="5418533"/>
            <a:ext cx="1090451" cy="276999"/>
            <a:chOff x="7696608" y="5427000"/>
            <a:chExt cx="1090451" cy="276999"/>
          </a:xfrm>
        </p:grpSpPr>
        <p:sp>
          <p:nvSpPr>
            <p:cNvPr id="32" name="CuadroTexto 27"/>
            <p:cNvSpPr txBox="1">
              <a:spLocks noChangeArrowheads="1"/>
            </p:cNvSpPr>
            <p:nvPr/>
          </p:nvSpPr>
          <p:spPr bwMode="auto">
            <a:xfrm>
              <a:off x="7882695" y="5427000"/>
              <a:ext cx="90436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s-ES" sz="1200" dirty="0" smtClean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Experiencia</a:t>
              </a:r>
              <a:endParaRPr lang="es-ES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  <p:pic>
          <p:nvPicPr>
            <p:cNvPr id="33" name="Imagen 4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696608" y="5467181"/>
              <a:ext cx="231913" cy="23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Rectángulo 33"/>
          <p:cNvSpPr/>
          <p:nvPr/>
        </p:nvSpPr>
        <p:spPr>
          <a:xfrm>
            <a:off x="555942" y="5427112"/>
            <a:ext cx="25807" cy="298303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5" name="Rectángulo 34"/>
          <p:cNvSpPr/>
          <p:nvPr/>
        </p:nvSpPr>
        <p:spPr>
          <a:xfrm>
            <a:off x="8738599" y="5430360"/>
            <a:ext cx="25807" cy="298303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36" name="Agrupar 35"/>
          <p:cNvGrpSpPr/>
          <p:nvPr/>
        </p:nvGrpSpPr>
        <p:grpSpPr>
          <a:xfrm>
            <a:off x="815930" y="5418533"/>
            <a:ext cx="1131177" cy="276999"/>
            <a:chOff x="2042351" y="5427000"/>
            <a:chExt cx="1131177" cy="276999"/>
          </a:xfrm>
        </p:grpSpPr>
        <p:sp>
          <p:nvSpPr>
            <p:cNvPr id="37" name="CuadroTexto 27"/>
            <p:cNvSpPr txBox="1">
              <a:spLocks noChangeArrowheads="1"/>
            </p:cNvSpPr>
            <p:nvPr/>
          </p:nvSpPr>
          <p:spPr bwMode="auto">
            <a:xfrm>
              <a:off x="2228438" y="5427000"/>
              <a:ext cx="94509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s-ES" sz="1200" dirty="0" smtClean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Información</a:t>
              </a:r>
              <a:endParaRPr lang="es-ES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  <p:pic>
          <p:nvPicPr>
            <p:cNvPr id="38" name="Imagen 4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042351" y="5467181"/>
              <a:ext cx="231913" cy="23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8930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redondeado 26"/>
          <p:cNvSpPr/>
          <p:nvPr/>
        </p:nvSpPr>
        <p:spPr>
          <a:xfrm>
            <a:off x="540001" y="1142986"/>
            <a:ext cx="8063998" cy="410583"/>
          </a:xfrm>
          <a:prstGeom prst="roundRect">
            <a:avLst/>
          </a:prstGeom>
          <a:solidFill>
            <a:srgbClr val="5085C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2800" cap="all" spc="50" dirty="0">
              <a:solidFill>
                <a:srgbClr val="2EAAEF"/>
              </a:solidFill>
              <a:latin typeface="Calibri Light"/>
              <a:cs typeface="Calibri Light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52702" y="149226"/>
            <a:ext cx="2807179" cy="5437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cap="all" spc="50" dirty="0" smtClean="0">
                <a:solidFill>
                  <a:srgbClr val="284B91"/>
                </a:solidFill>
                <a:latin typeface="Calibri"/>
                <a:cs typeface="Calibri"/>
              </a:rPr>
              <a:t>información</a:t>
            </a:r>
            <a:endParaRPr lang="es-ES" sz="3200" cap="all" spc="50" dirty="0">
              <a:solidFill>
                <a:srgbClr val="284B91"/>
              </a:solidFill>
              <a:latin typeface="Calibri Light"/>
              <a:cs typeface="Calibri Ligh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52702" y="580543"/>
            <a:ext cx="4166882" cy="3180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40" dirty="0">
                <a:solidFill>
                  <a:srgbClr val="2FA5E8"/>
                </a:solidFill>
                <a:latin typeface="Calibri"/>
                <a:cs typeface="Calibri"/>
              </a:rPr>
              <a:t>La opacidad </a:t>
            </a:r>
            <a:r>
              <a:rPr lang="es-ES" sz="1600" spc="40" dirty="0" smtClean="0">
                <a:solidFill>
                  <a:srgbClr val="2FA5E8"/>
                </a:solidFill>
                <a:latin typeface="Calibri"/>
                <a:cs typeface="Calibri"/>
              </a:rPr>
              <a:t>es una </a:t>
            </a:r>
            <a:r>
              <a:rPr lang="es-ES" sz="1600" spc="40" dirty="0">
                <a:solidFill>
                  <a:srgbClr val="2FA5E8"/>
                </a:solidFill>
                <a:latin typeface="Calibri"/>
                <a:cs typeface="Calibri"/>
              </a:rPr>
              <a:t>barrera para los </a:t>
            </a:r>
            <a:r>
              <a:rPr lang="es-ES" sz="1600" spc="40" dirty="0" smtClean="0">
                <a:solidFill>
                  <a:srgbClr val="2FA5E8"/>
                </a:solidFill>
                <a:latin typeface="Calibri"/>
                <a:cs typeface="Calibri"/>
              </a:rPr>
              <a:t>negocios</a:t>
            </a:r>
            <a:endParaRPr lang="es-ES" sz="1600" spc="4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427300" y="1159920"/>
            <a:ext cx="8318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sz="1600" cap="all" spc="100" dirty="0" smtClean="0">
                <a:solidFill>
                  <a:srgbClr val="FFFFFF"/>
                </a:solidFill>
              </a:rPr>
              <a:t>Porcentaje </a:t>
            </a:r>
            <a:r>
              <a:rPr lang="es-ES_tradnl" sz="1600" cap="all" spc="100" dirty="0">
                <a:solidFill>
                  <a:srgbClr val="FFFFFF"/>
                </a:solidFill>
              </a:rPr>
              <a:t>de municipios que cuentan con información completa </a:t>
            </a:r>
            <a:r>
              <a:rPr lang="es-ES_tradnl" sz="1600" cap="all" spc="100" dirty="0" smtClean="0">
                <a:solidFill>
                  <a:srgbClr val="FFFFFF"/>
                </a:solidFill>
              </a:rPr>
              <a:t>de…</a:t>
            </a:r>
            <a:endParaRPr lang="es-ES_tradnl" sz="1600" cap="all" spc="100" dirty="0">
              <a:solidFill>
                <a:srgbClr val="FFFFFF"/>
              </a:solidFill>
            </a:endParaRPr>
          </a:p>
        </p:txBody>
      </p:sp>
      <p:graphicFrame>
        <p:nvGraphicFramePr>
          <p:cNvPr id="24" name="Gráfico 23"/>
          <p:cNvGraphicFramePr/>
          <p:nvPr>
            <p:extLst>
              <p:ext uri="{D42A27DB-BD31-4B8C-83A1-F6EECF244321}">
                <p14:modId xmlns:p14="http://schemas.microsoft.com/office/powerpoint/2010/main" val="2747111552"/>
              </p:ext>
            </p:extLst>
          </p:nvPr>
        </p:nvGraphicFramePr>
        <p:xfrm>
          <a:off x="858419" y="1625600"/>
          <a:ext cx="7616713" cy="3958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597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58800" y="1572062"/>
            <a:ext cx="8238077" cy="2872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cap="all" spc="150" dirty="0">
                <a:solidFill>
                  <a:srgbClr val="248FC9"/>
                </a:solidFill>
                <a:latin typeface="Calibri Light"/>
                <a:cs typeface="Calibri Light"/>
              </a:rPr>
              <a:t>La </a:t>
            </a:r>
            <a:r>
              <a:rPr lang="es-MX" sz="4000" b="1" cap="all" spc="150" dirty="0" smtClean="0">
                <a:solidFill>
                  <a:srgbClr val="248FC9"/>
                </a:solidFill>
                <a:latin typeface="Calibri"/>
                <a:cs typeface="Calibri"/>
              </a:rPr>
              <a:t>transparencia</a:t>
            </a:r>
            <a:r>
              <a:rPr lang="es-MX" sz="4000" cap="all" spc="150" dirty="0" smtClean="0">
                <a:solidFill>
                  <a:srgbClr val="248FC9"/>
                </a:solidFill>
                <a:latin typeface="Calibri Light"/>
                <a:cs typeface="Calibri Light"/>
              </a:rPr>
              <a:t>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cap="all" spc="150" dirty="0" smtClean="0">
                <a:solidFill>
                  <a:srgbClr val="248FC9"/>
                </a:solidFill>
                <a:latin typeface="Calibri Light"/>
                <a:cs typeface="Calibri Light"/>
              </a:rPr>
              <a:t>no </a:t>
            </a:r>
            <a:r>
              <a:rPr lang="es-MX" sz="4000" cap="all" spc="150" dirty="0">
                <a:solidFill>
                  <a:srgbClr val="248FC9"/>
                </a:solidFill>
                <a:latin typeface="Calibri Light"/>
                <a:cs typeface="Calibri Light"/>
              </a:rPr>
              <a:t>sólo sirve </a:t>
            </a:r>
            <a:r>
              <a:rPr lang="es-MX" sz="4000" cap="all" spc="150" dirty="0" smtClean="0">
                <a:solidFill>
                  <a:srgbClr val="248FC9"/>
                </a:solidFill>
                <a:latin typeface="Calibri Light"/>
                <a:cs typeface="Calibri Light"/>
              </a:rPr>
              <a:t>para vigilar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cap="all" spc="150" dirty="0" smtClean="0">
                <a:solidFill>
                  <a:srgbClr val="248FC9"/>
                </a:solidFill>
                <a:latin typeface="Calibri Light"/>
                <a:cs typeface="Calibri Light"/>
              </a:rPr>
              <a:t>la </a:t>
            </a:r>
            <a:r>
              <a:rPr lang="es-MX" sz="4000" b="1" cap="all" spc="150" dirty="0">
                <a:solidFill>
                  <a:srgbClr val="248FC9"/>
                </a:solidFill>
                <a:latin typeface="Calibri"/>
                <a:cs typeface="Calibri"/>
              </a:rPr>
              <a:t>gestión pública, </a:t>
            </a:r>
            <a:endParaRPr lang="es-MX" sz="4000" b="1" cap="all" spc="150" dirty="0" smtClean="0">
              <a:solidFill>
                <a:srgbClr val="248FC9"/>
              </a:solidFill>
              <a:latin typeface="Calibri"/>
              <a:cs typeface="Calibri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cap="all" spc="150" dirty="0" smtClean="0">
                <a:solidFill>
                  <a:srgbClr val="248FC9"/>
                </a:solidFill>
                <a:latin typeface="Calibri Light"/>
                <a:cs typeface="Calibri Light"/>
              </a:rPr>
              <a:t>sino </a:t>
            </a:r>
            <a:r>
              <a:rPr lang="es-MX" sz="4000" cap="all" spc="150" dirty="0">
                <a:solidFill>
                  <a:srgbClr val="248FC9"/>
                </a:solidFill>
                <a:latin typeface="Calibri Light"/>
                <a:cs typeface="Calibri Light"/>
              </a:rPr>
              <a:t>para dar certidumbre </a:t>
            </a:r>
            <a:endParaRPr lang="es-MX" sz="4000" cap="all" spc="150" dirty="0" smtClean="0">
              <a:solidFill>
                <a:srgbClr val="248FC9"/>
              </a:solidFill>
              <a:latin typeface="Calibri Light"/>
              <a:cs typeface="Calibri Light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cap="all" spc="150" dirty="0" smtClean="0">
                <a:solidFill>
                  <a:srgbClr val="248FC9"/>
                </a:solidFill>
                <a:latin typeface="Calibri Light"/>
                <a:cs typeface="Calibri Light"/>
              </a:rPr>
              <a:t>a </a:t>
            </a:r>
            <a:r>
              <a:rPr lang="es-MX" sz="4000" cap="all" spc="150" dirty="0">
                <a:solidFill>
                  <a:srgbClr val="248FC9"/>
                </a:solidFill>
                <a:latin typeface="Calibri Light"/>
                <a:cs typeface="Calibri Light"/>
              </a:rPr>
              <a:t>la </a:t>
            </a:r>
            <a:r>
              <a:rPr lang="es-MX" sz="4000" b="1" cap="all" spc="150" dirty="0" smtClean="0">
                <a:solidFill>
                  <a:srgbClr val="248FC9"/>
                </a:solidFill>
                <a:latin typeface="Calibri"/>
                <a:cs typeface="Calibri"/>
              </a:rPr>
              <a:t>inversión.</a:t>
            </a:r>
            <a:endParaRPr lang="es-ES_tradnl" sz="4000" b="1" cap="all" spc="150" dirty="0">
              <a:solidFill>
                <a:srgbClr val="248FC9"/>
              </a:solidFill>
              <a:latin typeface="Calibri"/>
              <a:cs typeface="Calibri"/>
            </a:endParaRPr>
          </a:p>
        </p:txBody>
      </p:sp>
      <p:cxnSp>
        <p:nvCxnSpPr>
          <p:cNvPr id="5" name="Conector recto 4"/>
          <p:cNvCxnSpPr>
            <a:endCxn id="6" idx="6"/>
          </p:cNvCxnSpPr>
          <p:nvPr/>
        </p:nvCxnSpPr>
        <p:spPr>
          <a:xfrm flipH="1">
            <a:off x="4804668" y="4111525"/>
            <a:ext cx="4339333" cy="0"/>
          </a:xfrm>
          <a:prstGeom prst="line">
            <a:avLst/>
          </a:prstGeom>
          <a:ln w="25400" cmpd="sng">
            <a:solidFill>
              <a:srgbClr val="248FC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Elipse 5"/>
          <p:cNvSpPr>
            <a:spLocks noChangeAspect="1"/>
          </p:cNvSpPr>
          <p:nvPr/>
        </p:nvSpPr>
        <p:spPr>
          <a:xfrm>
            <a:off x="4694612" y="4056497"/>
            <a:ext cx="110056" cy="110056"/>
          </a:xfrm>
          <a:prstGeom prst="ellipse">
            <a:avLst/>
          </a:prstGeom>
          <a:noFill/>
          <a:ln w="25400" cmpd="sng">
            <a:solidFill>
              <a:srgbClr val="248FC9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325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Conector recto 53"/>
          <p:cNvCxnSpPr>
            <a:stCxn id="30" idx="0"/>
            <a:endCxn id="22" idx="4"/>
          </p:cNvCxnSpPr>
          <p:nvPr/>
        </p:nvCxnSpPr>
        <p:spPr>
          <a:xfrm flipV="1">
            <a:off x="704117" y="1730593"/>
            <a:ext cx="0" cy="3324848"/>
          </a:xfrm>
          <a:prstGeom prst="line">
            <a:avLst/>
          </a:prstGeom>
          <a:ln w="25400" cmpd="sng">
            <a:solidFill>
              <a:srgbClr val="2FA5E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1058332" y="1397000"/>
            <a:ext cx="7665552" cy="399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0"/>
              </a:spcAft>
            </a:pPr>
            <a:r>
              <a:rPr lang="es-ES_tradnl" sz="2400" dirty="0">
                <a:solidFill>
                  <a:srgbClr val="595959"/>
                </a:solidFill>
              </a:rPr>
              <a:t>Uso extensivo de internet y dispositivos móviles </a:t>
            </a:r>
          </a:p>
          <a:p>
            <a:pPr>
              <a:spcAft>
                <a:spcPts val="4000"/>
              </a:spcAft>
            </a:pPr>
            <a:r>
              <a:rPr lang="es-ES_tradnl" sz="2400" dirty="0">
                <a:solidFill>
                  <a:srgbClr val="595959"/>
                </a:solidFill>
              </a:rPr>
              <a:t>Sistemas de información </a:t>
            </a:r>
            <a:r>
              <a:rPr lang="es-ES_tradnl" sz="2400" dirty="0" err="1" smtClean="0">
                <a:solidFill>
                  <a:srgbClr val="595959"/>
                </a:solidFill>
              </a:rPr>
              <a:t>georreferenciada</a:t>
            </a:r>
            <a:r>
              <a:rPr lang="es-ES_tradnl" sz="2400" dirty="0" smtClean="0">
                <a:solidFill>
                  <a:srgbClr val="595959"/>
                </a:solidFill>
              </a:rPr>
              <a:t> </a:t>
            </a:r>
            <a:endParaRPr lang="es-ES_tradnl" sz="2400" dirty="0">
              <a:solidFill>
                <a:srgbClr val="595959"/>
              </a:solidFill>
            </a:endParaRPr>
          </a:p>
          <a:p>
            <a:pPr>
              <a:spcAft>
                <a:spcPts val="4000"/>
              </a:spcAft>
            </a:pPr>
            <a:r>
              <a:rPr lang="es-ES_tradnl" sz="2400" dirty="0">
                <a:solidFill>
                  <a:srgbClr val="595959"/>
                </a:solidFill>
              </a:rPr>
              <a:t>Automatización de procesos </a:t>
            </a:r>
          </a:p>
          <a:p>
            <a:pPr>
              <a:spcAft>
                <a:spcPts val="4000"/>
              </a:spcAft>
            </a:pPr>
            <a:r>
              <a:rPr lang="es-ES_tradnl" sz="2400" dirty="0">
                <a:solidFill>
                  <a:srgbClr val="595959"/>
                </a:solidFill>
              </a:rPr>
              <a:t>Atención directa y suficiencia de información </a:t>
            </a:r>
          </a:p>
          <a:p>
            <a:pPr>
              <a:spcAft>
                <a:spcPts val="4000"/>
              </a:spcAft>
            </a:pPr>
            <a:r>
              <a:rPr lang="es-ES_tradnl" sz="2400" dirty="0">
                <a:solidFill>
                  <a:srgbClr val="595959"/>
                </a:solidFill>
              </a:rPr>
              <a:t>Pagos en línea</a:t>
            </a:r>
          </a:p>
        </p:txBody>
      </p:sp>
      <p:sp>
        <p:nvSpPr>
          <p:cNvPr id="22" name="Elipse 21"/>
          <p:cNvSpPr/>
          <p:nvPr/>
        </p:nvSpPr>
        <p:spPr>
          <a:xfrm>
            <a:off x="630874" y="1584108"/>
            <a:ext cx="146485" cy="146485"/>
          </a:xfrm>
          <a:prstGeom prst="ellipse">
            <a:avLst/>
          </a:prstGeom>
          <a:solidFill>
            <a:schemeClr val="bg1"/>
          </a:solidFill>
          <a:ln w="28575" cmpd="sng">
            <a:solidFill>
              <a:srgbClr val="2FA5E8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F3B346"/>
              </a:solidFill>
              <a:latin typeface="Calibri"/>
              <a:cs typeface="Calibri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630874" y="2439243"/>
            <a:ext cx="146485" cy="146485"/>
          </a:xfrm>
          <a:prstGeom prst="ellipse">
            <a:avLst/>
          </a:prstGeom>
          <a:solidFill>
            <a:schemeClr val="bg1"/>
          </a:solidFill>
          <a:ln w="28575" cmpd="sng">
            <a:solidFill>
              <a:srgbClr val="2FA5E8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F3B346"/>
              </a:solidFill>
              <a:latin typeface="Calibri"/>
              <a:cs typeface="Calibri"/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630874" y="3312151"/>
            <a:ext cx="146485" cy="146485"/>
          </a:xfrm>
          <a:prstGeom prst="ellipse">
            <a:avLst/>
          </a:prstGeom>
          <a:solidFill>
            <a:schemeClr val="bg1"/>
          </a:solidFill>
          <a:ln w="28575" cmpd="sng">
            <a:solidFill>
              <a:srgbClr val="2FA5E8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F3B346"/>
              </a:solidFill>
              <a:latin typeface="Calibri"/>
              <a:cs typeface="Calibri"/>
            </a:endParaRPr>
          </a:p>
        </p:txBody>
      </p:sp>
      <p:sp>
        <p:nvSpPr>
          <p:cNvPr id="28" name="Elipse 27"/>
          <p:cNvSpPr/>
          <p:nvPr/>
        </p:nvSpPr>
        <p:spPr>
          <a:xfrm>
            <a:off x="630874" y="4202856"/>
            <a:ext cx="146485" cy="146485"/>
          </a:xfrm>
          <a:prstGeom prst="ellipse">
            <a:avLst/>
          </a:prstGeom>
          <a:solidFill>
            <a:schemeClr val="bg1"/>
          </a:solidFill>
          <a:ln w="28575" cmpd="sng">
            <a:solidFill>
              <a:srgbClr val="2FA5E8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F3B346"/>
              </a:solidFill>
              <a:latin typeface="Calibri"/>
              <a:cs typeface="Calibri"/>
            </a:endParaRPr>
          </a:p>
        </p:txBody>
      </p:sp>
      <p:sp>
        <p:nvSpPr>
          <p:cNvPr id="30" name="Elipse 29"/>
          <p:cNvSpPr/>
          <p:nvPr/>
        </p:nvSpPr>
        <p:spPr>
          <a:xfrm>
            <a:off x="630874" y="5055441"/>
            <a:ext cx="146485" cy="146485"/>
          </a:xfrm>
          <a:prstGeom prst="ellipse">
            <a:avLst/>
          </a:prstGeom>
          <a:solidFill>
            <a:schemeClr val="bg1"/>
          </a:solidFill>
          <a:ln w="28575" cmpd="sng">
            <a:solidFill>
              <a:srgbClr val="2FA5E8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F3B346"/>
              </a:solidFill>
              <a:latin typeface="Calibri"/>
              <a:cs typeface="Calibri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52702" y="166159"/>
            <a:ext cx="7313020" cy="5437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cap="all" spc="50" dirty="0">
                <a:solidFill>
                  <a:srgbClr val="284B91"/>
                </a:solidFill>
                <a:latin typeface="Calibri"/>
                <a:cs typeface="Calibri"/>
              </a:rPr>
              <a:t>TECNOLOGÍA =</a:t>
            </a:r>
            <a:r>
              <a:rPr lang="es-ES" sz="3200" cap="all" spc="50" dirty="0">
                <a:solidFill>
                  <a:srgbClr val="284B91"/>
                </a:solidFill>
                <a:latin typeface="Calibri"/>
                <a:cs typeface="Calibri"/>
              </a:rPr>
              <a:t> </a:t>
            </a:r>
            <a:r>
              <a:rPr lang="es-ES" sz="3200" cap="all" spc="50" dirty="0">
                <a:solidFill>
                  <a:srgbClr val="284B91"/>
                </a:solidFill>
                <a:latin typeface="Calibri Light"/>
                <a:cs typeface="Calibri Light"/>
              </a:rPr>
              <a:t>BENEFICIOS CIUDADANOS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452702" y="580543"/>
            <a:ext cx="7225089" cy="3180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4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Las tecnologías de la información deberían utilizarse en beneficio del ciudadano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451261" y="1404495"/>
            <a:ext cx="505710" cy="505710"/>
            <a:chOff x="451261" y="1404495"/>
            <a:chExt cx="505710" cy="505710"/>
          </a:xfrm>
        </p:grpSpPr>
        <p:sp>
          <p:nvSpPr>
            <p:cNvPr id="11" name="Elipse 10"/>
            <p:cNvSpPr>
              <a:spLocks noChangeAspect="1"/>
            </p:cNvSpPr>
            <p:nvPr/>
          </p:nvSpPr>
          <p:spPr>
            <a:xfrm>
              <a:off x="451261" y="1404495"/>
              <a:ext cx="505710" cy="50571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rgbClr val="2FA5E8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</a:pPr>
              <a:endParaRPr lang="es-ES_tradnl" sz="2000" dirty="0">
                <a:solidFill>
                  <a:srgbClr val="F3B346"/>
                </a:solidFill>
                <a:latin typeface="Calibri"/>
                <a:cs typeface="Calibri"/>
              </a:endParaRPr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824" y="1474018"/>
              <a:ext cx="372585" cy="372585"/>
            </a:xfrm>
            <a:prstGeom prst="rect">
              <a:avLst/>
            </a:prstGeom>
          </p:spPr>
        </p:pic>
      </p:grpSp>
      <p:grpSp>
        <p:nvGrpSpPr>
          <p:cNvPr id="4" name="Agrupar 3"/>
          <p:cNvGrpSpPr/>
          <p:nvPr/>
        </p:nvGrpSpPr>
        <p:grpSpPr>
          <a:xfrm>
            <a:off x="451261" y="2251161"/>
            <a:ext cx="505710" cy="505710"/>
            <a:chOff x="451261" y="2251161"/>
            <a:chExt cx="505710" cy="505710"/>
          </a:xfrm>
        </p:grpSpPr>
        <p:sp>
          <p:nvSpPr>
            <p:cNvPr id="13" name="Elipse 12"/>
            <p:cNvSpPr>
              <a:spLocks noChangeAspect="1"/>
            </p:cNvSpPr>
            <p:nvPr/>
          </p:nvSpPr>
          <p:spPr>
            <a:xfrm>
              <a:off x="451261" y="2251161"/>
              <a:ext cx="505710" cy="50571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rgbClr val="2FA5E8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</a:pPr>
              <a:endParaRPr lang="es-ES_tradnl" sz="2000" dirty="0">
                <a:solidFill>
                  <a:srgbClr val="F3B346"/>
                </a:solidFill>
                <a:latin typeface="Calibri"/>
                <a:cs typeface="Calibri"/>
              </a:endParaRPr>
            </a:p>
          </p:txBody>
        </p:sp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824" y="2320684"/>
              <a:ext cx="372585" cy="372585"/>
            </a:xfrm>
            <a:prstGeom prst="rect">
              <a:avLst/>
            </a:prstGeom>
          </p:spPr>
        </p:pic>
      </p:grpSp>
      <p:grpSp>
        <p:nvGrpSpPr>
          <p:cNvPr id="5" name="Agrupar 4"/>
          <p:cNvGrpSpPr/>
          <p:nvPr/>
        </p:nvGrpSpPr>
        <p:grpSpPr>
          <a:xfrm>
            <a:off x="451261" y="3131695"/>
            <a:ext cx="505710" cy="505710"/>
            <a:chOff x="451261" y="3131695"/>
            <a:chExt cx="505710" cy="505710"/>
          </a:xfrm>
        </p:grpSpPr>
        <p:sp>
          <p:nvSpPr>
            <p:cNvPr id="15" name="Elipse 14"/>
            <p:cNvSpPr>
              <a:spLocks noChangeAspect="1"/>
            </p:cNvSpPr>
            <p:nvPr/>
          </p:nvSpPr>
          <p:spPr>
            <a:xfrm>
              <a:off x="451261" y="3131695"/>
              <a:ext cx="505710" cy="50571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rgbClr val="2FA5E8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</a:pPr>
              <a:endParaRPr lang="es-ES_tradnl" sz="2000" dirty="0">
                <a:solidFill>
                  <a:srgbClr val="F3B346"/>
                </a:solidFill>
                <a:latin typeface="Calibri"/>
                <a:cs typeface="Calibri"/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824" y="3201218"/>
              <a:ext cx="372585" cy="372585"/>
            </a:xfrm>
            <a:prstGeom prst="rect">
              <a:avLst/>
            </a:prstGeom>
          </p:spPr>
        </p:pic>
      </p:grpSp>
      <p:grpSp>
        <p:nvGrpSpPr>
          <p:cNvPr id="6" name="Agrupar 5"/>
          <p:cNvGrpSpPr/>
          <p:nvPr/>
        </p:nvGrpSpPr>
        <p:grpSpPr>
          <a:xfrm>
            <a:off x="451261" y="4020695"/>
            <a:ext cx="505710" cy="505710"/>
            <a:chOff x="451261" y="4020695"/>
            <a:chExt cx="505710" cy="505710"/>
          </a:xfrm>
        </p:grpSpPr>
        <p:sp>
          <p:nvSpPr>
            <p:cNvPr id="19" name="Elipse 18"/>
            <p:cNvSpPr>
              <a:spLocks noChangeAspect="1"/>
            </p:cNvSpPr>
            <p:nvPr/>
          </p:nvSpPr>
          <p:spPr>
            <a:xfrm>
              <a:off x="451261" y="4020695"/>
              <a:ext cx="505710" cy="50571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rgbClr val="2FA5E8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</a:pPr>
              <a:endParaRPr lang="es-ES_tradnl" sz="2000" dirty="0">
                <a:solidFill>
                  <a:srgbClr val="F3B346"/>
                </a:solidFill>
                <a:latin typeface="Calibri"/>
                <a:cs typeface="Calibri"/>
              </a:endParaRPr>
            </a:p>
          </p:txBody>
        </p:sp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824" y="4090218"/>
              <a:ext cx="372585" cy="372585"/>
            </a:xfrm>
            <a:prstGeom prst="rect">
              <a:avLst/>
            </a:prstGeom>
          </p:spPr>
        </p:pic>
      </p:grpSp>
      <p:grpSp>
        <p:nvGrpSpPr>
          <p:cNvPr id="7" name="Agrupar 6"/>
          <p:cNvGrpSpPr/>
          <p:nvPr/>
        </p:nvGrpSpPr>
        <p:grpSpPr>
          <a:xfrm>
            <a:off x="451261" y="4884805"/>
            <a:ext cx="505710" cy="505710"/>
            <a:chOff x="451261" y="4884805"/>
            <a:chExt cx="505710" cy="505710"/>
          </a:xfrm>
        </p:grpSpPr>
        <p:sp>
          <p:nvSpPr>
            <p:cNvPr id="23" name="Elipse 22"/>
            <p:cNvSpPr>
              <a:spLocks noChangeAspect="1"/>
            </p:cNvSpPr>
            <p:nvPr/>
          </p:nvSpPr>
          <p:spPr>
            <a:xfrm>
              <a:off x="451261" y="4884805"/>
              <a:ext cx="505710" cy="50571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rgbClr val="2FA5E8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</a:pPr>
              <a:endParaRPr lang="es-ES_tradnl" sz="2000" dirty="0">
                <a:solidFill>
                  <a:srgbClr val="F3B346"/>
                </a:solidFill>
                <a:latin typeface="Calibri"/>
                <a:cs typeface="Calibri"/>
              </a:endParaRPr>
            </a:p>
          </p:txBody>
        </p:sp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517824" y="4954328"/>
              <a:ext cx="372585" cy="3725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436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2702" y="149226"/>
            <a:ext cx="2807179" cy="5437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cap="all" spc="50" dirty="0" smtClean="0">
                <a:solidFill>
                  <a:srgbClr val="284B91"/>
                </a:solidFill>
                <a:latin typeface="Calibri"/>
                <a:cs typeface="Calibri"/>
              </a:rPr>
              <a:t>información</a:t>
            </a:r>
            <a:endParaRPr lang="es-ES" sz="3200" cap="all" spc="50" dirty="0">
              <a:solidFill>
                <a:srgbClr val="284B91"/>
              </a:solidFill>
              <a:latin typeface="Calibri Light"/>
              <a:cs typeface="Calibri Ligh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52702" y="580543"/>
            <a:ext cx="4142236" cy="3180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40" dirty="0">
                <a:solidFill>
                  <a:srgbClr val="2FA5E8"/>
                </a:solidFill>
                <a:latin typeface="Calibri"/>
                <a:cs typeface="Calibri"/>
              </a:rPr>
              <a:t>La opacidad es una barrera para los negocios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072180" y="1092185"/>
            <a:ext cx="7699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2400" b="1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23</a:t>
            </a:r>
            <a:r>
              <a:rPr lang="es-ES_tradnl" sz="2400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_tradnl" sz="2400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gobiernos que no publican todos los requisitos </a:t>
            </a:r>
            <a:endParaRPr lang="es-ES_tradnl" sz="2400" spc="-2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0"/>
              </a:spcAft>
            </a:pPr>
            <a:r>
              <a:rPr lang="es-ES_tradnl" sz="2400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para </a:t>
            </a:r>
            <a:r>
              <a:rPr lang="es-ES_tradnl" sz="2400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permiso de uso de suelo</a:t>
            </a:r>
            <a:r>
              <a:rPr lang="es-ES_tradnl" sz="2400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</p:txBody>
      </p:sp>
      <p:pic>
        <p:nvPicPr>
          <p:cNvPr id="7" name="Imagen 4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7827" y="1284579"/>
            <a:ext cx="534353" cy="53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525678"/>
              </p:ext>
            </p:extLst>
          </p:nvPr>
        </p:nvGraphicFramePr>
        <p:xfrm>
          <a:off x="592662" y="2048933"/>
          <a:ext cx="3598337" cy="3636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8337"/>
              </a:tblGrid>
              <a:tr h="103859">
                <a:tc>
                  <a:txBody>
                    <a:bodyPr/>
                    <a:lstStyle/>
                    <a:p>
                      <a:pPr marL="108000" algn="l" fontAlgn="b"/>
                      <a:endParaRPr lang="es-MX" sz="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B8EE"/>
                    </a:solidFill>
                  </a:tcPr>
                </a:tc>
              </a:tr>
              <a:tr h="294414"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Acapulco de Juárez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94414"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Centro (Villahermosa)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4414"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Chimalhuacán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94414"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Coyoacán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4414"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Cuauhtémoc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94414"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Cuautitlán Izcalli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4414"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Culiacán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94414"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Durango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4414"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Gustavo A. Madero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94414"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Iztapalapa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4414">
                <a:tc>
                  <a:txBody>
                    <a:bodyPr/>
                    <a:lstStyle/>
                    <a:p>
                      <a:pPr marL="108000" algn="l" rtl="0" fontAlgn="b"/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Matamoros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94414">
                <a:tc>
                  <a:txBody>
                    <a:bodyPr/>
                    <a:lstStyle/>
                    <a:p>
                      <a:pPr marL="108000" algn="l" rtl="0" fontAlgn="b"/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Mexicali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03053"/>
              </p:ext>
            </p:extLst>
          </p:nvPr>
        </p:nvGraphicFramePr>
        <p:xfrm>
          <a:off x="4944527" y="2048933"/>
          <a:ext cx="3598337" cy="2753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8337"/>
              </a:tblGrid>
              <a:tr h="103859">
                <a:tc>
                  <a:txBody>
                    <a:bodyPr/>
                    <a:lstStyle/>
                    <a:p>
                      <a:pPr marL="108000" algn="l" fontAlgn="b"/>
                      <a:endParaRPr lang="es-MX" sz="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B8EE"/>
                    </a:solidFill>
                  </a:tcPr>
                </a:tc>
              </a:tr>
              <a:tr h="294414"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Miguel</a:t>
                      </a:r>
                      <a:r>
                        <a:rPr lang="es-MX" sz="1300" b="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Hidalgo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94414"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Naucalpan de Juárez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4414"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Oaxaca de Juárez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94414"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Reynosa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4414"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Tepic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94414"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Tlaquepaque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4414"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Uruapan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94414"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Veracruz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4414"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Xalapa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78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2702" y="149226"/>
            <a:ext cx="2807179" cy="5437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cap="all" spc="50" dirty="0" smtClean="0">
                <a:solidFill>
                  <a:srgbClr val="284B91"/>
                </a:solidFill>
                <a:latin typeface="Calibri"/>
                <a:cs typeface="Calibri"/>
              </a:rPr>
              <a:t>información</a:t>
            </a:r>
            <a:endParaRPr lang="es-ES" sz="3200" cap="all" spc="50" dirty="0">
              <a:solidFill>
                <a:srgbClr val="284B91"/>
              </a:solidFill>
              <a:latin typeface="Calibri Light"/>
              <a:cs typeface="Calibri Light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97581" y="1100651"/>
            <a:ext cx="8318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2400" b="1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15 </a:t>
            </a:r>
            <a:r>
              <a:rPr lang="es-ES_tradnl" sz="2400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municipios no </a:t>
            </a:r>
            <a:r>
              <a:rPr lang="es-ES_tradnl" sz="2400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publican los requisitos de la licencia </a:t>
            </a:r>
            <a:endParaRPr lang="es-ES_tradnl" sz="2400" spc="-2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0"/>
              </a:spcAft>
            </a:pPr>
            <a:r>
              <a:rPr lang="es-ES_tradnl" sz="2400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  <a:r>
              <a:rPr lang="es-ES_tradnl" sz="2400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construcción:</a:t>
            </a:r>
            <a:endParaRPr lang="es-ES_tradnl" sz="2400" spc="-2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Imagen 4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7827" y="1284579"/>
            <a:ext cx="534353" cy="53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367231"/>
              </p:ext>
            </p:extLst>
          </p:nvPr>
        </p:nvGraphicFramePr>
        <p:xfrm>
          <a:off x="592662" y="2048933"/>
          <a:ext cx="3598337" cy="304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8337"/>
              </a:tblGrid>
              <a:tr h="103859">
                <a:tc>
                  <a:txBody>
                    <a:bodyPr/>
                    <a:lstStyle/>
                    <a:p>
                      <a:pPr marL="108000" algn="l" fontAlgn="b"/>
                      <a:endParaRPr lang="es-MX" sz="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B8EE"/>
                    </a:solidFill>
                  </a:tcPr>
                </a:tc>
              </a:tr>
              <a:tr h="294414"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Acapulco de Juárez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94414"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Centro (Villahermosa)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4414"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Cuautitlán Izcalli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94414"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Culiacán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4414"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Durango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94414">
                <a:tc>
                  <a:txBody>
                    <a:bodyPr/>
                    <a:lstStyle/>
                    <a:p>
                      <a:pPr marL="108000" algn="l" rtl="0" fontAlgn="b"/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Matamoros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4414">
                <a:tc>
                  <a:txBody>
                    <a:bodyPr/>
                    <a:lstStyle/>
                    <a:p>
                      <a:pPr marL="108000" algn="l" rtl="0" fontAlgn="b"/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Mexicali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94414"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Naucalpan de Juárez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4414"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Oaxaca de Juárez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94414"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Reynosa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212940"/>
              </p:ext>
            </p:extLst>
          </p:nvPr>
        </p:nvGraphicFramePr>
        <p:xfrm>
          <a:off x="4944527" y="2048933"/>
          <a:ext cx="3598337" cy="1575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8337"/>
              </a:tblGrid>
              <a:tr h="103859">
                <a:tc>
                  <a:txBody>
                    <a:bodyPr/>
                    <a:lstStyle/>
                    <a:p>
                      <a:pPr marL="108000" algn="l" fontAlgn="b"/>
                      <a:endParaRPr lang="es-MX" sz="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B8EE"/>
                    </a:solidFill>
                  </a:tcPr>
                </a:tc>
              </a:tr>
              <a:tr h="294414"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Tepic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94414"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Tlaquepaque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4414"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Uruapan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94414"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Veracruz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4414"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3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Xalapa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</a:tbl>
          </a:graphicData>
        </a:graphic>
      </p:graphicFrame>
      <p:sp>
        <p:nvSpPr>
          <p:cNvPr id="15" name="CuadroTexto 14"/>
          <p:cNvSpPr txBox="1"/>
          <p:nvPr/>
        </p:nvSpPr>
        <p:spPr>
          <a:xfrm>
            <a:off x="452702" y="580543"/>
            <a:ext cx="4142236" cy="3180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40" dirty="0">
                <a:solidFill>
                  <a:srgbClr val="2FA5E8"/>
                </a:solidFill>
                <a:latin typeface="Calibri"/>
                <a:cs typeface="Calibri"/>
              </a:rPr>
              <a:t>La opacidad es una barrera para los negocios</a:t>
            </a:r>
          </a:p>
        </p:txBody>
      </p:sp>
    </p:spTree>
    <p:extLst>
      <p:ext uri="{BB962C8B-B14F-4D97-AF65-F5344CB8AC3E}">
        <p14:creationId xmlns:p14="http://schemas.microsoft.com/office/powerpoint/2010/main" val="369033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2702" y="149226"/>
            <a:ext cx="2807179" cy="5437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cap="all" spc="50" dirty="0" smtClean="0">
                <a:solidFill>
                  <a:srgbClr val="284B91"/>
                </a:solidFill>
                <a:latin typeface="Calibri"/>
                <a:cs typeface="Calibri"/>
              </a:rPr>
              <a:t>información</a:t>
            </a:r>
            <a:endParaRPr lang="es-ES" sz="3200" cap="all" spc="50" dirty="0">
              <a:solidFill>
                <a:srgbClr val="284B91"/>
              </a:solidFill>
              <a:latin typeface="Calibri Light"/>
              <a:cs typeface="Calibri Ligh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52702" y="580543"/>
            <a:ext cx="6229425" cy="3180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40" dirty="0">
                <a:solidFill>
                  <a:srgbClr val="2FA5E8"/>
                </a:solidFill>
                <a:latin typeface="Calibri"/>
                <a:cs typeface="Calibri"/>
              </a:rPr>
              <a:t>Hay municipios donde tampoco se pueden consultar la normatividad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52701" y="1168387"/>
            <a:ext cx="8318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2400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Municipios que </a:t>
            </a:r>
            <a:r>
              <a:rPr lang="es-ES_tradnl" sz="2400" b="1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</a:t>
            </a:r>
            <a:r>
              <a:rPr lang="es-ES_tradnl" sz="2400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publican la siguiente información:</a:t>
            </a:r>
            <a:endParaRPr lang="es-ES_tradnl" sz="2400" spc="-2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255622"/>
              </p:ext>
            </p:extLst>
          </p:nvPr>
        </p:nvGraphicFramePr>
        <p:xfrm>
          <a:off x="541862" y="1761503"/>
          <a:ext cx="7967136" cy="3680007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655712"/>
                <a:gridCol w="2655712"/>
                <a:gridCol w="2655712"/>
              </a:tblGrid>
              <a:tr h="502589">
                <a:tc>
                  <a:txBody>
                    <a:bodyPr/>
                    <a:lstStyle/>
                    <a:p>
                      <a:pPr marL="7200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/>
                        </a:rPr>
                        <a:t>Reglamento </a:t>
                      </a:r>
                    </a:p>
                    <a:p>
                      <a:pPr marL="7200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/>
                        </a:rPr>
                        <a:t>de construcción</a:t>
                      </a:r>
                      <a:endParaRPr lang="es-MX" sz="14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A5E8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/>
                        </a:rPr>
                        <a:t>Reglamento </a:t>
                      </a:r>
                    </a:p>
                    <a:p>
                      <a:pPr marL="7200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/>
                        </a:rPr>
                        <a:t>de establecimiento mercantiles</a:t>
                      </a:r>
                      <a:endParaRPr lang="es-MX" sz="14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C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MX" sz="14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/>
                        </a:rPr>
                        <a:t>Reglamento </a:t>
                      </a:r>
                    </a:p>
                    <a:p>
                      <a:pPr marL="7200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MX" sz="14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/>
                        </a:rPr>
                        <a:t>de adquisiciones</a:t>
                      </a:r>
                      <a:endParaRPr lang="es-MX" sz="14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5EA9"/>
                    </a:solidFill>
                  </a:tcPr>
                </a:tc>
              </a:tr>
              <a:tr h="300898">
                <a:tc>
                  <a:txBody>
                    <a:bodyPr/>
                    <a:lstStyle/>
                    <a:p>
                      <a:pPr marL="108000" algn="l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Toluca</a:t>
                      </a:r>
                    </a:p>
                  </a:txBody>
                  <a:tcPr marL="9065" marR="9065" marT="906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San Nicolás De Los Garza</a:t>
                      </a:r>
                    </a:p>
                  </a:txBody>
                  <a:tcPr marL="9065" marR="9065" marT="906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Tlalnepantla De Baz</a:t>
                      </a:r>
                    </a:p>
                  </a:txBody>
                  <a:tcPr marL="9065" marR="9065" marT="906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0898">
                <a:tc>
                  <a:txBody>
                    <a:bodyPr/>
                    <a:lstStyle/>
                    <a:p>
                      <a:pPr marL="108000" algn="l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Tlalnepantla De Baz</a:t>
                      </a:r>
                    </a:p>
                  </a:txBody>
                  <a:tcPr marL="9065" marR="9065" marT="906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Saltillo</a:t>
                      </a:r>
                    </a:p>
                  </a:txBody>
                  <a:tcPr marL="9065" marR="9065" marT="906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Saltillo</a:t>
                      </a:r>
                    </a:p>
                  </a:txBody>
                  <a:tcPr marL="9065" marR="9065" marT="906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421408">
                <a:tc>
                  <a:txBody>
                    <a:bodyPr/>
                    <a:lstStyle/>
                    <a:p>
                      <a:pPr marL="108000" algn="l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Puebla</a:t>
                      </a:r>
                    </a:p>
                  </a:txBody>
                  <a:tcPr marL="9065" marR="9065" marT="906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Reynosa</a:t>
                      </a:r>
                    </a:p>
                  </a:txBody>
                  <a:tcPr marL="9065" marR="9065" marT="906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Oaxaca De </a:t>
                      </a:r>
                      <a:endParaRPr lang="es-MX" sz="140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  <a:p>
                      <a:pPr marL="108000" algn="l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Juárez</a:t>
                      </a:r>
                      <a:endParaRPr lang="es-MX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065" marR="9065" marT="906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0898">
                <a:tc>
                  <a:txBody>
                    <a:bodyPr/>
                    <a:lstStyle/>
                    <a:p>
                      <a:pPr marL="108000" algn="l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Nezahualcóyotl</a:t>
                      </a:r>
                    </a:p>
                  </a:txBody>
                  <a:tcPr marL="9065" marR="9065" marT="906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Mexicali</a:t>
                      </a:r>
                    </a:p>
                  </a:txBody>
                  <a:tcPr marL="9065" marR="9065" marT="906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Morelia</a:t>
                      </a:r>
                    </a:p>
                  </a:txBody>
                  <a:tcPr marL="9065" marR="9065" marT="906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300898">
                <a:tc>
                  <a:txBody>
                    <a:bodyPr/>
                    <a:lstStyle/>
                    <a:p>
                      <a:pPr marL="108000" algn="l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Matamoros</a:t>
                      </a:r>
                    </a:p>
                  </a:txBody>
                  <a:tcPr marL="9065" marR="9065" marT="906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Culiacán</a:t>
                      </a:r>
                    </a:p>
                  </a:txBody>
                  <a:tcPr marL="9065" marR="9065" marT="906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Matamoros</a:t>
                      </a:r>
                    </a:p>
                  </a:txBody>
                  <a:tcPr marL="9065" marR="9065" marT="906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0898">
                <a:tc>
                  <a:txBody>
                    <a:bodyPr/>
                    <a:lstStyle/>
                    <a:p>
                      <a:pPr marL="108000" algn="l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Ecatepec De Morelos</a:t>
                      </a:r>
                    </a:p>
                  </a:txBody>
                  <a:tcPr marL="9065" marR="9065" marT="906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Centro (Villahermosa)</a:t>
                      </a:r>
                    </a:p>
                  </a:txBody>
                  <a:tcPr marL="9065" marR="9065" marT="906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Ecatepec De Morelos</a:t>
                      </a:r>
                    </a:p>
                  </a:txBody>
                  <a:tcPr marL="9065" marR="9065" marT="906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309286">
                <a:tc>
                  <a:txBody>
                    <a:bodyPr/>
                    <a:lstStyle/>
                    <a:p>
                      <a:pPr marL="108000" algn="l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Chimalhuacán</a:t>
                      </a:r>
                    </a:p>
                  </a:txBody>
                  <a:tcPr marL="9065" marR="9065" marT="906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Benito Juárez (Cancún)</a:t>
                      </a:r>
                    </a:p>
                  </a:txBody>
                  <a:tcPr marL="9065" marR="9065" marT="906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Durango</a:t>
                      </a:r>
                    </a:p>
                  </a:txBody>
                  <a:tcPr marL="9065" marR="9065" marT="906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9286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</a:pPr>
                      <a:endParaRPr lang="es-ES_tradnl" sz="1400" dirty="0">
                        <a:latin typeface="Calibri"/>
                        <a:cs typeface="Calibri"/>
                      </a:endParaRPr>
                    </a:p>
                  </a:txBody>
                  <a:tcPr marL="9065" marR="9065" marT="906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</a:pPr>
                      <a:endParaRPr lang="es-ES_tradnl" sz="1400" dirty="0">
                        <a:latin typeface="Calibri"/>
                        <a:cs typeface="Calibri"/>
                      </a:endParaRPr>
                    </a:p>
                  </a:txBody>
                  <a:tcPr marL="9065" marR="9065" marT="906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Cuautitlán Izcalli</a:t>
                      </a:r>
                    </a:p>
                  </a:txBody>
                  <a:tcPr marL="9065" marR="9065" marT="906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309286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</a:pPr>
                      <a:endParaRPr lang="es-ES_tradnl" sz="1400">
                        <a:latin typeface="Calibri"/>
                        <a:cs typeface="Calibri"/>
                      </a:endParaRPr>
                    </a:p>
                  </a:txBody>
                  <a:tcPr marL="9065" marR="9065" marT="906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</a:pPr>
                      <a:endParaRPr lang="es-ES_tradnl" sz="1400" dirty="0">
                        <a:latin typeface="Calibri"/>
                        <a:cs typeface="Calibri"/>
                      </a:endParaRPr>
                    </a:p>
                  </a:txBody>
                  <a:tcPr marL="9065" marR="9065" marT="906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Chimalhuacán</a:t>
                      </a:r>
                    </a:p>
                  </a:txBody>
                  <a:tcPr marL="9065" marR="9065" marT="906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9286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</a:pPr>
                      <a:endParaRPr lang="es-ES_tradnl" sz="1400" dirty="0">
                        <a:latin typeface="Calibri"/>
                        <a:cs typeface="Calibri"/>
                      </a:endParaRPr>
                    </a:p>
                  </a:txBody>
                  <a:tcPr marL="9065" marR="9065" marT="906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</a:pPr>
                      <a:endParaRPr lang="es-ES_tradnl" sz="1400" dirty="0">
                        <a:latin typeface="Calibri"/>
                        <a:cs typeface="Calibri"/>
                      </a:endParaRPr>
                    </a:p>
                  </a:txBody>
                  <a:tcPr marL="9065" marR="9065" marT="906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Chihuahua</a:t>
                      </a:r>
                    </a:p>
                  </a:txBody>
                  <a:tcPr marL="9065" marR="9065" marT="906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427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2702" y="149226"/>
            <a:ext cx="2807179" cy="5437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cap="all" spc="50" dirty="0" smtClean="0">
                <a:solidFill>
                  <a:srgbClr val="284B91"/>
                </a:solidFill>
                <a:latin typeface="Calibri"/>
                <a:cs typeface="Calibri"/>
              </a:rPr>
              <a:t>información</a:t>
            </a:r>
            <a:endParaRPr lang="es-ES" sz="3200" cap="all" spc="50" dirty="0">
              <a:solidFill>
                <a:srgbClr val="284B91"/>
              </a:solidFill>
              <a:latin typeface="Calibri Light"/>
              <a:cs typeface="Calibri Ligh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61179" y="2032517"/>
            <a:ext cx="8505028" cy="1992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  <a:spcAft>
                <a:spcPts val="0"/>
              </a:spcAft>
            </a:pPr>
            <a:r>
              <a:rPr lang="es-ES_tradnl" sz="10000" cap="all" spc="-20" dirty="0" smtClean="0">
                <a:solidFill>
                  <a:srgbClr val="2999D6"/>
                </a:solidFill>
                <a:latin typeface="Calibri Light"/>
                <a:cs typeface="Calibri Light"/>
              </a:rPr>
              <a:t>1</a:t>
            </a:r>
            <a:r>
              <a:rPr lang="es-ES_tradnl" sz="2800" cap="all" spc="-20" dirty="0" smtClean="0">
                <a:solidFill>
                  <a:srgbClr val="2999D6"/>
                </a:solidFill>
                <a:latin typeface="Calibri Light"/>
                <a:cs typeface="Calibri Light"/>
              </a:rPr>
              <a:t> </a:t>
            </a:r>
            <a:r>
              <a:rPr lang="es-ES_tradnl" sz="3200" cap="all" spc="-20" dirty="0" smtClean="0">
                <a:solidFill>
                  <a:srgbClr val="2999D6"/>
                </a:solidFill>
                <a:latin typeface="Calibri Light"/>
                <a:cs typeface="Calibri Light"/>
              </a:rPr>
              <a:t>de cada </a:t>
            </a:r>
            <a:r>
              <a:rPr lang="es-ES_tradnl" sz="9600" cap="all" spc="-20" dirty="0" smtClean="0">
                <a:solidFill>
                  <a:srgbClr val="2999D6"/>
                </a:solidFill>
                <a:latin typeface="Calibri Light"/>
                <a:cs typeface="Calibri Light"/>
              </a:rPr>
              <a:t>5</a:t>
            </a:r>
            <a:r>
              <a:rPr lang="es-ES_tradnl" sz="2800" cap="all" spc="-20" dirty="0" smtClean="0">
                <a:solidFill>
                  <a:srgbClr val="2999D6"/>
                </a:solidFill>
                <a:latin typeface="Calibri Light"/>
                <a:cs typeface="Calibri Light"/>
              </a:rPr>
              <a:t>municipios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s-ES_tradnl" sz="3200" cap="all" spc="-20" dirty="0" smtClean="0">
                <a:solidFill>
                  <a:srgbClr val="2999D6"/>
                </a:solidFill>
                <a:latin typeface="Calibri Light"/>
                <a:cs typeface="Calibri Light"/>
              </a:rPr>
              <a:t>publica un catálogo de</a:t>
            </a:r>
            <a:r>
              <a:rPr lang="es-ES_tradnl" sz="3200" cap="all" spc="-20" dirty="0" smtClean="0">
                <a:solidFill>
                  <a:srgbClr val="2999D6"/>
                </a:solidFill>
              </a:rPr>
              <a:t> </a:t>
            </a:r>
            <a:r>
              <a:rPr lang="es-ES_tradnl" sz="3200" b="1" cap="all" spc="-20" dirty="0" smtClean="0">
                <a:solidFill>
                  <a:srgbClr val="2999D6"/>
                </a:solidFill>
              </a:rPr>
              <a:t>giros permitidos</a:t>
            </a:r>
            <a:r>
              <a:rPr lang="es-ES_tradnl" sz="3200" cap="all" spc="-20" dirty="0" smtClean="0">
                <a:solidFill>
                  <a:srgbClr val="2999D6"/>
                </a:solidFill>
              </a:rPr>
              <a:t> 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s-ES_tradnl" sz="3200" cap="all" spc="-20" dirty="0" smtClean="0">
                <a:solidFill>
                  <a:srgbClr val="2999D6"/>
                </a:solidFill>
              </a:rPr>
              <a:t>y </a:t>
            </a:r>
            <a:r>
              <a:rPr lang="es-ES_tradnl" sz="3200" b="1" cap="all" spc="-20" dirty="0" smtClean="0">
                <a:solidFill>
                  <a:srgbClr val="2999D6"/>
                </a:solidFill>
              </a:rPr>
              <a:t>uso de suelo.</a:t>
            </a:r>
            <a:endParaRPr lang="es-ES_tradnl" sz="3200" b="1" cap="all" spc="-20" dirty="0">
              <a:solidFill>
                <a:srgbClr val="2999D6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61168" y="3841457"/>
            <a:ext cx="8318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ES_tradnl" i="1" spc="-20" dirty="0" smtClean="0">
                <a:solidFill>
                  <a:srgbClr val="2999D6"/>
                </a:solidFill>
              </a:rPr>
              <a:t>_</a:t>
            </a:r>
          </a:p>
          <a:p>
            <a:pPr>
              <a:spcAft>
                <a:spcPts val="0"/>
              </a:spcAft>
            </a:pPr>
            <a:endParaRPr lang="es-ES_tradnl" sz="400" i="1" spc="-20" dirty="0" smtClean="0">
              <a:solidFill>
                <a:srgbClr val="2999D6"/>
              </a:solidFill>
            </a:endParaRPr>
          </a:p>
          <a:p>
            <a:pPr>
              <a:spcAft>
                <a:spcPts val="0"/>
              </a:spcAft>
            </a:pPr>
            <a:r>
              <a:rPr lang="es-ES_tradnl" i="1" spc="-20" dirty="0" smtClean="0">
                <a:solidFill>
                  <a:srgbClr val="2999D6"/>
                </a:solidFill>
              </a:rPr>
              <a:t>No </a:t>
            </a:r>
            <a:r>
              <a:rPr lang="es-ES_tradnl" i="1" spc="-20" dirty="0">
                <a:solidFill>
                  <a:srgbClr val="2999D6"/>
                </a:solidFill>
              </a:rPr>
              <a:t>es posible conocer qué tipo de negocio puedes poner </a:t>
            </a:r>
            <a:r>
              <a:rPr lang="es-ES_tradnl" i="1" spc="-20" dirty="0" smtClean="0">
                <a:solidFill>
                  <a:srgbClr val="2999D6"/>
                </a:solidFill>
              </a:rPr>
              <a:t>en </a:t>
            </a:r>
            <a:r>
              <a:rPr lang="es-ES_tradnl" i="1" spc="-20" dirty="0">
                <a:solidFill>
                  <a:srgbClr val="2999D6"/>
                </a:solidFill>
              </a:rPr>
              <a:t>UNA ZONA </a:t>
            </a:r>
            <a:r>
              <a:rPr lang="es-ES_tradnl" i="1" spc="-20" dirty="0" smtClean="0">
                <a:solidFill>
                  <a:srgbClr val="2999D6"/>
                </a:solidFill>
              </a:rPr>
              <a:t>COMERCIAL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336" y="809791"/>
            <a:ext cx="2175116" cy="2175116"/>
          </a:xfrm>
          <a:prstGeom prst="rect">
            <a:avLst/>
          </a:prstGeom>
        </p:spPr>
      </p:pic>
      <p:grpSp>
        <p:nvGrpSpPr>
          <p:cNvPr id="13" name="Agrupar 12"/>
          <p:cNvGrpSpPr/>
          <p:nvPr/>
        </p:nvGrpSpPr>
        <p:grpSpPr>
          <a:xfrm rot="10800000">
            <a:off x="-1382514" y="1681993"/>
            <a:ext cx="1926320" cy="110056"/>
            <a:chOff x="3898746" y="3694258"/>
            <a:chExt cx="1926320" cy="110056"/>
          </a:xfrm>
        </p:grpSpPr>
        <p:cxnSp>
          <p:nvCxnSpPr>
            <p:cNvPr id="10" name="Conector recto 9"/>
            <p:cNvCxnSpPr>
              <a:endCxn id="11" idx="6"/>
            </p:cNvCxnSpPr>
            <p:nvPr/>
          </p:nvCxnSpPr>
          <p:spPr>
            <a:xfrm rot="10800000">
              <a:off x="4008802" y="3749286"/>
              <a:ext cx="1816264" cy="0"/>
            </a:xfrm>
            <a:prstGeom prst="line">
              <a:avLst/>
            </a:prstGeom>
            <a:ln w="25400" cmpd="sng">
              <a:solidFill>
                <a:srgbClr val="2999D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Elipse 10"/>
            <p:cNvSpPr>
              <a:spLocks noChangeAspect="1"/>
            </p:cNvSpPr>
            <p:nvPr/>
          </p:nvSpPr>
          <p:spPr>
            <a:xfrm>
              <a:off x="3898746" y="3694258"/>
              <a:ext cx="110056" cy="110056"/>
            </a:xfrm>
            <a:prstGeom prst="ellipse">
              <a:avLst/>
            </a:prstGeom>
            <a:noFill/>
            <a:ln w="25400" cmpd="sng">
              <a:solidFill>
                <a:srgbClr val="2999D6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</a:pPr>
              <a:endParaRPr lang="es-ES_tradnl" sz="2000" dirty="0">
                <a:solidFill>
                  <a:srgbClr val="2FA5E8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5" name="Agrupar 14"/>
          <p:cNvGrpSpPr/>
          <p:nvPr/>
        </p:nvGrpSpPr>
        <p:grpSpPr>
          <a:xfrm>
            <a:off x="8498088" y="2655658"/>
            <a:ext cx="1926320" cy="110056"/>
            <a:chOff x="3898746" y="3694258"/>
            <a:chExt cx="1926320" cy="110056"/>
          </a:xfrm>
        </p:grpSpPr>
        <p:cxnSp>
          <p:nvCxnSpPr>
            <p:cNvPr id="16" name="Conector recto 15"/>
            <p:cNvCxnSpPr>
              <a:endCxn id="17" idx="6"/>
            </p:cNvCxnSpPr>
            <p:nvPr/>
          </p:nvCxnSpPr>
          <p:spPr>
            <a:xfrm rot="10800000">
              <a:off x="4008802" y="3749286"/>
              <a:ext cx="1816264" cy="0"/>
            </a:xfrm>
            <a:prstGeom prst="line">
              <a:avLst/>
            </a:prstGeom>
            <a:ln w="25400" cmpd="sng">
              <a:solidFill>
                <a:srgbClr val="2999D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Elipse 16"/>
            <p:cNvSpPr>
              <a:spLocks noChangeAspect="1"/>
            </p:cNvSpPr>
            <p:nvPr/>
          </p:nvSpPr>
          <p:spPr>
            <a:xfrm>
              <a:off x="3898746" y="3694258"/>
              <a:ext cx="110056" cy="110056"/>
            </a:xfrm>
            <a:prstGeom prst="ellipse">
              <a:avLst/>
            </a:prstGeom>
            <a:noFill/>
            <a:ln w="25400" cmpd="sng">
              <a:solidFill>
                <a:srgbClr val="2999D6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</a:pPr>
              <a:endParaRPr lang="es-ES_tradnl" sz="2000" dirty="0">
                <a:solidFill>
                  <a:srgbClr val="2FA5E8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4" name="CuadroTexto 13"/>
          <p:cNvSpPr txBox="1"/>
          <p:nvPr/>
        </p:nvSpPr>
        <p:spPr>
          <a:xfrm>
            <a:off x="452702" y="580543"/>
            <a:ext cx="4142236" cy="3180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40" dirty="0">
                <a:solidFill>
                  <a:srgbClr val="2FA5E8"/>
                </a:solidFill>
                <a:latin typeface="Calibri"/>
                <a:cs typeface="Calibri"/>
              </a:rPr>
              <a:t>La opacidad es una barrera para los negocios</a:t>
            </a:r>
          </a:p>
        </p:txBody>
      </p:sp>
    </p:spTree>
    <p:extLst>
      <p:ext uri="{BB962C8B-B14F-4D97-AF65-F5344CB8AC3E}">
        <p14:creationId xmlns:p14="http://schemas.microsoft.com/office/powerpoint/2010/main" val="369716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2702" y="149226"/>
            <a:ext cx="2807179" cy="5437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cap="all" spc="50" dirty="0" smtClean="0">
                <a:solidFill>
                  <a:srgbClr val="284B91"/>
                </a:solidFill>
                <a:latin typeface="Calibri"/>
                <a:cs typeface="Calibri"/>
              </a:rPr>
              <a:t>información</a:t>
            </a:r>
            <a:endParaRPr lang="es-ES" sz="3200" cap="all" spc="50" dirty="0">
              <a:solidFill>
                <a:srgbClr val="284B91"/>
              </a:solidFill>
              <a:latin typeface="Calibri Light"/>
              <a:cs typeface="Calibri Light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072180" y="1083718"/>
            <a:ext cx="7699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2400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Sólo </a:t>
            </a:r>
            <a:r>
              <a:rPr lang="es-ES_tradnl" sz="2400" b="1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s-ES_tradnl" sz="2400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cada </a:t>
            </a:r>
            <a:r>
              <a:rPr lang="es-ES_tradnl" sz="2400" b="1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es-ES_tradnl" sz="2400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gobiernos publica el resultado </a:t>
            </a:r>
            <a:endParaRPr lang="es-ES_tradnl" sz="2400" spc="-2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0"/>
              </a:spcAft>
            </a:pPr>
            <a:r>
              <a:rPr lang="es-ES_tradnl" sz="2400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  <a:r>
              <a:rPr lang="es-ES_tradnl" sz="2400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sus licitaciones de modo </a:t>
            </a:r>
            <a:r>
              <a:rPr lang="es-ES_tradnl" sz="2400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completo.</a:t>
            </a:r>
          </a:p>
        </p:txBody>
      </p:sp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501242"/>
              </p:ext>
            </p:extLst>
          </p:nvPr>
        </p:nvGraphicFramePr>
        <p:xfrm>
          <a:off x="541863" y="2466308"/>
          <a:ext cx="3674537" cy="1464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4537"/>
              </a:tblGrid>
              <a:tr h="209242">
                <a:tc>
                  <a:txBody>
                    <a:bodyPr/>
                    <a:lstStyle/>
                    <a:p>
                      <a:pPr marL="108000" algn="ctr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Benito Juárez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09242">
                <a:tc>
                  <a:txBody>
                    <a:bodyPr/>
                    <a:lstStyle/>
                    <a:p>
                      <a:pPr marL="108000" algn="ctr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Guadalajara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9242">
                <a:tc>
                  <a:txBody>
                    <a:bodyPr/>
                    <a:lstStyle/>
                    <a:p>
                      <a:pPr marL="108000" algn="ctr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Matamoros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09242">
                <a:tc>
                  <a:txBody>
                    <a:bodyPr/>
                    <a:lstStyle/>
                    <a:p>
                      <a:pPr marL="108000" algn="ctr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Morelia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9242">
                <a:tc>
                  <a:txBody>
                    <a:bodyPr/>
                    <a:lstStyle/>
                    <a:p>
                      <a:pPr marL="108000" algn="ctr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Nezahualcóyotl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09242">
                <a:tc>
                  <a:txBody>
                    <a:bodyPr/>
                    <a:lstStyle/>
                    <a:p>
                      <a:pPr marL="108000" algn="ctr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San Nicolás de los Garza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9242">
                <a:tc>
                  <a:txBody>
                    <a:bodyPr/>
                    <a:lstStyle/>
                    <a:p>
                      <a:pPr marL="108000" algn="ctr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Veracruz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214302"/>
              </p:ext>
            </p:extLst>
          </p:nvPr>
        </p:nvGraphicFramePr>
        <p:xfrm>
          <a:off x="4817529" y="2466308"/>
          <a:ext cx="3674536" cy="3138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4536"/>
              </a:tblGrid>
              <a:tr h="209242">
                <a:tc>
                  <a:txBody>
                    <a:bodyPr/>
                    <a:lstStyle/>
                    <a:p>
                      <a:pPr marL="108000" algn="ctr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Aguascalientes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09242">
                <a:tc>
                  <a:txBody>
                    <a:bodyPr/>
                    <a:lstStyle/>
                    <a:p>
                      <a:pPr marL="108000" algn="ctr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Chihuahua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9242">
                <a:tc>
                  <a:txBody>
                    <a:bodyPr/>
                    <a:lstStyle/>
                    <a:p>
                      <a:pPr marL="108000" algn="ctr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Culiacán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09242">
                <a:tc>
                  <a:txBody>
                    <a:bodyPr/>
                    <a:lstStyle/>
                    <a:p>
                      <a:pPr marL="108000" algn="ctr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Ecatepec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9242">
                <a:tc>
                  <a:txBody>
                    <a:bodyPr/>
                    <a:lstStyle/>
                    <a:p>
                      <a:pPr marL="108000" algn="ctr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Hermosillo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09242">
                <a:tc>
                  <a:txBody>
                    <a:bodyPr/>
                    <a:lstStyle/>
                    <a:p>
                      <a:pPr marL="108000" algn="ctr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Iztapalapa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9242">
                <a:tc>
                  <a:txBody>
                    <a:bodyPr/>
                    <a:lstStyle/>
                    <a:p>
                      <a:pPr marL="108000" algn="ctr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Mérida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09242">
                <a:tc>
                  <a:txBody>
                    <a:bodyPr/>
                    <a:lstStyle/>
                    <a:p>
                      <a:pPr marL="108000" algn="ctr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Mexicali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9242">
                <a:tc>
                  <a:txBody>
                    <a:bodyPr/>
                    <a:lstStyle/>
                    <a:p>
                      <a:pPr marL="108000" algn="ctr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Miguel Hidalgo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09242">
                <a:tc>
                  <a:txBody>
                    <a:bodyPr/>
                    <a:lstStyle/>
                    <a:p>
                      <a:pPr marL="108000" algn="ctr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Naucalpan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9242">
                <a:tc>
                  <a:txBody>
                    <a:bodyPr/>
                    <a:lstStyle/>
                    <a:p>
                      <a:pPr marL="108000" algn="ctr" rtl="0" fontAlgn="b"/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Toluca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09242">
                <a:tc>
                  <a:txBody>
                    <a:bodyPr/>
                    <a:lstStyle/>
                    <a:p>
                      <a:pPr marL="108000" algn="ctr" rtl="0" fontAlgn="b"/>
                      <a:r>
                        <a:rPr lang="es-MX" sz="13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Torreón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9242">
                <a:tc>
                  <a:txBody>
                    <a:bodyPr/>
                    <a:lstStyle/>
                    <a:p>
                      <a:pPr marL="108000" algn="ctr" rtl="0" fontAlgn="b"/>
                      <a:r>
                        <a:rPr lang="es-MX" sz="13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Tuxtla Gutiérrez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09242">
                <a:tc>
                  <a:txBody>
                    <a:bodyPr/>
                    <a:lstStyle/>
                    <a:p>
                      <a:pPr marL="108000" algn="ctr" rtl="0" fontAlgn="b"/>
                      <a:r>
                        <a:rPr lang="es-MX" sz="13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Venustiano Carranza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9242">
                <a:tc>
                  <a:txBody>
                    <a:bodyPr/>
                    <a:lstStyle/>
                    <a:p>
                      <a:pPr marL="108000" algn="ctr" rtl="0" fontAlgn="b"/>
                      <a:r>
                        <a:rPr lang="es-MX" sz="13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Xalapa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</a:tbl>
          </a:graphicData>
        </a:graphic>
      </p:graphicFrame>
      <p:sp>
        <p:nvSpPr>
          <p:cNvPr id="21" name="Rectángulo redondeado 20"/>
          <p:cNvSpPr/>
          <p:nvPr/>
        </p:nvSpPr>
        <p:spPr>
          <a:xfrm>
            <a:off x="541864" y="2092521"/>
            <a:ext cx="3674536" cy="289000"/>
          </a:xfrm>
          <a:prstGeom prst="roundRect">
            <a:avLst/>
          </a:prstGeom>
          <a:solidFill>
            <a:srgbClr val="F04B5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cap="all" spc="50" dirty="0" smtClean="0">
                <a:solidFill>
                  <a:schemeClr val="bg1"/>
                </a:solidFill>
                <a:latin typeface="Calibri"/>
                <a:cs typeface="Calibri"/>
              </a:rPr>
              <a:t>Cero Información</a:t>
            </a:r>
            <a:endParaRPr lang="es-ES" sz="2000" cap="all" spc="5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2" name="Rectángulo redondeado 21"/>
          <p:cNvSpPr/>
          <p:nvPr/>
        </p:nvSpPr>
        <p:spPr>
          <a:xfrm>
            <a:off x="4817529" y="2092521"/>
            <a:ext cx="3674536" cy="289000"/>
          </a:xfrm>
          <a:prstGeom prst="roundRect">
            <a:avLst/>
          </a:prstGeom>
          <a:solidFill>
            <a:srgbClr val="2FA5E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cap="all" spc="50" dirty="0" smtClean="0">
                <a:solidFill>
                  <a:schemeClr val="bg1"/>
                </a:solidFill>
                <a:latin typeface="Calibri"/>
                <a:cs typeface="Calibri"/>
              </a:rPr>
              <a:t>Propuestas y acta de fallo</a:t>
            </a:r>
            <a:endParaRPr lang="es-ES" sz="2000" cap="all" spc="5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24" name="Imagen 4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7827" y="1284579"/>
            <a:ext cx="534353" cy="53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452702" y="580543"/>
            <a:ext cx="4142236" cy="3180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40" dirty="0">
                <a:solidFill>
                  <a:srgbClr val="2FA5E8"/>
                </a:solidFill>
                <a:latin typeface="Calibri"/>
                <a:cs typeface="Calibri"/>
              </a:rPr>
              <a:t>La opacidad es una barrera para los negocios</a:t>
            </a:r>
          </a:p>
        </p:txBody>
      </p:sp>
    </p:spTree>
    <p:extLst>
      <p:ext uri="{BB962C8B-B14F-4D97-AF65-F5344CB8AC3E}">
        <p14:creationId xmlns:p14="http://schemas.microsoft.com/office/powerpoint/2010/main" val="26919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2702" y="149226"/>
            <a:ext cx="2603196" cy="5437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cap="all" spc="50" dirty="0" smtClean="0">
                <a:solidFill>
                  <a:srgbClr val="284B91"/>
                </a:solidFill>
                <a:latin typeface="Calibri"/>
                <a:cs typeface="Calibri"/>
              </a:rPr>
              <a:t>INTERACCIÓN</a:t>
            </a:r>
            <a:endParaRPr lang="es-ES" sz="3200" cap="all" spc="50" dirty="0">
              <a:solidFill>
                <a:srgbClr val="284B91"/>
              </a:solidFill>
              <a:latin typeface="Calibri Light"/>
              <a:cs typeface="Calibri Light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52701" y="1168387"/>
            <a:ext cx="83187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2400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Tampoco es posible saber por qué, </a:t>
            </a:r>
            <a:r>
              <a:rPr lang="es-ES_tradnl" sz="2400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cuántos y el impacto económico de negocios clausurados.</a:t>
            </a:r>
          </a:p>
          <a:p>
            <a:pPr>
              <a:spcAft>
                <a:spcPts val="0"/>
              </a:spcAft>
            </a:pPr>
            <a:endParaRPr lang="es-ES_tradnl" sz="2400" spc="-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60000">
              <a:spcAft>
                <a:spcPts val="0"/>
              </a:spcAft>
            </a:pPr>
            <a:r>
              <a:rPr lang="es-MX" sz="2400" b="1" dirty="0" smtClean="0">
                <a:solidFill>
                  <a:srgbClr val="55B681"/>
                </a:solidFill>
              </a:rPr>
              <a:t>Iztapalapa </a:t>
            </a:r>
            <a:r>
              <a:rPr lang="es-MX" sz="2400" b="1" dirty="0">
                <a:solidFill>
                  <a:srgbClr val="55B681"/>
                </a:solidFill>
              </a:rPr>
              <a:t>y Colima</a:t>
            </a:r>
            <a:r>
              <a:rPr lang="es-MX" sz="2400" dirty="0">
                <a:solidFill>
                  <a:srgbClr val="55B681"/>
                </a:solidFill>
              </a:rPr>
              <a:t> </a:t>
            </a:r>
            <a:endParaRPr lang="es-MX" sz="2400" dirty="0" smtClean="0">
              <a:solidFill>
                <a:srgbClr val="55B681"/>
              </a:solidFill>
            </a:endParaRPr>
          </a:p>
          <a:p>
            <a:pPr marL="360000">
              <a:spcAft>
                <a:spcPts val="0"/>
              </a:spcAft>
            </a:pPr>
            <a:r>
              <a:rPr lang="es-MX" sz="2400" dirty="0" smtClean="0">
                <a:solidFill>
                  <a:srgbClr val="55B681"/>
                </a:solidFill>
              </a:rPr>
              <a:t>son </a:t>
            </a:r>
            <a:r>
              <a:rPr lang="es-MX" sz="2400" dirty="0">
                <a:solidFill>
                  <a:srgbClr val="55B681"/>
                </a:solidFill>
              </a:rPr>
              <a:t>los únicos gobiernos que publica </a:t>
            </a:r>
            <a:endParaRPr lang="es-MX" sz="2400" dirty="0" smtClean="0">
              <a:solidFill>
                <a:srgbClr val="55B681"/>
              </a:solidFill>
            </a:endParaRPr>
          </a:p>
          <a:p>
            <a:pPr marL="360000">
              <a:spcAft>
                <a:spcPts val="0"/>
              </a:spcAft>
            </a:pPr>
            <a:r>
              <a:rPr lang="es-MX" sz="2400" dirty="0" smtClean="0">
                <a:solidFill>
                  <a:srgbClr val="55B681"/>
                </a:solidFill>
              </a:rPr>
              <a:t>un </a:t>
            </a:r>
            <a:r>
              <a:rPr lang="es-MX" sz="2400" dirty="0">
                <a:solidFill>
                  <a:srgbClr val="55B681"/>
                </a:solidFill>
              </a:rPr>
              <a:t>listado de negocios </a:t>
            </a:r>
            <a:r>
              <a:rPr lang="es-MX" sz="2400" dirty="0" smtClean="0">
                <a:solidFill>
                  <a:srgbClr val="55B681"/>
                </a:solidFill>
              </a:rPr>
              <a:t>clausurados </a:t>
            </a:r>
          </a:p>
          <a:p>
            <a:pPr marL="360000">
              <a:spcAft>
                <a:spcPts val="0"/>
              </a:spcAft>
            </a:pPr>
            <a:r>
              <a:rPr lang="es-MX" sz="2400" dirty="0" smtClean="0">
                <a:solidFill>
                  <a:srgbClr val="55B681"/>
                </a:solidFill>
              </a:rPr>
              <a:t>y </a:t>
            </a:r>
            <a:r>
              <a:rPr lang="es-MX" sz="2400" b="1" dirty="0">
                <a:solidFill>
                  <a:srgbClr val="55B681"/>
                </a:solidFill>
              </a:rPr>
              <a:t>Cuauhtémoc y Colima </a:t>
            </a:r>
            <a:endParaRPr lang="es-MX" sz="2400" b="1" dirty="0" smtClean="0">
              <a:solidFill>
                <a:srgbClr val="55B681"/>
              </a:solidFill>
            </a:endParaRPr>
          </a:p>
          <a:p>
            <a:pPr marL="360000">
              <a:spcAft>
                <a:spcPts val="0"/>
              </a:spcAft>
            </a:pPr>
            <a:r>
              <a:rPr lang="es-MX" sz="2400" dirty="0" smtClean="0">
                <a:solidFill>
                  <a:srgbClr val="55B681"/>
                </a:solidFill>
              </a:rPr>
              <a:t>los </a:t>
            </a:r>
            <a:r>
              <a:rPr lang="es-MX" sz="2400" dirty="0">
                <a:solidFill>
                  <a:srgbClr val="55B681"/>
                </a:solidFill>
              </a:rPr>
              <a:t>únicos que publican los resultados </a:t>
            </a:r>
            <a:endParaRPr lang="es-MX" sz="2400" dirty="0" smtClean="0">
              <a:solidFill>
                <a:srgbClr val="55B681"/>
              </a:solidFill>
            </a:endParaRPr>
          </a:p>
          <a:p>
            <a:pPr marL="360000">
              <a:spcAft>
                <a:spcPts val="0"/>
              </a:spcAft>
            </a:pPr>
            <a:r>
              <a:rPr lang="es-MX" sz="2400" dirty="0" smtClean="0">
                <a:solidFill>
                  <a:srgbClr val="55B681"/>
                </a:solidFill>
              </a:rPr>
              <a:t>de </a:t>
            </a:r>
            <a:r>
              <a:rPr lang="es-MX" sz="2400" dirty="0">
                <a:solidFill>
                  <a:srgbClr val="55B681"/>
                </a:solidFill>
              </a:rPr>
              <a:t>una </a:t>
            </a:r>
            <a:r>
              <a:rPr lang="es-MX" sz="2400" dirty="0" smtClean="0">
                <a:solidFill>
                  <a:srgbClr val="55B681"/>
                </a:solidFill>
              </a:rPr>
              <a:t>inspección. </a:t>
            </a:r>
            <a:endParaRPr lang="es-MX" sz="2400" dirty="0">
              <a:solidFill>
                <a:srgbClr val="55B681"/>
              </a:solidFill>
            </a:endParaRPr>
          </a:p>
        </p:txBody>
      </p:sp>
      <p:pic>
        <p:nvPicPr>
          <p:cNvPr id="7" name="Picture 2" descr="https://farm6.staticflickr.com/5558/15138297441_8cedabe8cc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pressure="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56241" y="2190051"/>
            <a:ext cx="2277533" cy="2296855"/>
          </a:xfrm>
          <a:prstGeom prst="ellipse">
            <a:avLst/>
          </a:prstGeom>
          <a:noFill/>
          <a:ln w="57150" cmpd="sng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ipse 9"/>
          <p:cNvSpPr/>
          <p:nvPr/>
        </p:nvSpPr>
        <p:spPr>
          <a:xfrm>
            <a:off x="608352" y="2453089"/>
            <a:ext cx="161134" cy="161134"/>
          </a:xfrm>
          <a:prstGeom prst="ellipse">
            <a:avLst/>
          </a:prstGeom>
          <a:noFill/>
          <a:ln w="25400" cmpd="sng">
            <a:solidFill>
              <a:srgbClr val="55B68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endParaRPr lang="es-ES_tradnl" sz="2000" dirty="0">
              <a:solidFill>
                <a:srgbClr val="66C43F"/>
              </a:solidFill>
              <a:latin typeface="Calibri"/>
              <a:cs typeface="Calibri"/>
            </a:endParaRPr>
          </a:p>
        </p:txBody>
      </p:sp>
      <p:cxnSp>
        <p:nvCxnSpPr>
          <p:cNvPr id="11" name="Conector recto 10"/>
          <p:cNvCxnSpPr/>
          <p:nvPr/>
        </p:nvCxnSpPr>
        <p:spPr>
          <a:xfrm flipH="1">
            <a:off x="-647350" y="2533656"/>
            <a:ext cx="1247235" cy="1"/>
          </a:xfrm>
          <a:prstGeom prst="line">
            <a:avLst/>
          </a:prstGeom>
          <a:ln w="25400" cmpd="sng">
            <a:solidFill>
              <a:srgbClr val="55B68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452702" y="580543"/>
            <a:ext cx="4142236" cy="3180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40" dirty="0">
                <a:solidFill>
                  <a:srgbClr val="2FA5E8"/>
                </a:solidFill>
                <a:latin typeface="Calibri"/>
                <a:cs typeface="Calibri"/>
              </a:rPr>
              <a:t>La opacidad es una barrera para los negocios</a:t>
            </a:r>
          </a:p>
        </p:txBody>
      </p:sp>
    </p:spTree>
    <p:extLst>
      <p:ext uri="{BB962C8B-B14F-4D97-AF65-F5344CB8AC3E}">
        <p14:creationId xmlns:p14="http://schemas.microsoft.com/office/powerpoint/2010/main" val="92808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2702" y="149226"/>
            <a:ext cx="2603196" cy="5437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cap="all" spc="50" dirty="0" smtClean="0">
                <a:solidFill>
                  <a:srgbClr val="284B91"/>
                </a:solidFill>
                <a:latin typeface="Calibri"/>
                <a:cs typeface="Calibri"/>
              </a:rPr>
              <a:t>INTERACCIÓN</a:t>
            </a:r>
            <a:endParaRPr lang="es-ES" sz="3200" cap="all" spc="50" dirty="0">
              <a:solidFill>
                <a:srgbClr val="284B91"/>
              </a:solidFill>
              <a:latin typeface="Calibri Light"/>
              <a:cs typeface="Calibri Light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52701" y="1083727"/>
            <a:ext cx="83187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4800" spc="-20" dirty="0" smtClean="0">
                <a:solidFill>
                  <a:srgbClr val="55B681"/>
                </a:solidFill>
                <a:latin typeface="Calibri Light"/>
                <a:cs typeface="Calibri Light"/>
              </a:rPr>
              <a:t>COLIMA</a:t>
            </a:r>
            <a:endParaRPr lang="es-ES_tradnl" sz="2000" spc="-20" dirty="0">
              <a:solidFill>
                <a:srgbClr val="55B681"/>
              </a:solidFill>
            </a:endParaRPr>
          </a:p>
          <a:p>
            <a:pPr>
              <a:spcAft>
                <a:spcPts val="0"/>
              </a:spcAft>
            </a:pPr>
            <a:r>
              <a:rPr lang="es-ES_tradnl" sz="2000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Lista </a:t>
            </a:r>
            <a:r>
              <a:rPr lang="es-ES_tradnl" sz="2000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negocios </a:t>
            </a:r>
            <a:endParaRPr lang="es-ES_tradnl" sz="2000" spc="-2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0"/>
              </a:spcAft>
            </a:pPr>
            <a:r>
              <a:rPr lang="es-ES_tradnl" sz="2000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clausurados.</a:t>
            </a:r>
            <a:endParaRPr lang="es-ES_tradnl" sz="2000" spc="-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15" r="2936"/>
          <a:stretch/>
        </p:blipFill>
        <p:spPr>
          <a:xfrm>
            <a:off x="3183464" y="1055623"/>
            <a:ext cx="5367866" cy="441088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52702" y="580543"/>
            <a:ext cx="4142236" cy="3180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40" dirty="0">
                <a:solidFill>
                  <a:srgbClr val="2FA5E8"/>
                </a:solidFill>
                <a:latin typeface="Calibri"/>
                <a:cs typeface="Calibri"/>
              </a:rPr>
              <a:t>La opacidad es una barrera para los negocios</a:t>
            </a:r>
          </a:p>
        </p:txBody>
      </p:sp>
    </p:spTree>
    <p:extLst>
      <p:ext uri="{BB962C8B-B14F-4D97-AF65-F5344CB8AC3E}">
        <p14:creationId xmlns:p14="http://schemas.microsoft.com/office/powerpoint/2010/main" val="267683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2702" y="149226"/>
            <a:ext cx="2603196" cy="5437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cap="all" spc="50" dirty="0" smtClean="0">
                <a:solidFill>
                  <a:srgbClr val="284B91"/>
                </a:solidFill>
                <a:latin typeface="Calibri"/>
                <a:cs typeface="Calibri"/>
              </a:rPr>
              <a:t>INTERACCIÓN</a:t>
            </a:r>
            <a:endParaRPr lang="es-ES" sz="3200" cap="all" spc="50" dirty="0">
              <a:solidFill>
                <a:srgbClr val="284B91"/>
              </a:solidFill>
              <a:latin typeface="Calibri Light"/>
              <a:cs typeface="Calibri Ligh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52702" y="580543"/>
            <a:ext cx="7156620" cy="3180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40" dirty="0" smtClean="0">
                <a:solidFill>
                  <a:srgbClr val="2FA5E8"/>
                </a:solidFill>
                <a:latin typeface="Calibri"/>
                <a:cs typeface="Calibri"/>
              </a:rPr>
              <a:t>Estamos </a:t>
            </a:r>
            <a:r>
              <a:rPr lang="es-ES" sz="1600" spc="40" dirty="0">
                <a:solidFill>
                  <a:srgbClr val="2FA5E8"/>
                </a:solidFill>
                <a:latin typeface="Calibri"/>
                <a:cs typeface="Calibri"/>
              </a:rPr>
              <a:t>lejos de gobiernos que respondan a las necesidades de los ciudadanos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1750329" y="1201312"/>
            <a:ext cx="61806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2200" cap="all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municipios </a:t>
            </a:r>
            <a:r>
              <a:rPr lang="es-ES_tradnl" sz="2200" cap="all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tienen </a:t>
            </a:r>
            <a:r>
              <a:rPr lang="es-ES_tradnl" sz="2200" b="1" cap="all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vínculos </a:t>
            </a:r>
            <a:endParaRPr lang="es-ES_tradnl" sz="2200" b="1" cap="all" spc="-2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0"/>
              </a:spcAft>
            </a:pPr>
            <a:r>
              <a:rPr lang="es-ES_tradnl" sz="2200" b="1" cap="all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es-ES_tradnl" sz="2200" b="1" cap="all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trámites </a:t>
            </a:r>
            <a:r>
              <a:rPr lang="es-ES_tradnl" sz="2200" b="1" cap="all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estatales.</a:t>
            </a:r>
          </a:p>
        </p:txBody>
      </p:sp>
      <p:graphicFrame>
        <p:nvGraphicFramePr>
          <p:cNvPr id="35" name="Gráfico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525072"/>
              </p:ext>
            </p:extLst>
          </p:nvPr>
        </p:nvGraphicFramePr>
        <p:xfrm>
          <a:off x="-137163" y="1040601"/>
          <a:ext cx="2359376" cy="11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" name="Rectángulo 37"/>
          <p:cNvSpPr/>
          <p:nvPr/>
        </p:nvSpPr>
        <p:spPr>
          <a:xfrm>
            <a:off x="707802" y="1228325"/>
            <a:ext cx="6969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4000" spc="-30" dirty="0" smtClean="0">
                <a:solidFill>
                  <a:srgbClr val="55B681"/>
                </a:solidFill>
                <a:latin typeface="Calibri"/>
                <a:cs typeface="Calibri"/>
              </a:rPr>
              <a:t>16</a:t>
            </a:r>
            <a:endParaRPr lang="es-ES" sz="4000" dirty="0">
              <a:solidFill>
                <a:srgbClr val="55B681"/>
              </a:solidFill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1750329" y="2382711"/>
            <a:ext cx="61806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2200" cap="all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municipios informan del </a:t>
            </a:r>
            <a:r>
              <a:rPr lang="es-ES_tradnl" sz="2200" b="1" cap="all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estatus </a:t>
            </a:r>
          </a:p>
          <a:p>
            <a:pPr>
              <a:spcAft>
                <a:spcPts val="0"/>
              </a:spcAft>
            </a:pPr>
            <a:r>
              <a:rPr lang="es-ES_tradnl" sz="2200" b="1" cap="all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los trámites.</a:t>
            </a:r>
          </a:p>
        </p:txBody>
      </p:sp>
      <p:graphicFrame>
        <p:nvGraphicFramePr>
          <p:cNvPr id="64" name="Gráfico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245485"/>
              </p:ext>
            </p:extLst>
          </p:nvPr>
        </p:nvGraphicFramePr>
        <p:xfrm>
          <a:off x="-137163" y="2222000"/>
          <a:ext cx="2359376" cy="11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5" name="Rectángulo 64"/>
          <p:cNvSpPr/>
          <p:nvPr/>
        </p:nvSpPr>
        <p:spPr>
          <a:xfrm>
            <a:off x="707802" y="2409724"/>
            <a:ext cx="6969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4000" spc="-30" dirty="0" smtClean="0">
                <a:solidFill>
                  <a:srgbClr val="55B681"/>
                </a:solidFill>
                <a:latin typeface="Calibri"/>
                <a:cs typeface="Calibri"/>
              </a:rPr>
              <a:t>14</a:t>
            </a:r>
            <a:endParaRPr lang="es-ES" sz="4000" dirty="0">
              <a:solidFill>
                <a:srgbClr val="55B681"/>
              </a:solidFill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1758217" y="3577111"/>
            <a:ext cx="61806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2200" cap="all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municipios cuentan con una</a:t>
            </a:r>
            <a:r>
              <a:rPr lang="es-ES_tradnl" sz="2200" b="1" cap="all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guía </a:t>
            </a:r>
            <a:r>
              <a:rPr lang="es-ES_tradnl" sz="2200" b="1" cap="all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ciudadana </a:t>
            </a:r>
            <a:r>
              <a:rPr lang="es-ES_tradnl" sz="2200" b="1" cap="all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  <a:r>
              <a:rPr lang="es-ES_tradnl" sz="2200" b="1" cap="all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trámites.</a:t>
            </a:r>
          </a:p>
        </p:txBody>
      </p:sp>
      <p:graphicFrame>
        <p:nvGraphicFramePr>
          <p:cNvPr id="68" name="Gráfico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133409"/>
              </p:ext>
            </p:extLst>
          </p:nvPr>
        </p:nvGraphicFramePr>
        <p:xfrm>
          <a:off x="-129275" y="3416400"/>
          <a:ext cx="2359376" cy="11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9" name="Rectángulo 68"/>
          <p:cNvSpPr/>
          <p:nvPr/>
        </p:nvSpPr>
        <p:spPr>
          <a:xfrm>
            <a:off x="835872" y="3604124"/>
            <a:ext cx="4408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4000" spc="-30" dirty="0" smtClean="0">
                <a:solidFill>
                  <a:srgbClr val="55B681"/>
                </a:solidFill>
                <a:latin typeface="Calibri"/>
                <a:cs typeface="Calibri"/>
              </a:rPr>
              <a:t>9</a:t>
            </a:r>
            <a:endParaRPr lang="es-ES" sz="4000" dirty="0">
              <a:solidFill>
                <a:srgbClr val="55B681"/>
              </a:solidFill>
            </a:endParaRPr>
          </a:p>
        </p:txBody>
      </p:sp>
      <p:sp>
        <p:nvSpPr>
          <p:cNvPr id="71" name="CuadroTexto 70"/>
          <p:cNvSpPr txBox="1"/>
          <p:nvPr/>
        </p:nvSpPr>
        <p:spPr>
          <a:xfrm>
            <a:off x="1775150" y="4765111"/>
            <a:ext cx="61806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2200" cap="all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municipios publican las </a:t>
            </a:r>
            <a:r>
              <a:rPr lang="es-ES_tradnl" sz="2200" b="1" cap="all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fotos </a:t>
            </a:r>
          </a:p>
          <a:p>
            <a:pPr>
              <a:spcAft>
                <a:spcPts val="0"/>
              </a:spcAft>
            </a:pPr>
            <a:r>
              <a:rPr lang="es-ES_tradnl" sz="2200" cap="all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 </a:t>
            </a:r>
            <a:r>
              <a:rPr lang="es-ES_tradnl" sz="2200" cap="all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las facultades de sus </a:t>
            </a:r>
            <a:r>
              <a:rPr lang="es-ES_tradnl" sz="2200" b="1" cap="all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inspectores.</a:t>
            </a:r>
          </a:p>
        </p:txBody>
      </p:sp>
      <p:graphicFrame>
        <p:nvGraphicFramePr>
          <p:cNvPr id="72" name="Gráfico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003661"/>
              </p:ext>
            </p:extLst>
          </p:nvPr>
        </p:nvGraphicFramePr>
        <p:xfrm>
          <a:off x="-112342" y="4604400"/>
          <a:ext cx="2359376" cy="11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3" name="Rectángulo 72"/>
          <p:cNvSpPr/>
          <p:nvPr/>
        </p:nvSpPr>
        <p:spPr>
          <a:xfrm>
            <a:off x="852805" y="4792124"/>
            <a:ext cx="4408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4000" spc="-30" dirty="0" smtClean="0">
                <a:solidFill>
                  <a:srgbClr val="55B681"/>
                </a:solidFill>
                <a:latin typeface="Calibri"/>
                <a:cs typeface="Calibri"/>
              </a:rPr>
              <a:t>3</a:t>
            </a:r>
            <a:endParaRPr lang="es-ES" sz="4000" dirty="0">
              <a:solidFill>
                <a:srgbClr val="55B6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74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52701" y="1083727"/>
            <a:ext cx="26031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4800" spc="-20" dirty="0" smtClean="0">
                <a:solidFill>
                  <a:srgbClr val="55B681"/>
                </a:solidFill>
                <a:latin typeface="Calibri Light"/>
                <a:cs typeface="Calibri Light"/>
              </a:rPr>
              <a:t>MÉRIDA</a:t>
            </a:r>
            <a:endParaRPr lang="es-ES_tradnl" sz="2000" spc="-20" dirty="0">
              <a:solidFill>
                <a:srgbClr val="55B681"/>
              </a:solidFill>
            </a:endParaRPr>
          </a:p>
          <a:p>
            <a:pPr>
              <a:spcAft>
                <a:spcPts val="0"/>
              </a:spcAft>
            </a:pPr>
            <a:r>
              <a:rPr lang="es-ES_tradnl" sz="2000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Vínculo </a:t>
            </a:r>
            <a:r>
              <a:rPr lang="es-ES_tradnl" sz="2000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es-ES_tradnl" sz="2000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trámites</a:t>
            </a:r>
          </a:p>
          <a:p>
            <a:pPr>
              <a:spcAft>
                <a:spcPts val="0"/>
              </a:spcAft>
            </a:pPr>
            <a:r>
              <a:rPr lang="es-ES_tradnl" sz="2000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es-ES_tradnl" sz="2000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statales.</a:t>
            </a:r>
            <a:endParaRPr lang="es-ES_tradnl" sz="2000" spc="-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52702" y="149226"/>
            <a:ext cx="2603196" cy="5437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cap="all" spc="50" dirty="0" smtClean="0">
                <a:solidFill>
                  <a:srgbClr val="284B91"/>
                </a:solidFill>
                <a:latin typeface="Calibri"/>
                <a:cs typeface="Calibri"/>
              </a:rPr>
              <a:t>INTERACCIÓN</a:t>
            </a:r>
            <a:endParaRPr lang="es-ES" sz="3200" cap="all" spc="50" dirty="0">
              <a:solidFill>
                <a:srgbClr val="284B91"/>
              </a:solidFill>
              <a:latin typeface="Calibri Light"/>
              <a:cs typeface="Calibri Ligh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52702" y="580543"/>
            <a:ext cx="7156620" cy="3180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40" dirty="0" smtClean="0">
                <a:solidFill>
                  <a:srgbClr val="2FA5E8"/>
                </a:solidFill>
                <a:latin typeface="Calibri"/>
                <a:cs typeface="Calibri"/>
              </a:rPr>
              <a:t>Estamos </a:t>
            </a:r>
            <a:r>
              <a:rPr lang="es-ES" sz="1600" spc="40" dirty="0">
                <a:solidFill>
                  <a:srgbClr val="2FA5E8"/>
                </a:solidFill>
                <a:latin typeface="Calibri"/>
                <a:cs typeface="Calibri"/>
              </a:rPr>
              <a:t>lejos de gobiernos que respondan a las necesidades de los ciudadanos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77" t="4467" r="4452"/>
          <a:stretch/>
        </p:blipFill>
        <p:spPr>
          <a:xfrm>
            <a:off x="2912533" y="1286934"/>
            <a:ext cx="5638797" cy="403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2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52701" y="1083727"/>
            <a:ext cx="260319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4800" spc="-20" dirty="0" smtClean="0">
                <a:solidFill>
                  <a:srgbClr val="55B681"/>
                </a:solidFill>
                <a:latin typeface="Calibri Light"/>
                <a:cs typeface="Calibri Light"/>
              </a:rPr>
              <a:t>ZAPOPAN</a:t>
            </a:r>
            <a:endParaRPr lang="es-ES_tradnl" sz="2000" spc="-20" dirty="0" smtClean="0">
              <a:solidFill>
                <a:srgbClr val="55B681"/>
              </a:solidFill>
            </a:endParaRPr>
          </a:p>
          <a:p>
            <a:pPr>
              <a:spcAft>
                <a:spcPts val="0"/>
              </a:spcAft>
            </a:pPr>
            <a:r>
              <a:rPr lang="es-ES_tradnl" sz="2000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</a:t>
            </a:r>
            <a:r>
              <a:rPr lang="es-ES_tradnl" sz="2000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s-ES_tradnl" sz="2000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tus de trámites.</a:t>
            </a:r>
            <a:endParaRPr lang="es-ES_tradnl" sz="2000" spc="-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52702" y="149226"/>
            <a:ext cx="2603196" cy="5437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cap="all" spc="50" dirty="0" smtClean="0">
                <a:solidFill>
                  <a:srgbClr val="284B91"/>
                </a:solidFill>
                <a:latin typeface="Calibri"/>
                <a:cs typeface="Calibri"/>
              </a:rPr>
              <a:t>INTERACCIÓN</a:t>
            </a:r>
            <a:endParaRPr lang="es-ES" sz="3200" cap="all" spc="50" dirty="0">
              <a:solidFill>
                <a:srgbClr val="284B91"/>
              </a:solidFill>
              <a:latin typeface="Calibri Light"/>
              <a:cs typeface="Calibri Ligh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52702" y="580543"/>
            <a:ext cx="7156620" cy="3180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40" dirty="0" smtClean="0">
                <a:solidFill>
                  <a:srgbClr val="2FA5E8"/>
                </a:solidFill>
                <a:latin typeface="Calibri"/>
                <a:cs typeface="Calibri"/>
              </a:rPr>
              <a:t>Estamos </a:t>
            </a:r>
            <a:r>
              <a:rPr lang="es-ES" sz="1600" spc="40" dirty="0">
                <a:solidFill>
                  <a:srgbClr val="2FA5E8"/>
                </a:solidFill>
                <a:latin typeface="Calibri"/>
                <a:cs typeface="Calibri"/>
              </a:rPr>
              <a:t>lejos de gobiernos que respondan a las necesidades de los ciudadanos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4133" y="1645543"/>
            <a:ext cx="4267197" cy="375089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6531" y="1193537"/>
            <a:ext cx="2941638" cy="47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6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711204"/>
              </p:ext>
            </p:extLst>
          </p:nvPr>
        </p:nvGraphicFramePr>
        <p:xfrm>
          <a:off x="516466" y="1303854"/>
          <a:ext cx="8111068" cy="3683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043"/>
                <a:gridCol w="5577371"/>
                <a:gridCol w="2444654"/>
              </a:tblGrid>
              <a:tr h="956735">
                <a:tc gridSpan="2">
                  <a:txBody>
                    <a:bodyPr/>
                    <a:lstStyle/>
                    <a:p>
                      <a:pPr marL="72000"/>
                      <a:r>
                        <a:rPr lang="es-ES_tradnl" sz="3200" b="0" i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 Light"/>
                          <a:cs typeface="Calibri Light"/>
                        </a:rPr>
                        <a:t>TRÁMITE</a:t>
                      </a:r>
                      <a:endParaRPr lang="es-ES_tradnl" sz="32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 Light"/>
                        <a:cs typeface="Calibri Ligh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72000"/>
                      <a:endParaRPr lang="es-ES_tradnl" sz="32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 Light"/>
                        <a:cs typeface="Calibri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  <a:cs typeface="Calibri"/>
                        </a:rPr>
                        <a:t>Porcentaje que considera </a:t>
                      </a:r>
                      <a:r>
                        <a:rPr lang="es-ES_tradnl" sz="1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  <a:cs typeface="Calibri"/>
                        </a:rPr>
                        <a:t>insuficiente la información </a:t>
                      </a:r>
                    </a:p>
                    <a:p>
                      <a:pPr algn="ctr"/>
                      <a:r>
                        <a:rPr lang="es-ES_tradnl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lang="es-ES_tradnl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1672">
                <a:tc>
                  <a:txBody>
                    <a:bodyPr/>
                    <a:lstStyle/>
                    <a:p>
                      <a:endParaRPr lang="es-ES_tradnl" sz="800" b="0" spc="-1507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5EA9"/>
                    </a:solidFill>
                  </a:tcPr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s-ES_tradnl" sz="2200" b="0" i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 Light"/>
                          <a:cs typeface="Calibri Light"/>
                        </a:rPr>
                        <a:t>Permiso de uso de suelo y traslado de dominio</a:t>
                      </a:r>
                      <a:endParaRPr lang="es-ES_tradnl" sz="22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 Light"/>
                        <a:cs typeface="Calibri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3200" b="0" i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 Light"/>
                          <a:cs typeface="Calibri Light"/>
                        </a:rPr>
                        <a:t>66.5</a:t>
                      </a:r>
                      <a:endParaRPr lang="es-ES_tradnl" sz="32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 Light"/>
                        <a:cs typeface="Calibri Ligh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D"/>
                    </a:solidFill>
                  </a:tcPr>
                </a:tc>
              </a:tr>
              <a:tr h="681672">
                <a:tc>
                  <a:txBody>
                    <a:bodyPr/>
                    <a:lstStyle/>
                    <a:p>
                      <a:endParaRPr lang="es-ES_tradnl" sz="800" b="0" spc="-1507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257C"/>
                    </a:solidFill>
                  </a:tcPr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s-ES_tradnl" sz="2200" b="0" i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 Light"/>
                          <a:cs typeface="Calibri Light"/>
                        </a:rPr>
                        <a:t>Trámites para abrir</a:t>
                      </a:r>
                      <a:r>
                        <a:rPr lang="es-ES_tradnl" sz="2200" b="0" i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 Light"/>
                          <a:cs typeface="Calibri Light"/>
                        </a:rPr>
                        <a:t> una empresa</a:t>
                      </a:r>
                      <a:endParaRPr lang="es-ES_tradnl" sz="22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 Light"/>
                        <a:cs typeface="Calibri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3200" b="0" i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 Light"/>
                          <a:cs typeface="Calibri Light"/>
                        </a:rPr>
                        <a:t>59.8</a:t>
                      </a:r>
                      <a:endParaRPr lang="es-ES_tradnl" sz="32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 Light"/>
                        <a:cs typeface="Calibri Ligh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1672">
                <a:tc>
                  <a:txBody>
                    <a:bodyPr/>
                    <a:lstStyle/>
                    <a:p>
                      <a:endParaRPr lang="es-ES_tradnl" sz="800" b="0" spc="-1507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A5E8"/>
                    </a:solidFill>
                  </a:tcPr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s-ES_tradnl" sz="2200" b="0" i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 Light"/>
                          <a:cs typeface="Calibri Light"/>
                        </a:rPr>
                        <a:t>Trámites municipales</a:t>
                      </a:r>
                      <a:r>
                        <a:rPr lang="es-ES_tradnl" sz="2200" b="0" i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 Light"/>
                          <a:cs typeface="Calibri Light"/>
                        </a:rPr>
                        <a:t> (en general)</a:t>
                      </a:r>
                      <a:endParaRPr lang="es-ES_tradnl" sz="22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 Light"/>
                        <a:cs typeface="Calibri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3200" b="0" i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 Light"/>
                          <a:cs typeface="Calibri Light"/>
                        </a:rPr>
                        <a:t>58.3</a:t>
                      </a:r>
                      <a:endParaRPr lang="es-ES_tradnl" sz="32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 Light"/>
                        <a:cs typeface="Calibri Ligh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D"/>
                    </a:solidFill>
                  </a:tcPr>
                </a:tc>
              </a:tr>
              <a:tr h="681672">
                <a:tc>
                  <a:txBody>
                    <a:bodyPr/>
                    <a:lstStyle/>
                    <a:p>
                      <a:endParaRPr lang="es-ES_tradnl" sz="800" b="0" spc="-1507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CFFF"/>
                    </a:solidFill>
                  </a:tcPr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s-ES_tradnl" sz="2200" b="0" i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 Light"/>
                          <a:cs typeface="Calibri Light"/>
                        </a:rPr>
                        <a:t>Pago</a:t>
                      </a:r>
                      <a:r>
                        <a:rPr lang="es-ES_tradnl" sz="2200" b="0" i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 Light"/>
                          <a:cs typeface="Calibri Light"/>
                        </a:rPr>
                        <a:t> de predial</a:t>
                      </a:r>
                      <a:endParaRPr lang="es-ES_tradnl" sz="22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 Light"/>
                        <a:cs typeface="Calibri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3200" b="0" i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 Light"/>
                          <a:cs typeface="Calibri Light"/>
                        </a:rPr>
                        <a:t>42.0</a:t>
                      </a:r>
                      <a:endParaRPr lang="es-ES_tradnl" sz="32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 Light"/>
                        <a:cs typeface="Calibri Ligh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266439" y="5520267"/>
            <a:ext cx="8615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200" b="1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Fuente: </a:t>
            </a:r>
            <a:r>
              <a:rPr lang="es-ES_tradnl" sz="12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IMCO con datos de ENCIG 2014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52702" y="166159"/>
            <a:ext cx="6355025" cy="5437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cap="all" spc="50" dirty="0">
                <a:solidFill>
                  <a:srgbClr val="284B91"/>
                </a:solidFill>
                <a:latin typeface="Calibri"/>
                <a:cs typeface="Calibri"/>
              </a:rPr>
              <a:t>UNA POBLACIÓN</a:t>
            </a:r>
            <a:r>
              <a:rPr lang="es-ES" sz="3200" cap="all" spc="50" dirty="0">
                <a:solidFill>
                  <a:srgbClr val="284B91"/>
                </a:solidFill>
                <a:latin typeface="Calibri"/>
                <a:cs typeface="Calibri"/>
              </a:rPr>
              <a:t> </a:t>
            </a:r>
            <a:r>
              <a:rPr lang="es-ES" sz="3200" cap="all" spc="50" dirty="0">
                <a:solidFill>
                  <a:srgbClr val="284B91"/>
                </a:solidFill>
                <a:latin typeface="Calibri Light"/>
                <a:cs typeface="Calibri Light"/>
              </a:rPr>
              <a:t>ATADA DE MANOS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52702" y="580543"/>
            <a:ext cx="7199407" cy="3180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40" dirty="0">
                <a:solidFill>
                  <a:srgbClr val="2FA5E8"/>
                </a:solidFill>
                <a:latin typeface="Calibri"/>
                <a:cs typeface="Calibri"/>
              </a:rPr>
              <a:t>México no dispone de información suficiente para realizar trámites municipales</a:t>
            </a:r>
          </a:p>
        </p:txBody>
      </p:sp>
    </p:spTree>
    <p:extLst>
      <p:ext uri="{BB962C8B-B14F-4D97-AF65-F5344CB8AC3E}">
        <p14:creationId xmlns:p14="http://schemas.microsoft.com/office/powerpoint/2010/main" val="258694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52701" y="1083727"/>
            <a:ext cx="26031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4800" spc="-20" dirty="0" smtClean="0">
                <a:solidFill>
                  <a:srgbClr val="55B681"/>
                </a:solidFill>
                <a:latin typeface="Calibri Light"/>
                <a:cs typeface="Calibri Light"/>
              </a:rPr>
              <a:t>COLIMA</a:t>
            </a:r>
            <a:endParaRPr lang="es-ES_tradnl" sz="2000" spc="-20" dirty="0">
              <a:solidFill>
                <a:srgbClr val="55B681"/>
              </a:solidFill>
            </a:endParaRPr>
          </a:p>
          <a:p>
            <a:pPr>
              <a:spcAft>
                <a:spcPts val="0"/>
              </a:spcAft>
            </a:pPr>
            <a:r>
              <a:rPr lang="es-ES_tradnl" sz="2000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Guía interactiva </a:t>
            </a:r>
          </a:p>
          <a:p>
            <a:pPr>
              <a:spcAft>
                <a:spcPts val="0"/>
              </a:spcAft>
            </a:pPr>
            <a:r>
              <a:rPr lang="es-ES_tradnl" sz="2000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r>
              <a:rPr lang="es-ES_tradnl" sz="2000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 trámites.</a:t>
            </a:r>
            <a:endParaRPr lang="es-ES_tradnl" sz="2000" spc="-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52702" y="149226"/>
            <a:ext cx="2603196" cy="5437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cap="all" spc="50" dirty="0" smtClean="0">
                <a:solidFill>
                  <a:srgbClr val="284B91"/>
                </a:solidFill>
                <a:latin typeface="Calibri"/>
                <a:cs typeface="Calibri"/>
              </a:rPr>
              <a:t>INTERACCIÓN</a:t>
            </a:r>
            <a:endParaRPr lang="es-ES" sz="3200" cap="all" spc="50" dirty="0">
              <a:solidFill>
                <a:srgbClr val="284B91"/>
              </a:solidFill>
              <a:latin typeface="Calibri Light"/>
              <a:cs typeface="Calibri Ligh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52702" y="580543"/>
            <a:ext cx="7156620" cy="3180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40" dirty="0" smtClean="0">
                <a:solidFill>
                  <a:srgbClr val="2FA5E8"/>
                </a:solidFill>
                <a:latin typeface="Calibri"/>
                <a:cs typeface="Calibri"/>
              </a:rPr>
              <a:t>Estamos </a:t>
            </a:r>
            <a:r>
              <a:rPr lang="es-ES" sz="1600" spc="40" dirty="0">
                <a:solidFill>
                  <a:srgbClr val="2FA5E8"/>
                </a:solidFill>
                <a:latin typeface="Calibri"/>
                <a:cs typeface="Calibri"/>
              </a:rPr>
              <a:t>lejos de gobiernos que respondan a las necesidades de los ciudadanos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812" y="1286934"/>
            <a:ext cx="5804384" cy="403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4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52701" y="1083727"/>
            <a:ext cx="260319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4800" spc="-20" dirty="0" smtClean="0">
                <a:solidFill>
                  <a:srgbClr val="55B681"/>
                </a:solidFill>
                <a:latin typeface="Calibri Light"/>
                <a:cs typeface="Calibri Light"/>
              </a:rPr>
              <a:t>TOLUCA</a:t>
            </a:r>
            <a:endParaRPr lang="es-ES_tradnl" sz="2000" spc="-20" dirty="0">
              <a:solidFill>
                <a:srgbClr val="55B681"/>
              </a:solidFill>
            </a:endParaRPr>
          </a:p>
          <a:p>
            <a:pPr>
              <a:spcAft>
                <a:spcPts val="0"/>
              </a:spcAft>
            </a:pPr>
            <a:r>
              <a:rPr lang="es-ES_tradnl" sz="2000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Fotos de inspectores.</a:t>
            </a:r>
            <a:endParaRPr lang="es-ES_tradnl" sz="2000" spc="-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52702" y="149226"/>
            <a:ext cx="2603196" cy="5437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cap="all" spc="50" dirty="0" smtClean="0">
                <a:solidFill>
                  <a:srgbClr val="284B91"/>
                </a:solidFill>
                <a:latin typeface="Calibri"/>
                <a:cs typeface="Calibri"/>
              </a:rPr>
              <a:t>INTERACCIÓN</a:t>
            </a:r>
            <a:endParaRPr lang="es-ES" sz="3200" cap="all" spc="50" dirty="0">
              <a:solidFill>
                <a:srgbClr val="284B91"/>
              </a:solidFill>
              <a:latin typeface="Calibri Light"/>
              <a:cs typeface="Calibri Ligh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52702" y="580543"/>
            <a:ext cx="7156620" cy="3180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40" dirty="0" smtClean="0">
                <a:solidFill>
                  <a:srgbClr val="2FA5E8"/>
                </a:solidFill>
                <a:latin typeface="Calibri"/>
                <a:cs typeface="Calibri"/>
              </a:rPr>
              <a:t>Estamos </a:t>
            </a:r>
            <a:r>
              <a:rPr lang="es-ES" sz="1600" spc="40" dirty="0">
                <a:solidFill>
                  <a:srgbClr val="2FA5E8"/>
                </a:solidFill>
                <a:latin typeface="Calibri"/>
                <a:cs typeface="Calibri"/>
              </a:rPr>
              <a:t>lejos de gobiernos que respondan a las necesidades de los ciudadanos</a:t>
            </a:r>
          </a:p>
        </p:txBody>
      </p:sp>
      <p:pic>
        <p:nvPicPr>
          <p:cNvPr id="8" name="Imagen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5898" y="1286934"/>
            <a:ext cx="5529298" cy="3864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673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452702" y="149226"/>
            <a:ext cx="2603196" cy="5437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cap="all" spc="50" dirty="0" smtClean="0">
                <a:solidFill>
                  <a:srgbClr val="284B91"/>
                </a:solidFill>
                <a:latin typeface="Calibri"/>
                <a:cs typeface="Calibri"/>
              </a:rPr>
              <a:t>INTERACCIÓN</a:t>
            </a:r>
            <a:endParaRPr lang="es-ES" sz="3200" cap="all" spc="50" dirty="0">
              <a:solidFill>
                <a:srgbClr val="284B91"/>
              </a:solidFill>
              <a:latin typeface="Calibri Light"/>
              <a:cs typeface="Calibri Ligh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52702" y="1117585"/>
            <a:ext cx="436482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2400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Son pocos municipios los que han comenzado a usar las TI </a:t>
            </a:r>
          </a:p>
          <a:p>
            <a:pPr>
              <a:spcAft>
                <a:spcPts val="0"/>
              </a:spcAft>
            </a:pPr>
            <a:r>
              <a:rPr lang="es-ES_tradnl" sz="2400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para interactuar con el ciudadano</a:t>
            </a:r>
          </a:p>
          <a:p>
            <a:pPr>
              <a:spcAft>
                <a:spcPts val="0"/>
              </a:spcAft>
            </a:pPr>
            <a:r>
              <a:rPr lang="es-ES_tradnl" sz="2400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 denunciar corrupción.</a:t>
            </a:r>
            <a:endParaRPr lang="es-ES_tradnl" sz="2400" spc="-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0"/>
              </a:spcAft>
            </a:pPr>
            <a:endParaRPr lang="es-ES_tradnl" sz="1600" b="1" spc="-20" dirty="0">
              <a:solidFill>
                <a:srgbClr val="55B681"/>
              </a:solidFill>
            </a:endParaRPr>
          </a:p>
          <a:p>
            <a:pPr marL="360000">
              <a:spcAft>
                <a:spcPts val="0"/>
              </a:spcAft>
            </a:pPr>
            <a:r>
              <a:rPr lang="es-ES_tradnl" sz="2400" b="1" spc="-20" dirty="0" smtClean="0">
                <a:solidFill>
                  <a:srgbClr val="55B681"/>
                </a:solidFill>
              </a:rPr>
              <a:t>17 </a:t>
            </a:r>
            <a:r>
              <a:rPr lang="es-ES_tradnl" sz="2400" spc="-20" dirty="0" smtClean="0">
                <a:solidFill>
                  <a:srgbClr val="55B681"/>
                </a:solidFill>
              </a:rPr>
              <a:t>municipios permiten hacer </a:t>
            </a:r>
          </a:p>
          <a:p>
            <a:pPr marL="360000">
              <a:spcAft>
                <a:spcPts val="0"/>
              </a:spcAft>
            </a:pPr>
            <a:r>
              <a:rPr lang="es-ES_tradnl" sz="2400" spc="-20" dirty="0" smtClean="0">
                <a:solidFill>
                  <a:srgbClr val="55B681"/>
                </a:solidFill>
              </a:rPr>
              <a:t>denuncias sobre funcionarios </a:t>
            </a:r>
          </a:p>
          <a:p>
            <a:pPr marL="360000">
              <a:spcAft>
                <a:spcPts val="0"/>
              </a:spcAft>
            </a:pPr>
            <a:r>
              <a:rPr lang="es-ES_tradnl" sz="2400" spc="-20" dirty="0" smtClean="0">
                <a:solidFill>
                  <a:srgbClr val="55B681"/>
                </a:solidFill>
              </a:rPr>
              <a:t>y solicitar servicios en línea.</a:t>
            </a:r>
          </a:p>
        </p:txBody>
      </p:sp>
      <p:sp>
        <p:nvSpPr>
          <p:cNvPr id="14" name="Elipse 13"/>
          <p:cNvSpPr/>
          <p:nvPr/>
        </p:nvSpPr>
        <p:spPr>
          <a:xfrm>
            <a:off x="608352" y="3003422"/>
            <a:ext cx="161134" cy="161134"/>
          </a:xfrm>
          <a:prstGeom prst="ellipse">
            <a:avLst/>
          </a:prstGeom>
          <a:noFill/>
          <a:ln w="25400" cmpd="sng">
            <a:solidFill>
              <a:srgbClr val="55B68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endParaRPr lang="es-ES_tradnl" sz="2000" dirty="0">
              <a:solidFill>
                <a:srgbClr val="66C43F"/>
              </a:solidFill>
              <a:latin typeface="Calibri"/>
              <a:cs typeface="Calibri"/>
            </a:endParaRPr>
          </a:p>
        </p:txBody>
      </p:sp>
      <p:cxnSp>
        <p:nvCxnSpPr>
          <p:cNvPr id="15" name="Conector recto 14"/>
          <p:cNvCxnSpPr/>
          <p:nvPr/>
        </p:nvCxnSpPr>
        <p:spPr>
          <a:xfrm flipH="1">
            <a:off x="-647350" y="3083989"/>
            <a:ext cx="1247235" cy="1"/>
          </a:xfrm>
          <a:prstGeom prst="line">
            <a:avLst/>
          </a:prstGeom>
          <a:ln w="25400" cmpd="sng">
            <a:solidFill>
              <a:srgbClr val="55B68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069105"/>
              </p:ext>
            </p:extLst>
          </p:nvPr>
        </p:nvGraphicFramePr>
        <p:xfrm>
          <a:off x="5350934" y="1278467"/>
          <a:ext cx="3251198" cy="4280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1198"/>
              </a:tblGrid>
              <a:tr h="86920">
                <a:tc>
                  <a:txBody>
                    <a:bodyPr/>
                    <a:lstStyle/>
                    <a:p>
                      <a:pPr marL="108000" algn="l" fontAlgn="b"/>
                      <a:endParaRPr lang="es-MX" sz="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B681"/>
                    </a:solidFill>
                  </a:tcPr>
                </a:tc>
              </a:tr>
              <a:tr h="246397"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Colima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46397"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Cuernavaca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6397"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Culiacán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46397"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Hermosillo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6397"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Irapuato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46397">
                <a:tc>
                  <a:txBody>
                    <a:bodyPr/>
                    <a:lstStyle/>
                    <a:p>
                      <a:pPr marL="108000" algn="l" rtl="0" fontAlgn="b"/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León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6397">
                <a:tc>
                  <a:txBody>
                    <a:bodyPr/>
                    <a:lstStyle/>
                    <a:p>
                      <a:pPr marL="108000" algn="l" rtl="0" fontAlgn="b"/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Mérida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46397"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Miguel Hidalgo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6397"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Morelia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46397"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Naucalpan de Juárez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6397"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Puebla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46397"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Tijuana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6397"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Tlalpan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46397"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Tlaquepaque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6397">
                <a:tc>
                  <a:txBody>
                    <a:bodyPr/>
                    <a:lstStyle/>
                    <a:p>
                      <a:pPr marL="108000" algn="l" rtl="0" fontAlgn="b"/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Toluca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46397">
                <a:tc>
                  <a:txBody>
                    <a:bodyPr/>
                    <a:lstStyle/>
                    <a:p>
                      <a:pPr marL="108000" algn="l" rtl="0" fontAlgn="b"/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Tuxtla Gutiérrez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6397"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Xalapa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452702" y="580543"/>
            <a:ext cx="7156620" cy="3180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40" dirty="0" smtClean="0">
                <a:solidFill>
                  <a:srgbClr val="2FA5E8"/>
                </a:solidFill>
                <a:latin typeface="Calibri"/>
                <a:cs typeface="Calibri"/>
              </a:rPr>
              <a:t>Estamos </a:t>
            </a:r>
            <a:r>
              <a:rPr lang="es-ES" sz="1600" spc="40" dirty="0">
                <a:solidFill>
                  <a:srgbClr val="2FA5E8"/>
                </a:solidFill>
                <a:latin typeface="Calibri"/>
                <a:cs typeface="Calibri"/>
              </a:rPr>
              <a:t>lejos de gobiernos que respondan a las necesidades de los ciudadanos</a:t>
            </a:r>
          </a:p>
        </p:txBody>
      </p:sp>
    </p:spTree>
    <p:extLst>
      <p:ext uri="{BB962C8B-B14F-4D97-AF65-F5344CB8AC3E}">
        <p14:creationId xmlns:p14="http://schemas.microsoft.com/office/powerpoint/2010/main" val="6691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2702" y="149226"/>
            <a:ext cx="2603196" cy="5437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cap="all" spc="50" dirty="0" smtClean="0">
                <a:solidFill>
                  <a:srgbClr val="284B91"/>
                </a:solidFill>
                <a:latin typeface="Calibri"/>
                <a:cs typeface="Calibri"/>
              </a:rPr>
              <a:t>INTERACCIÓN</a:t>
            </a:r>
            <a:endParaRPr lang="es-ES" sz="3200" cap="all" spc="50" dirty="0">
              <a:solidFill>
                <a:srgbClr val="284B91"/>
              </a:solidFill>
              <a:latin typeface="Calibri Light"/>
              <a:cs typeface="Calibri Ligh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52702" y="580543"/>
            <a:ext cx="6983797" cy="3180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40" dirty="0" smtClean="0">
                <a:solidFill>
                  <a:srgbClr val="2FA5E8"/>
                </a:solidFill>
                <a:latin typeface="Calibri"/>
                <a:cs typeface="Calibri"/>
              </a:rPr>
              <a:t>Hay herramientas fáciles de implementar que facilitan la vida del ciudadano</a:t>
            </a:r>
            <a:endParaRPr lang="es-ES" sz="1600" spc="4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768020" y="1860271"/>
            <a:ext cx="61806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2200" cap="all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municipios tienen </a:t>
            </a:r>
            <a:r>
              <a:rPr lang="es-ES_tradnl" sz="2200" b="1" cap="all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formatos </a:t>
            </a:r>
            <a:endParaRPr lang="es-ES_tradnl" sz="2200" b="1" cap="all" spc="-2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0"/>
              </a:spcAft>
            </a:pPr>
            <a:r>
              <a:rPr lang="es-ES_tradnl" sz="2200" b="1" cap="all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descargables.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8467" y="3967481"/>
            <a:ext cx="61806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es-ES_tradnl" sz="2200" cap="all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municipios publican el </a:t>
            </a:r>
            <a:r>
              <a:rPr lang="es-ES_tradnl" sz="2200" b="1" cap="all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listado </a:t>
            </a:r>
            <a:endParaRPr lang="es-ES_tradnl" sz="2200" b="1" cap="all" spc="-2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spcAft>
                <a:spcPts val="0"/>
              </a:spcAft>
            </a:pPr>
            <a:r>
              <a:rPr lang="es-ES_tradnl" sz="2200" b="1" cap="all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  <a:r>
              <a:rPr lang="es-ES_tradnl" sz="2200" b="1" cap="all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las nuevas </a:t>
            </a:r>
            <a:r>
              <a:rPr lang="es-ES_tradnl" sz="2200" b="1" cap="all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licitaciones.</a:t>
            </a:r>
          </a:p>
        </p:txBody>
      </p:sp>
      <p:sp>
        <p:nvSpPr>
          <p:cNvPr id="12" name="Elipse 11"/>
          <p:cNvSpPr>
            <a:spLocks noChangeAspect="1"/>
          </p:cNvSpPr>
          <p:nvPr/>
        </p:nvSpPr>
        <p:spPr>
          <a:xfrm>
            <a:off x="530512" y="1493467"/>
            <a:ext cx="1785123" cy="1785123"/>
          </a:xfrm>
          <a:prstGeom prst="ellipse">
            <a:avLst/>
          </a:prstGeom>
          <a:noFill/>
          <a:ln w="762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60000"/>
              </a:lnSpc>
              <a:spcBef>
                <a:spcPts val="0"/>
              </a:spcBef>
            </a:pPr>
            <a:endParaRPr lang="es-ES_tradnl" sz="1600" spc="-3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2012070669"/>
              </p:ext>
            </p:extLst>
          </p:nvPr>
        </p:nvGraphicFramePr>
        <p:xfrm>
          <a:off x="-46382" y="1252860"/>
          <a:ext cx="2890605" cy="2344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ángulo 13"/>
          <p:cNvSpPr/>
          <p:nvPr/>
        </p:nvSpPr>
        <p:spPr>
          <a:xfrm>
            <a:off x="978032" y="1809469"/>
            <a:ext cx="90493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5600" spc="-30" dirty="0" smtClean="0">
                <a:solidFill>
                  <a:srgbClr val="55B681"/>
                </a:solidFill>
                <a:latin typeface="Calibri"/>
                <a:cs typeface="Calibri"/>
              </a:rPr>
              <a:t>19</a:t>
            </a:r>
            <a:endParaRPr lang="es-ES" sz="3600" dirty="0">
              <a:solidFill>
                <a:srgbClr val="55B681"/>
              </a:solidFill>
            </a:endParaRPr>
          </a:p>
        </p:txBody>
      </p:sp>
      <p:sp>
        <p:nvSpPr>
          <p:cNvPr id="15" name="Elipse 14"/>
          <p:cNvSpPr>
            <a:spLocks noChangeAspect="1"/>
          </p:cNvSpPr>
          <p:nvPr/>
        </p:nvSpPr>
        <p:spPr>
          <a:xfrm>
            <a:off x="6685782" y="3405734"/>
            <a:ext cx="1785123" cy="1785123"/>
          </a:xfrm>
          <a:prstGeom prst="ellipse">
            <a:avLst/>
          </a:prstGeom>
          <a:noFill/>
          <a:ln w="762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60000"/>
              </a:lnSpc>
              <a:spcBef>
                <a:spcPts val="0"/>
              </a:spcBef>
            </a:pPr>
            <a:endParaRPr lang="es-ES_tradnl" sz="1600" spc="-3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3726568434"/>
              </p:ext>
            </p:extLst>
          </p:nvPr>
        </p:nvGraphicFramePr>
        <p:xfrm>
          <a:off x="6108888" y="3165127"/>
          <a:ext cx="2890605" cy="2344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ángulo 16"/>
          <p:cNvSpPr/>
          <p:nvPr/>
        </p:nvSpPr>
        <p:spPr>
          <a:xfrm>
            <a:off x="7133302" y="3738670"/>
            <a:ext cx="90493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5600" spc="-30" dirty="0" smtClean="0">
                <a:solidFill>
                  <a:srgbClr val="55B681"/>
                </a:solidFill>
                <a:latin typeface="Calibri"/>
                <a:cs typeface="Calibri"/>
              </a:rPr>
              <a:t>28</a:t>
            </a:r>
            <a:endParaRPr lang="es-ES" sz="3600" dirty="0">
              <a:solidFill>
                <a:srgbClr val="55B681"/>
              </a:solidFill>
            </a:endParaRPr>
          </a:p>
        </p:txBody>
      </p:sp>
      <p:cxnSp>
        <p:nvCxnSpPr>
          <p:cNvPr id="18" name="Conector recto 17"/>
          <p:cNvCxnSpPr/>
          <p:nvPr/>
        </p:nvCxnSpPr>
        <p:spPr>
          <a:xfrm>
            <a:off x="2690674" y="1924485"/>
            <a:ext cx="1" cy="694959"/>
          </a:xfrm>
          <a:prstGeom prst="line">
            <a:avLst/>
          </a:prstGeom>
          <a:ln w="25400" cmpd="sng">
            <a:solidFill>
              <a:srgbClr val="55B68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6331343" y="3975948"/>
            <a:ext cx="1" cy="694959"/>
          </a:xfrm>
          <a:prstGeom prst="line">
            <a:avLst/>
          </a:prstGeom>
          <a:ln w="25400" cmpd="sng">
            <a:solidFill>
              <a:srgbClr val="55B68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9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2702" y="149226"/>
            <a:ext cx="2736246" cy="5437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cap="all" spc="50" dirty="0" smtClean="0">
                <a:solidFill>
                  <a:srgbClr val="284B91"/>
                </a:solidFill>
                <a:latin typeface="Calibri"/>
                <a:cs typeface="Calibri"/>
              </a:rPr>
              <a:t>Transacción</a:t>
            </a:r>
            <a:endParaRPr lang="es-ES" sz="3200" cap="all" spc="50" dirty="0">
              <a:solidFill>
                <a:srgbClr val="284B91"/>
              </a:solidFill>
              <a:latin typeface="Calibri Light"/>
              <a:cs typeface="Calibri Ligh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52702" y="580543"/>
            <a:ext cx="7399275" cy="3180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40" dirty="0">
                <a:solidFill>
                  <a:srgbClr val="2FA5E8"/>
                </a:solidFill>
                <a:latin typeface="Calibri"/>
                <a:cs typeface="Calibri"/>
              </a:rPr>
              <a:t>El predial se cobra en línea pero es el único mecanismo transaccional consolidado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682892" y="1142986"/>
            <a:ext cx="7778216" cy="410583"/>
          </a:xfrm>
          <a:prstGeom prst="roundRect">
            <a:avLst/>
          </a:prstGeom>
          <a:solidFill>
            <a:srgbClr val="5085C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2800" cap="all" spc="50" dirty="0">
              <a:solidFill>
                <a:srgbClr val="2076A6"/>
              </a:solidFill>
              <a:latin typeface="Calibri Light"/>
              <a:cs typeface="Calibri Ligh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87217" y="1159920"/>
            <a:ext cx="8318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sz="1600" cap="all" spc="100" dirty="0">
                <a:solidFill>
                  <a:schemeClr val="bg1"/>
                </a:solidFill>
              </a:rPr>
              <a:t>Porcentaje de municipios con herramientas transaccionales </a:t>
            </a:r>
            <a:r>
              <a:rPr lang="es-ES_tradnl" sz="1600" cap="all" spc="100" dirty="0" smtClean="0">
                <a:solidFill>
                  <a:schemeClr val="bg1"/>
                </a:solidFill>
              </a:rPr>
              <a:t>para…</a:t>
            </a:r>
            <a:endParaRPr lang="es-ES_tradnl" sz="1600" cap="all" spc="100" dirty="0">
              <a:solidFill>
                <a:schemeClr val="bg1"/>
              </a:solidFill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64089"/>
              </p:ext>
            </p:extLst>
          </p:nvPr>
        </p:nvGraphicFramePr>
        <p:xfrm>
          <a:off x="627797" y="1664522"/>
          <a:ext cx="7615451" cy="4135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979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858106"/>
              </p:ext>
            </p:extLst>
          </p:nvPr>
        </p:nvGraphicFramePr>
        <p:xfrm>
          <a:off x="4995333" y="2116666"/>
          <a:ext cx="3598337" cy="869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8337"/>
              </a:tblGrid>
              <a:tr h="0">
                <a:tc>
                  <a:txBody>
                    <a:bodyPr/>
                    <a:lstStyle/>
                    <a:p>
                      <a:pPr marL="108000" algn="l" fontAlgn="b"/>
                      <a:endParaRPr lang="es-MX" sz="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60A3"/>
                    </a:solidFill>
                  </a:tcPr>
                </a:tc>
              </a:tr>
              <a:tr h="259210"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Saltillo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59210"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Tepic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210"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Tlalnepantla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096182" y="1236123"/>
            <a:ext cx="3484299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es-ES_tradnl" sz="2400" b="1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13</a:t>
            </a:r>
            <a:r>
              <a:rPr lang="es-ES_tradnl" sz="2400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_tradnl" sz="2400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municipios </a:t>
            </a:r>
            <a:endParaRPr lang="es-ES_tradnl" sz="2400" spc="-2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es-ES_tradnl" sz="2400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sin </a:t>
            </a:r>
            <a:r>
              <a:rPr lang="es-ES_tradnl" sz="2400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motor de </a:t>
            </a:r>
            <a:r>
              <a:rPr lang="es-ES_tradnl" sz="2400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búsqueda: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52702" y="149226"/>
            <a:ext cx="4971032" cy="5437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cap="all" spc="50" dirty="0" smtClean="0">
                <a:solidFill>
                  <a:srgbClr val="284B91"/>
                </a:solidFill>
                <a:latin typeface="Calibri"/>
                <a:cs typeface="Calibri"/>
              </a:rPr>
              <a:t>EXPERIENCIA DEL USUARIO</a:t>
            </a:r>
            <a:endParaRPr lang="es-ES" sz="3200" cap="all" spc="50" dirty="0">
              <a:solidFill>
                <a:srgbClr val="284B91"/>
              </a:solidFill>
              <a:latin typeface="Calibri Light"/>
              <a:cs typeface="Calibri Light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52702" y="580543"/>
            <a:ext cx="5911229" cy="3180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40" dirty="0">
                <a:solidFill>
                  <a:srgbClr val="2FA5E8"/>
                </a:solidFill>
                <a:latin typeface="Calibri"/>
                <a:cs typeface="Calibri"/>
              </a:rPr>
              <a:t>Aspectos básicos de navegación son olvidados por los municipios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544667" y="1236123"/>
            <a:ext cx="3484299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es-ES_tradnl" sz="2400" b="1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es-ES_tradnl" sz="2400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_tradnl" sz="2400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municipios </a:t>
            </a:r>
            <a:endParaRPr lang="es-ES_tradnl" sz="2400" spc="-2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es-ES_tradnl" sz="2400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sin mapa de sitio:</a:t>
            </a:r>
          </a:p>
        </p:txBody>
      </p:sp>
      <p:pic>
        <p:nvPicPr>
          <p:cNvPr id="16" name="Imagen 4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7827" y="1301512"/>
            <a:ext cx="534353" cy="53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4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95333" y="1301512"/>
            <a:ext cx="534353" cy="53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392684"/>
              </p:ext>
            </p:extLst>
          </p:nvPr>
        </p:nvGraphicFramePr>
        <p:xfrm>
          <a:off x="558794" y="2116666"/>
          <a:ext cx="3598337" cy="3461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8337"/>
              </a:tblGrid>
              <a:tr h="0">
                <a:tc>
                  <a:txBody>
                    <a:bodyPr/>
                    <a:lstStyle/>
                    <a:p>
                      <a:pPr marL="108000" algn="l" fontAlgn="b"/>
                      <a:endParaRPr lang="es-MX" sz="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60A3"/>
                    </a:solidFill>
                  </a:tcPr>
                </a:tc>
              </a:tr>
              <a:tr h="259210"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Chimalhuacán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59210"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Culiacán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210"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Gustavo A. Madero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59210"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Hermosillo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210"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Mexicali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59210"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Miguel Hidalgo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210"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Monterrey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59210"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Oaxaca</a:t>
                      </a:r>
                      <a:r>
                        <a:rPr lang="es-MX" sz="1300" b="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de Juárez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210"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Reynosa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59210">
                <a:tc>
                  <a:txBody>
                    <a:bodyPr/>
                    <a:lstStyle/>
                    <a:p>
                      <a:pPr marL="108000" algn="l" rtl="0" fontAlgn="b">
                        <a:lnSpc>
                          <a:spcPct val="90000"/>
                        </a:lnSpc>
                      </a:pPr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Saltillo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210">
                <a:tc>
                  <a:txBody>
                    <a:bodyPr/>
                    <a:lstStyle/>
                    <a:p>
                      <a:pPr marL="108000" algn="l" rtl="0" fontAlgn="b"/>
                      <a:r>
                        <a:rPr lang="es-MX" sz="13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Tepic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59210">
                <a:tc>
                  <a:txBody>
                    <a:bodyPr/>
                    <a:lstStyle/>
                    <a:p>
                      <a:pPr marL="108000" algn="l" rtl="0" fontAlgn="b"/>
                      <a:r>
                        <a:rPr lang="es-MX" sz="13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Tijuana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210">
                <a:tc>
                  <a:txBody>
                    <a:bodyPr/>
                    <a:lstStyle/>
                    <a:p>
                      <a:pPr marL="108000" algn="l" rtl="0" fontAlgn="b"/>
                      <a:r>
                        <a:rPr lang="es-MX" sz="13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Venustiano Carranza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1" marR="5281" marT="528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229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452702" y="149226"/>
            <a:ext cx="4971032" cy="5437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cap="all" spc="50" dirty="0" smtClean="0">
                <a:solidFill>
                  <a:srgbClr val="284B91"/>
                </a:solidFill>
                <a:latin typeface="Calibri"/>
                <a:cs typeface="Calibri"/>
              </a:rPr>
              <a:t>EXPERIENCIA DEL USUARIO</a:t>
            </a:r>
            <a:endParaRPr lang="es-ES" sz="3200" cap="all" spc="50" dirty="0">
              <a:solidFill>
                <a:srgbClr val="284B91"/>
              </a:solidFill>
              <a:latin typeface="Calibri Light"/>
              <a:cs typeface="Calibri Light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52702" y="580543"/>
            <a:ext cx="6271263" cy="3180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40" dirty="0">
                <a:solidFill>
                  <a:srgbClr val="2FA5E8"/>
                </a:solidFill>
                <a:latin typeface="Calibri"/>
                <a:cs typeface="Calibri"/>
              </a:rPr>
              <a:t>No hay que </a:t>
            </a:r>
            <a:r>
              <a:rPr lang="es-ES" sz="1600" spc="40" dirty="0" smtClean="0">
                <a:solidFill>
                  <a:srgbClr val="2FA5E8"/>
                </a:solidFill>
                <a:latin typeface="Calibri"/>
                <a:cs typeface="Calibri"/>
              </a:rPr>
              <a:t>utilizar </a:t>
            </a:r>
            <a:r>
              <a:rPr lang="es-ES" sz="1600" spc="40" dirty="0">
                <a:solidFill>
                  <a:srgbClr val="2FA5E8"/>
                </a:solidFill>
                <a:latin typeface="Calibri"/>
                <a:cs typeface="Calibri"/>
              </a:rPr>
              <a:t>sitios con fines de propaganda personal o político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52701" y="1117585"/>
            <a:ext cx="8318765" cy="4532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2400" b="1" spc="-20" dirty="0" smtClean="0">
                <a:solidFill>
                  <a:srgbClr val="9660A3"/>
                </a:solidFill>
              </a:rPr>
              <a:t>Portales Publicitarios:</a:t>
            </a:r>
            <a:r>
              <a:rPr lang="es-ES_tradnl" sz="2400" spc="-20" dirty="0" smtClean="0">
                <a:solidFill>
                  <a:srgbClr val="9660A3"/>
                </a:solidFill>
              </a:rPr>
              <a:t> </a:t>
            </a:r>
            <a:r>
              <a:rPr lang="es-ES_tradnl" sz="2400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 </a:t>
            </a:r>
            <a:r>
              <a:rPr lang="es-ES_tradnl" sz="2400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portal que tiene imágenes de presidentes municipales participando en eventos y no información útil para la </a:t>
            </a:r>
            <a:r>
              <a:rPr lang="es-ES_tradnl" sz="2400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ciudadanía.</a:t>
            </a:r>
          </a:p>
          <a:p>
            <a:pPr>
              <a:spcAft>
                <a:spcPts val="0"/>
              </a:spcAft>
            </a:pPr>
            <a:endParaRPr lang="es-ES_tradnl" sz="1400" spc="-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60000" lvl="0" algn="just">
              <a:spcBef>
                <a:spcPts val="0"/>
              </a:spcBef>
              <a:spcAft>
                <a:spcPts val="300"/>
              </a:spcAft>
            </a:pP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Matamoros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(más de 80% de la página principal)</a:t>
            </a:r>
          </a:p>
          <a:p>
            <a:pPr marL="360000" lvl="0" algn="just">
              <a:spcBef>
                <a:spcPts val="0"/>
              </a:spcBef>
              <a:spcAft>
                <a:spcPts val="300"/>
              </a:spcAft>
            </a:pP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Oaxaca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(más de 80% de la página principal)</a:t>
            </a:r>
          </a:p>
          <a:p>
            <a:pPr marL="360000" lvl="0" algn="just">
              <a:spcBef>
                <a:spcPts val="0"/>
              </a:spcBef>
              <a:spcAft>
                <a:spcPts val="300"/>
              </a:spcAft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Cuauhtémoc</a:t>
            </a:r>
          </a:p>
          <a:p>
            <a:pPr marL="360000" lvl="0" algn="just">
              <a:spcBef>
                <a:spcPts val="0"/>
              </a:spcBef>
              <a:spcAft>
                <a:spcPts val="300"/>
              </a:spcAft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Durango</a:t>
            </a:r>
          </a:p>
          <a:p>
            <a:pPr marL="360000" lvl="0" algn="just">
              <a:spcBef>
                <a:spcPts val="0"/>
              </a:spcBef>
              <a:spcAft>
                <a:spcPts val="300"/>
              </a:spcAft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Irapuato</a:t>
            </a:r>
          </a:p>
          <a:p>
            <a:pPr marL="360000" lvl="0" algn="just">
              <a:spcBef>
                <a:spcPts val="0"/>
              </a:spcBef>
              <a:spcAft>
                <a:spcPts val="300"/>
              </a:spcAft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Mexicali</a:t>
            </a:r>
          </a:p>
          <a:p>
            <a:pPr marL="360000" lvl="0" algn="just">
              <a:spcBef>
                <a:spcPts val="0"/>
              </a:spcBef>
              <a:spcAft>
                <a:spcPts val="300"/>
              </a:spcAft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Nezahualcóyotl</a:t>
            </a:r>
          </a:p>
          <a:p>
            <a:pPr marL="360000" lvl="0" algn="just">
              <a:spcBef>
                <a:spcPts val="0"/>
              </a:spcBef>
              <a:spcAft>
                <a:spcPts val="300"/>
              </a:spcAft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Reynosa</a:t>
            </a:r>
          </a:p>
          <a:p>
            <a:pPr marL="360000" lvl="0" algn="just">
              <a:spcBef>
                <a:spcPts val="0"/>
              </a:spcBef>
              <a:spcAft>
                <a:spcPts val="300"/>
              </a:spcAft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Tlalnepantla</a:t>
            </a:r>
          </a:p>
          <a:p>
            <a:pPr marL="360000" lvl="0" algn="just">
              <a:spcBef>
                <a:spcPts val="0"/>
              </a:spcBef>
              <a:spcAft>
                <a:spcPts val="300"/>
              </a:spcAft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Xalapa</a:t>
            </a:r>
            <a:endParaRPr lang="es-ES_tradnl" spc="-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673168" y="2575987"/>
            <a:ext cx="110056" cy="110056"/>
          </a:xfrm>
          <a:prstGeom prst="ellipse">
            <a:avLst/>
          </a:prstGeom>
          <a:noFill/>
          <a:ln w="25400" cmpd="sng">
            <a:solidFill>
              <a:srgbClr val="9660A3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F3B346"/>
              </a:solidFill>
              <a:latin typeface="Calibri"/>
              <a:cs typeface="Calibri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673168" y="2887118"/>
            <a:ext cx="110056" cy="110056"/>
          </a:xfrm>
          <a:prstGeom prst="ellipse">
            <a:avLst/>
          </a:prstGeom>
          <a:noFill/>
          <a:ln w="25400" cmpd="sng">
            <a:solidFill>
              <a:srgbClr val="9660A3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F3B346"/>
              </a:solidFill>
              <a:latin typeface="Calibri"/>
              <a:cs typeface="Calibri"/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673168" y="3198249"/>
            <a:ext cx="110056" cy="110056"/>
          </a:xfrm>
          <a:prstGeom prst="ellipse">
            <a:avLst/>
          </a:prstGeom>
          <a:noFill/>
          <a:ln w="25400" cmpd="sng">
            <a:solidFill>
              <a:srgbClr val="9660A3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F3B346"/>
              </a:solidFill>
              <a:latin typeface="Calibri"/>
              <a:cs typeface="Calibri"/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673168" y="3509380"/>
            <a:ext cx="110056" cy="110056"/>
          </a:xfrm>
          <a:prstGeom prst="ellipse">
            <a:avLst/>
          </a:prstGeom>
          <a:noFill/>
          <a:ln w="25400" cmpd="sng">
            <a:solidFill>
              <a:srgbClr val="9660A3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F3B346"/>
              </a:solidFill>
              <a:latin typeface="Calibri"/>
              <a:cs typeface="Calibri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673168" y="3820511"/>
            <a:ext cx="110056" cy="110056"/>
          </a:xfrm>
          <a:prstGeom prst="ellipse">
            <a:avLst/>
          </a:prstGeom>
          <a:noFill/>
          <a:ln w="25400" cmpd="sng">
            <a:solidFill>
              <a:srgbClr val="9660A3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F3B346"/>
              </a:solidFill>
              <a:latin typeface="Calibri"/>
              <a:cs typeface="Calibri"/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673168" y="4131642"/>
            <a:ext cx="110056" cy="110056"/>
          </a:xfrm>
          <a:prstGeom prst="ellipse">
            <a:avLst/>
          </a:prstGeom>
          <a:noFill/>
          <a:ln w="25400" cmpd="sng">
            <a:solidFill>
              <a:srgbClr val="9660A3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F3B346"/>
              </a:solidFill>
              <a:latin typeface="Calibri"/>
              <a:cs typeface="Calibri"/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673168" y="4442773"/>
            <a:ext cx="110056" cy="110056"/>
          </a:xfrm>
          <a:prstGeom prst="ellipse">
            <a:avLst/>
          </a:prstGeom>
          <a:noFill/>
          <a:ln w="25400" cmpd="sng">
            <a:solidFill>
              <a:srgbClr val="9660A3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F3B346"/>
              </a:solidFill>
              <a:latin typeface="Calibri"/>
              <a:cs typeface="Calibri"/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673168" y="4753904"/>
            <a:ext cx="110056" cy="110056"/>
          </a:xfrm>
          <a:prstGeom prst="ellipse">
            <a:avLst/>
          </a:prstGeom>
          <a:noFill/>
          <a:ln w="25400" cmpd="sng">
            <a:solidFill>
              <a:srgbClr val="9660A3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F3B346"/>
              </a:solidFill>
              <a:latin typeface="Calibri"/>
              <a:cs typeface="Calibri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673168" y="5065035"/>
            <a:ext cx="110056" cy="110056"/>
          </a:xfrm>
          <a:prstGeom prst="ellipse">
            <a:avLst/>
          </a:prstGeom>
          <a:noFill/>
          <a:ln w="25400" cmpd="sng">
            <a:solidFill>
              <a:srgbClr val="9660A3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F3B346"/>
              </a:solidFill>
              <a:latin typeface="Calibri"/>
              <a:cs typeface="Calibri"/>
            </a:endParaRPr>
          </a:p>
        </p:txBody>
      </p:sp>
      <p:sp>
        <p:nvSpPr>
          <p:cNvPr id="25" name="Elipse 24"/>
          <p:cNvSpPr/>
          <p:nvPr/>
        </p:nvSpPr>
        <p:spPr>
          <a:xfrm>
            <a:off x="673168" y="5376164"/>
            <a:ext cx="110056" cy="110056"/>
          </a:xfrm>
          <a:prstGeom prst="ellipse">
            <a:avLst/>
          </a:prstGeom>
          <a:noFill/>
          <a:ln w="25400" cmpd="sng">
            <a:solidFill>
              <a:srgbClr val="9660A3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F3B34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404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2702" y="149226"/>
            <a:ext cx="4971032" cy="5437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cap="all" spc="50" dirty="0" smtClean="0">
                <a:solidFill>
                  <a:srgbClr val="284B91"/>
                </a:solidFill>
                <a:latin typeface="Calibri"/>
                <a:cs typeface="Calibri"/>
              </a:rPr>
              <a:t>EXPERIENCIA DEL USUARIO</a:t>
            </a:r>
            <a:endParaRPr lang="es-ES" sz="3200" cap="all" spc="50" dirty="0">
              <a:solidFill>
                <a:srgbClr val="284B91"/>
              </a:solidFill>
              <a:latin typeface="Calibri Light"/>
              <a:cs typeface="Calibri Ligh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52702" y="580543"/>
            <a:ext cx="6271263" cy="3180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40" dirty="0">
                <a:solidFill>
                  <a:srgbClr val="2FA5E8"/>
                </a:solidFill>
                <a:latin typeface="Calibri"/>
                <a:cs typeface="Calibri"/>
              </a:rPr>
              <a:t>No hay que </a:t>
            </a:r>
            <a:r>
              <a:rPr lang="es-ES" sz="1600" spc="40" dirty="0" smtClean="0">
                <a:solidFill>
                  <a:srgbClr val="2FA5E8"/>
                </a:solidFill>
                <a:latin typeface="Calibri"/>
                <a:cs typeface="Calibri"/>
              </a:rPr>
              <a:t>utilizar </a:t>
            </a:r>
            <a:r>
              <a:rPr lang="es-ES" sz="1600" spc="40" dirty="0">
                <a:solidFill>
                  <a:srgbClr val="2FA5E8"/>
                </a:solidFill>
                <a:latin typeface="Calibri"/>
                <a:cs typeface="Calibri"/>
              </a:rPr>
              <a:t>sitios con fines de propaganda personal o político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52701" y="1083727"/>
            <a:ext cx="5846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2800" spc="-20" dirty="0">
                <a:solidFill>
                  <a:srgbClr val="9660A3"/>
                </a:solidFill>
                <a:latin typeface="Calibri"/>
                <a:cs typeface="Calibri"/>
              </a:rPr>
              <a:t>SITIO WEB </a:t>
            </a:r>
            <a:r>
              <a:rPr lang="es-ES_tradnl" sz="2800" spc="-20" dirty="0" smtClean="0">
                <a:solidFill>
                  <a:srgbClr val="9660A3"/>
                </a:solidFill>
                <a:latin typeface="Calibri"/>
                <a:cs typeface="Calibri"/>
              </a:rPr>
              <a:t>≠ ESPACIO </a:t>
            </a:r>
            <a:r>
              <a:rPr lang="es-ES_tradnl" sz="2800" spc="-20" dirty="0">
                <a:solidFill>
                  <a:srgbClr val="9660A3"/>
                </a:solidFill>
                <a:latin typeface="Calibri"/>
                <a:cs typeface="Calibri"/>
              </a:rPr>
              <a:t>PUBLICITARIO</a:t>
            </a:r>
            <a:endParaRPr lang="es-ES_tradnl" sz="1100" spc="-20" dirty="0" smtClean="0">
              <a:solidFill>
                <a:srgbClr val="9660A3"/>
              </a:solidFill>
              <a:latin typeface="Calibri"/>
              <a:cs typeface="Calibri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621" y="3280582"/>
            <a:ext cx="3691028" cy="222095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501" y="1740614"/>
            <a:ext cx="5406648" cy="341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82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452702" y="149226"/>
            <a:ext cx="4971032" cy="5437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cap="all" spc="50" dirty="0" smtClean="0">
                <a:solidFill>
                  <a:srgbClr val="284B91"/>
                </a:solidFill>
                <a:latin typeface="Calibri"/>
                <a:cs typeface="Calibri"/>
              </a:rPr>
              <a:t>EXPERIENCIA DEL USUARIO</a:t>
            </a:r>
            <a:endParaRPr lang="es-ES" sz="3200" cap="all" spc="50" dirty="0">
              <a:solidFill>
                <a:srgbClr val="284B91"/>
              </a:solidFill>
              <a:latin typeface="Calibri Light"/>
              <a:cs typeface="Calibri Light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52702" y="580543"/>
            <a:ext cx="5913553" cy="3180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40" dirty="0">
                <a:solidFill>
                  <a:srgbClr val="2FA5E8"/>
                </a:solidFill>
                <a:latin typeface="Calibri"/>
                <a:cs typeface="Calibri"/>
              </a:rPr>
              <a:t>Es urgente introducir políticas de protección de datos personales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072180" y="1331851"/>
            <a:ext cx="7699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2400"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Municipios que no cuentan con una política de </a:t>
            </a:r>
            <a:r>
              <a:rPr lang="es-ES_tradnl" sz="2400" spc="-2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privacidad</a:t>
            </a:r>
            <a:endParaRPr lang="es-ES_tradnl" sz="1400" spc="-2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92328"/>
              </p:ext>
            </p:extLst>
          </p:nvPr>
        </p:nvGraphicFramePr>
        <p:xfrm>
          <a:off x="795858" y="2116667"/>
          <a:ext cx="2147604" cy="3461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604"/>
              </a:tblGrid>
              <a:tr h="0">
                <a:tc>
                  <a:txBody>
                    <a:bodyPr/>
                    <a:lstStyle/>
                    <a:p>
                      <a:pPr marL="108000" algn="l" fontAlgn="b"/>
                      <a:endParaRPr lang="es-MX" sz="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60A3"/>
                    </a:solidFill>
                  </a:tcPr>
                </a:tc>
              </a:tr>
              <a:tr h="25921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MX" sz="13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Acapulco De Juárez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5921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MX" sz="13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Álvaro Obregón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21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MX" sz="13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Celaya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5921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MX" sz="13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Centro (Villahermosa)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21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MX" sz="13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Chihuahua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5921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MX" sz="13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Chimalhuacán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21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MX" sz="13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Coyoacán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5921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MX" sz="13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Cuauhtémoc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21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MX" sz="13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Cuautitlán Izcalli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5921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MX" sz="13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Cuernavaca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21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MX" sz="13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Culiacán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5921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MX" sz="13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Guadalajara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21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MX" sz="13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Gustavo A. Madero</a:t>
                      </a:r>
                      <a:endParaRPr lang="es-MX" sz="13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</a:tbl>
          </a:graphicData>
        </a:graphic>
      </p:graphicFrame>
      <p:pic>
        <p:nvPicPr>
          <p:cNvPr id="27" name="Imagen 4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7827" y="1301512"/>
            <a:ext cx="534353" cy="53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564514"/>
              </p:ext>
            </p:extLst>
          </p:nvPr>
        </p:nvGraphicFramePr>
        <p:xfrm>
          <a:off x="3512693" y="2116667"/>
          <a:ext cx="2147604" cy="3461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604"/>
              </a:tblGrid>
              <a:tr h="0">
                <a:tc>
                  <a:txBody>
                    <a:bodyPr/>
                    <a:lstStyle/>
                    <a:p>
                      <a:pPr marL="108000" algn="l" fontAlgn="b"/>
                      <a:endParaRPr lang="es-MX" sz="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60A3"/>
                    </a:solidFill>
                  </a:tcPr>
                </a:tc>
              </a:tr>
              <a:tr h="25921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MX" sz="1300" b="0" u="none" strike="noStrike" dirty="0">
                          <a:solidFill>
                            <a:srgbClr val="595959"/>
                          </a:solidFill>
                          <a:effectLst/>
                        </a:rPr>
                        <a:t>Iztapalapa</a:t>
                      </a:r>
                      <a:endParaRPr lang="es-MX" sz="13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5921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MX" sz="1300" b="0" u="none" strike="noStrike" dirty="0">
                          <a:solidFill>
                            <a:srgbClr val="595959"/>
                          </a:solidFill>
                          <a:effectLst/>
                        </a:rPr>
                        <a:t>Matamoros</a:t>
                      </a:r>
                      <a:endParaRPr lang="es-MX" sz="13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21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MX" sz="1300" b="0" u="none" strike="noStrike" dirty="0">
                          <a:solidFill>
                            <a:srgbClr val="595959"/>
                          </a:solidFill>
                          <a:effectLst/>
                        </a:rPr>
                        <a:t>Mexicali</a:t>
                      </a:r>
                      <a:endParaRPr lang="es-MX" sz="13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5921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MX" sz="1300" b="0" u="none" strike="noStrike" dirty="0">
                          <a:solidFill>
                            <a:srgbClr val="595959"/>
                          </a:solidFill>
                          <a:effectLst/>
                        </a:rPr>
                        <a:t>Miguel Hidalgo</a:t>
                      </a:r>
                      <a:endParaRPr lang="es-MX" sz="13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21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MX" sz="1300" b="0" u="none" strike="noStrike" dirty="0">
                          <a:solidFill>
                            <a:srgbClr val="595959"/>
                          </a:solidFill>
                          <a:effectLst/>
                        </a:rPr>
                        <a:t>Monterrey</a:t>
                      </a:r>
                      <a:endParaRPr lang="es-MX" sz="13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5921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MX" sz="1300" b="0" u="none" strike="noStrike" dirty="0">
                          <a:solidFill>
                            <a:srgbClr val="595959"/>
                          </a:solidFill>
                          <a:effectLst/>
                        </a:rPr>
                        <a:t>Morelia</a:t>
                      </a:r>
                      <a:endParaRPr lang="es-MX" sz="13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21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MX" sz="1300" b="0" u="none" strike="noStrike" dirty="0">
                          <a:solidFill>
                            <a:srgbClr val="595959"/>
                          </a:solidFill>
                          <a:effectLst/>
                        </a:rPr>
                        <a:t>Naucalpan De Juárez</a:t>
                      </a:r>
                      <a:endParaRPr lang="es-MX" sz="13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5921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MX" sz="1300" b="0" u="none" strike="noStrike" dirty="0">
                          <a:solidFill>
                            <a:srgbClr val="595959"/>
                          </a:solidFill>
                          <a:effectLst/>
                        </a:rPr>
                        <a:t>Nezahualcóyotl</a:t>
                      </a:r>
                      <a:endParaRPr lang="es-MX" sz="13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21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MX" sz="1300" b="0" u="none" strike="noStrike" dirty="0">
                          <a:solidFill>
                            <a:srgbClr val="595959"/>
                          </a:solidFill>
                          <a:effectLst/>
                        </a:rPr>
                        <a:t>Oaxaca De Juárez</a:t>
                      </a:r>
                      <a:endParaRPr lang="es-MX" sz="13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5921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MX" sz="1300" b="0" u="none" strike="noStrike" dirty="0">
                          <a:solidFill>
                            <a:srgbClr val="595959"/>
                          </a:solidFill>
                          <a:effectLst/>
                        </a:rPr>
                        <a:t>Pachuca De Soto</a:t>
                      </a:r>
                      <a:endParaRPr lang="es-MX" sz="13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21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MX" sz="1300" b="0" u="none" strike="noStrike" dirty="0">
                          <a:solidFill>
                            <a:srgbClr val="595959"/>
                          </a:solidFill>
                          <a:effectLst/>
                        </a:rPr>
                        <a:t>Reynosa</a:t>
                      </a:r>
                      <a:endParaRPr lang="es-MX" sz="13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5921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MX" sz="1300" b="0" u="none" strike="noStrike" dirty="0">
                          <a:solidFill>
                            <a:srgbClr val="595959"/>
                          </a:solidFill>
                          <a:effectLst/>
                        </a:rPr>
                        <a:t>Saltillo</a:t>
                      </a:r>
                      <a:endParaRPr lang="es-MX" sz="13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21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MX" sz="1300" b="0" u="none" strike="noStrike" dirty="0">
                          <a:solidFill>
                            <a:srgbClr val="595959"/>
                          </a:solidFill>
                          <a:effectLst/>
                        </a:rPr>
                        <a:t>San Luis Potosí</a:t>
                      </a:r>
                      <a:endParaRPr lang="es-MX" sz="13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21638"/>
              </p:ext>
            </p:extLst>
          </p:nvPr>
        </p:nvGraphicFramePr>
        <p:xfrm>
          <a:off x="6229528" y="2116667"/>
          <a:ext cx="2147604" cy="320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604"/>
              </a:tblGrid>
              <a:tr h="0">
                <a:tc>
                  <a:txBody>
                    <a:bodyPr/>
                    <a:lstStyle/>
                    <a:p>
                      <a:pPr marL="108000" algn="l" fontAlgn="b"/>
                      <a:endParaRPr lang="es-MX" sz="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60A3"/>
                    </a:solidFill>
                  </a:tcPr>
                </a:tc>
              </a:tr>
              <a:tr h="25921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MX" sz="1300" b="0" u="none" strike="noStrike" dirty="0">
                          <a:solidFill>
                            <a:srgbClr val="595959"/>
                          </a:solidFill>
                          <a:effectLst/>
                        </a:rPr>
                        <a:t>San Nicolás De Los Garza</a:t>
                      </a:r>
                      <a:endParaRPr lang="es-MX" sz="13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5921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MX" sz="1300" b="0" u="none" strike="noStrike" dirty="0">
                          <a:solidFill>
                            <a:srgbClr val="595959"/>
                          </a:solidFill>
                          <a:effectLst/>
                        </a:rPr>
                        <a:t>Tepic</a:t>
                      </a:r>
                      <a:endParaRPr lang="es-MX" sz="13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21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MX" sz="1300" b="0" u="none" strike="noStrike" dirty="0">
                          <a:solidFill>
                            <a:srgbClr val="595959"/>
                          </a:solidFill>
                          <a:effectLst/>
                        </a:rPr>
                        <a:t>Tlalnepantla De Baz</a:t>
                      </a:r>
                      <a:endParaRPr lang="es-MX" sz="13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5921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MX" sz="1300" b="0" u="none" strike="noStrike" dirty="0">
                          <a:solidFill>
                            <a:srgbClr val="595959"/>
                          </a:solidFill>
                          <a:effectLst/>
                        </a:rPr>
                        <a:t>Tlalpan</a:t>
                      </a:r>
                      <a:endParaRPr lang="es-MX" sz="13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21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MX" sz="1300" b="0" u="none" strike="noStrike" dirty="0">
                          <a:solidFill>
                            <a:srgbClr val="595959"/>
                          </a:solidFill>
                          <a:effectLst/>
                        </a:rPr>
                        <a:t>Tlaquepaque</a:t>
                      </a:r>
                      <a:endParaRPr lang="es-MX" sz="13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5921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MX" sz="1300" b="0" u="none" strike="noStrike" dirty="0">
                          <a:solidFill>
                            <a:srgbClr val="595959"/>
                          </a:solidFill>
                          <a:effectLst/>
                        </a:rPr>
                        <a:t>Torreón</a:t>
                      </a:r>
                      <a:endParaRPr lang="es-MX" sz="13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21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MX" sz="1300" b="0" u="none" strike="noStrike" dirty="0">
                          <a:solidFill>
                            <a:srgbClr val="595959"/>
                          </a:solidFill>
                          <a:effectLst/>
                        </a:rPr>
                        <a:t>Tuxtla Gutiérrez</a:t>
                      </a:r>
                      <a:endParaRPr lang="es-MX" sz="13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5921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MX" sz="1300" b="0" u="none" strike="noStrike" dirty="0">
                          <a:solidFill>
                            <a:srgbClr val="595959"/>
                          </a:solidFill>
                          <a:effectLst/>
                        </a:rPr>
                        <a:t>Uruapan</a:t>
                      </a:r>
                      <a:endParaRPr lang="es-MX" sz="13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21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MX" sz="1300" b="0" u="none" strike="noStrike" dirty="0">
                          <a:solidFill>
                            <a:srgbClr val="595959"/>
                          </a:solidFill>
                          <a:effectLst/>
                        </a:rPr>
                        <a:t>Venustiano Carranza</a:t>
                      </a:r>
                      <a:endParaRPr lang="es-MX" sz="13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5921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MX" sz="1300" b="0" u="none" strike="noStrike" dirty="0">
                          <a:solidFill>
                            <a:srgbClr val="595959"/>
                          </a:solidFill>
                          <a:effectLst/>
                        </a:rPr>
                        <a:t>Veracruz</a:t>
                      </a:r>
                      <a:endParaRPr lang="es-MX" sz="13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21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MX" sz="1300" b="0" u="none" strike="noStrike" dirty="0">
                          <a:solidFill>
                            <a:srgbClr val="595959"/>
                          </a:solidFill>
                          <a:effectLst/>
                        </a:rPr>
                        <a:t>Xalapa</a:t>
                      </a:r>
                      <a:endParaRPr lang="es-MX" sz="13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5921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MX" sz="1300" b="0" u="none" strike="noStrike" dirty="0">
                          <a:solidFill>
                            <a:srgbClr val="595959"/>
                          </a:solidFill>
                          <a:effectLst/>
                        </a:rPr>
                        <a:t>Zapopan</a:t>
                      </a:r>
                      <a:endParaRPr lang="es-MX" sz="13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034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cto 12"/>
          <p:cNvCxnSpPr>
            <a:stCxn id="14" idx="2"/>
          </p:cNvCxnSpPr>
          <p:nvPr/>
        </p:nvCxnSpPr>
        <p:spPr>
          <a:xfrm flipH="1" flipV="1">
            <a:off x="-626824" y="2498932"/>
            <a:ext cx="3675141" cy="1"/>
          </a:xfrm>
          <a:prstGeom prst="line">
            <a:avLst/>
          </a:prstGeom>
          <a:ln w="25400" cmpd="sng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Elipse 13"/>
          <p:cNvSpPr>
            <a:spLocks noChangeAspect="1"/>
          </p:cNvSpPr>
          <p:nvPr/>
        </p:nvSpPr>
        <p:spPr>
          <a:xfrm>
            <a:off x="3048317" y="2448907"/>
            <a:ext cx="100051" cy="100051"/>
          </a:xfrm>
          <a:prstGeom prst="ellipse">
            <a:avLst/>
          </a:prstGeom>
          <a:noFill/>
          <a:ln w="25400" cmpd="sng">
            <a:solidFill>
              <a:schemeClr val="bg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19090" y="482931"/>
            <a:ext cx="3657822" cy="487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cap="all" spc="300" dirty="0" smtClean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BUENAS PRÁCTICAS</a:t>
            </a:r>
            <a:endParaRPr lang="es-ES" sz="2800" cap="all" spc="300" dirty="0">
              <a:solidFill>
                <a:schemeClr val="bg1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19090" y="1605944"/>
            <a:ext cx="3894677" cy="789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cap="all" spc="150" dirty="0">
                <a:solidFill>
                  <a:schemeClr val="bg1"/>
                </a:solidFill>
                <a:latin typeface="Calibri Light"/>
                <a:cs typeface="Calibri Light"/>
              </a:rPr>
              <a:t>Índice </a:t>
            </a:r>
            <a:r>
              <a:rPr lang="es-MX" sz="1600" cap="all" spc="150" dirty="0" smtClean="0">
                <a:solidFill>
                  <a:schemeClr val="bg1"/>
                </a:solidFill>
                <a:latin typeface="Calibri Light"/>
                <a:cs typeface="Calibri Light"/>
              </a:rPr>
              <a:t>de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cap="all" spc="150" dirty="0" smtClean="0">
                <a:solidFill>
                  <a:schemeClr val="bg1"/>
                </a:solidFill>
                <a:latin typeface="Calibri"/>
                <a:cs typeface="Calibri"/>
              </a:rPr>
              <a:t>herramientas electrónicas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cap="all" spc="150" dirty="0" smtClean="0">
                <a:solidFill>
                  <a:schemeClr val="bg1"/>
                </a:solidFill>
                <a:latin typeface="Calibri Light"/>
                <a:cs typeface="Calibri Light"/>
              </a:rPr>
              <a:t>de </a:t>
            </a:r>
            <a:r>
              <a:rPr lang="es-MX" sz="1600" cap="all" spc="150" dirty="0">
                <a:solidFill>
                  <a:schemeClr val="bg1"/>
                </a:solidFill>
                <a:latin typeface="Calibri Light"/>
                <a:cs typeface="Calibri Light"/>
              </a:rPr>
              <a:t>gobiernos locales</a:t>
            </a:r>
            <a:endParaRPr lang="es-ES_tradnl" sz="1600" cap="all" spc="15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17" name="Elipse 16"/>
          <p:cNvSpPr>
            <a:spLocks noChangeAspect="1"/>
          </p:cNvSpPr>
          <p:nvPr/>
        </p:nvSpPr>
        <p:spPr>
          <a:xfrm>
            <a:off x="525531" y="1178908"/>
            <a:ext cx="100051" cy="100051"/>
          </a:xfrm>
          <a:prstGeom prst="ellipse">
            <a:avLst/>
          </a:prstGeom>
          <a:noFill/>
          <a:ln w="25400" cmpd="sng">
            <a:solidFill>
              <a:schemeClr val="bg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8" name="Elipse 17"/>
          <p:cNvSpPr>
            <a:spLocks noChangeAspect="1"/>
          </p:cNvSpPr>
          <p:nvPr/>
        </p:nvSpPr>
        <p:spPr>
          <a:xfrm>
            <a:off x="818114" y="1178908"/>
            <a:ext cx="100051" cy="100051"/>
          </a:xfrm>
          <a:prstGeom prst="ellipse">
            <a:avLst/>
          </a:prstGeom>
          <a:noFill/>
          <a:ln w="25400" cmpd="sng">
            <a:solidFill>
              <a:schemeClr val="bg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9" name="Elipse 18"/>
          <p:cNvSpPr>
            <a:spLocks noChangeAspect="1"/>
          </p:cNvSpPr>
          <p:nvPr/>
        </p:nvSpPr>
        <p:spPr>
          <a:xfrm>
            <a:off x="1110696" y="1178908"/>
            <a:ext cx="100051" cy="100051"/>
          </a:xfrm>
          <a:prstGeom prst="ellipse">
            <a:avLst/>
          </a:prstGeom>
          <a:noFill/>
          <a:ln w="25400" cmpd="sng">
            <a:solidFill>
              <a:schemeClr val="bg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068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66439" y="5520267"/>
            <a:ext cx="8615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200" b="1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Fuente: </a:t>
            </a:r>
            <a:r>
              <a:rPr lang="es-ES_tradnl" sz="12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IMCO con datos de ENCIG 2014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043917"/>
              </p:ext>
            </p:extLst>
          </p:nvPr>
        </p:nvGraphicFramePr>
        <p:xfrm>
          <a:off x="501651" y="1439334"/>
          <a:ext cx="8140699" cy="3691896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078598"/>
                <a:gridCol w="2550392"/>
                <a:gridCol w="1511709"/>
              </a:tblGrid>
              <a:tr h="51973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MX" sz="24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 Light"/>
                        <a:ea typeface="Calibri" panose="020F0502020204030204" pitchFamily="34" charset="0"/>
                        <a:cs typeface="Calibri Light"/>
                      </a:endParaRPr>
                    </a:p>
                  </a:txBody>
                  <a:tcPr marL="44450" marR="4445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Percepción de corrupción (%)</a:t>
                      </a:r>
                      <a:endParaRPr lang="es-MX" sz="14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444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Nivel de gobierno</a:t>
                      </a:r>
                      <a:endParaRPr lang="es-MX" sz="14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664F"/>
                    </a:solidFill>
                  </a:tcPr>
                </a:tc>
              </a:tr>
              <a:tr h="3111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Faltas administrativas</a:t>
                      </a:r>
                      <a:endParaRPr lang="es-MX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solidFill>
                            <a:srgbClr val="DC4441"/>
                          </a:solidFill>
                          <a:effectLst/>
                          <a:latin typeface="Calibri"/>
                          <a:cs typeface="Calibri"/>
                        </a:rPr>
                        <a:t>37</a:t>
                      </a:r>
                      <a:endParaRPr lang="es-MX" sz="1800" b="0" dirty="0">
                        <a:solidFill>
                          <a:srgbClr val="DC444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>
                          <a:solidFill>
                            <a:srgbClr val="00A9F1"/>
                          </a:solidFill>
                          <a:effectLst/>
                          <a:latin typeface="Calibri"/>
                          <a:cs typeface="Calibri"/>
                        </a:rPr>
                        <a:t>Multinivel </a:t>
                      </a:r>
                      <a:endParaRPr lang="es-MX" sz="1400" b="0" dirty="0">
                        <a:solidFill>
                          <a:srgbClr val="00A9F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D"/>
                    </a:solidFill>
                  </a:tcPr>
                </a:tc>
              </a:tr>
              <a:tr h="3111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Infracción por incidente de tránsito</a:t>
                      </a:r>
                      <a:endParaRPr lang="es-MX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solidFill>
                            <a:srgbClr val="DC4441"/>
                          </a:solidFill>
                          <a:effectLst/>
                          <a:latin typeface="Calibri"/>
                          <a:cs typeface="Calibri"/>
                        </a:rPr>
                        <a:t>35 </a:t>
                      </a:r>
                      <a:endParaRPr lang="es-MX" sz="1800" b="0" dirty="0">
                        <a:solidFill>
                          <a:srgbClr val="DC444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0" dirty="0" smtClean="0">
                          <a:solidFill>
                            <a:srgbClr val="00A9F1"/>
                          </a:solidFill>
                          <a:effectLst/>
                          <a:latin typeface="Calibri"/>
                          <a:cs typeface="Calibri"/>
                        </a:rPr>
                        <a:t>Multinivel</a:t>
                      </a:r>
                      <a:endParaRPr lang="es-MX" sz="1400" b="0" dirty="0">
                        <a:solidFill>
                          <a:srgbClr val="00A9F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11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Infracciones al estacionarse</a:t>
                      </a:r>
                      <a:endParaRPr lang="es-MX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solidFill>
                            <a:srgbClr val="DC4441"/>
                          </a:solidFill>
                          <a:effectLst/>
                          <a:latin typeface="Calibri"/>
                          <a:cs typeface="Calibri"/>
                        </a:rPr>
                        <a:t>28 </a:t>
                      </a:r>
                      <a:endParaRPr lang="es-MX" sz="1800" b="0" dirty="0">
                        <a:solidFill>
                          <a:srgbClr val="DC444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>
                          <a:solidFill>
                            <a:srgbClr val="125EA9"/>
                          </a:solidFill>
                          <a:effectLst/>
                          <a:latin typeface="Calibri"/>
                          <a:cs typeface="Calibri"/>
                        </a:rPr>
                        <a:t>Municipal</a:t>
                      </a:r>
                      <a:endParaRPr lang="es-MX" sz="1400" b="0" dirty="0">
                        <a:solidFill>
                          <a:srgbClr val="125EA9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D"/>
                    </a:solidFill>
                  </a:tcPr>
                </a:tc>
              </a:tr>
              <a:tr h="3111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Permiso de uso de suelo</a:t>
                      </a:r>
                      <a:endParaRPr lang="es-MX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solidFill>
                            <a:srgbClr val="DC4441"/>
                          </a:solidFill>
                          <a:effectLst/>
                          <a:latin typeface="Calibri"/>
                          <a:cs typeface="Calibri"/>
                        </a:rPr>
                        <a:t>19 </a:t>
                      </a:r>
                      <a:endParaRPr lang="es-MX" sz="1800" b="0" dirty="0">
                        <a:solidFill>
                          <a:srgbClr val="DC444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>
                          <a:solidFill>
                            <a:srgbClr val="125EA9"/>
                          </a:solidFill>
                          <a:effectLst/>
                          <a:latin typeface="Calibri"/>
                          <a:cs typeface="Calibri"/>
                        </a:rPr>
                        <a:t>Municipal</a:t>
                      </a:r>
                      <a:endParaRPr lang="es-MX" sz="1400" b="0" dirty="0">
                        <a:solidFill>
                          <a:srgbClr val="125EA9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11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Solicitud de servicio de limpia</a:t>
                      </a:r>
                      <a:endParaRPr lang="es-MX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solidFill>
                            <a:srgbClr val="DC4441"/>
                          </a:solidFill>
                          <a:effectLst/>
                          <a:latin typeface="Calibri"/>
                          <a:cs typeface="Calibri"/>
                        </a:rPr>
                        <a:t>18 </a:t>
                      </a:r>
                      <a:endParaRPr lang="es-MX" sz="1800" b="0" dirty="0">
                        <a:solidFill>
                          <a:srgbClr val="DC444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>
                          <a:solidFill>
                            <a:srgbClr val="125EA9"/>
                          </a:solidFill>
                          <a:effectLst/>
                          <a:latin typeface="Calibri"/>
                          <a:cs typeface="Calibri"/>
                        </a:rPr>
                        <a:t>Municipal</a:t>
                      </a:r>
                      <a:endParaRPr lang="es-MX" sz="1400" b="0" dirty="0">
                        <a:solidFill>
                          <a:srgbClr val="125EA9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D"/>
                    </a:solidFill>
                  </a:tcPr>
                </a:tc>
              </a:tr>
              <a:tr h="3111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Verificación vehicular de contaminantes</a:t>
                      </a:r>
                      <a:endParaRPr lang="es-MX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solidFill>
                            <a:srgbClr val="DC4441"/>
                          </a:solidFill>
                          <a:effectLst/>
                          <a:latin typeface="Calibri"/>
                          <a:cs typeface="Calibri"/>
                        </a:rPr>
                        <a:t>16 </a:t>
                      </a:r>
                      <a:endParaRPr lang="es-MX" sz="1800" b="0" dirty="0">
                        <a:solidFill>
                          <a:srgbClr val="DC444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Estatal</a:t>
                      </a:r>
                      <a:endParaRPr lang="es-MX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98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Solicitud de una pipa de agua</a:t>
                      </a:r>
                      <a:endParaRPr lang="es-MX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solidFill>
                            <a:srgbClr val="DC4441"/>
                          </a:solidFill>
                          <a:effectLst/>
                          <a:latin typeface="Calibri"/>
                          <a:cs typeface="Calibri"/>
                        </a:rPr>
                        <a:t>12 </a:t>
                      </a:r>
                      <a:endParaRPr lang="es-MX" sz="1800" b="0" dirty="0">
                        <a:solidFill>
                          <a:srgbClr val="DC444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>
                          <a:solidFill>
                            <a:srgbClr val="00A9F1"/>
                          </a:solidFill>
                          <a:effectLst/>
                          <a:latin typeface="Calibri"/>
                          <a:cs typeface="Calibri"/>
                        </a:rPr>
                        <a:t>Multinivel</a:t>
                      </a:r>
                      <a:endParaRPr lang="es-MX" sz="1400" b="0" dirty="0">
                        <a:solidFill>
                          <a:srgbClr val="00A9F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D"/>
                    </a:solidFill>
                  </a:tcPr>
                </a:tc>
              </a:tr>
              <a:tr h="3198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Trámites ante el ministerio público</a:t>
                      </a:r>
                      <a:endParaRPr lang="es-MX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solidFill>
                            <a:srgbClr val="DC4441"/>
                          </a:solidFill>
                          <a:effectLst/>
                          <a:latin typeface="Calibri"/>
                          <a:cs typeface="Calibri"/>
                        </a:rPr>
                        <a:t>11</a:t>
                      </a:r>
                      <a:endParaRPr lang="es-MX" sz="1800" b="0" dirty="0">
                        <a:solidFill>
                          <a:srgbClr val="DC444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>
                          <a:solidFill>
                            <a:srgbClr val="00A9F1"/>
                          </a:solidFill>
                          <a:effectLst/>
                          <a:latin typeface="Calibri"/>
                          <a:cs typeface="Calibri"/>
                        </a:rPr>
                        <a:t>Multinivel</a:t>
                      </a:r>
                      <a:endParaRPr lang="es-MX" sz="1400" b="0" dirty="0">
                        <a:solidFill>
                          <a:srgbClr val="00A9F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98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Permisos para vender en vía pública</a:t>
                      </a:r>
                      <a:endParaRPr lang="es-MX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solidFill>
                            <a:srgbClr val="DC4441"/>
                          </a:solidFill>
                          <a:effectLst/>
                          <a:latin typeface="Calibri"/>
                          <a:cs typeface="Calibri"/>
                        </a:rPr>
                        <a:t>8</a:t>
                      </a:r>
                      <a:endParaRPr lang="es-MX" sz="1800" b="0" dirty="0">
                        <a:solidFill>
                          <a:srgbClr val="DC444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>
                          <a:solidFill>
                            <a:srgbClr val="125EA9"/>
                          </a:solidFill>
                          <a:effectLst/>
                          <a:latin typeface="Calibri"/>
                          <a:cs typeface="Calibri"/>
                        </a:rPr>
                        <a:t>Municipal</a:t>
                      </a:r>
                      <a:endParaRPr lang="es-MX" sz="1400" b="0" dirty="0">
                        <a:solidFill>
                          <a:srgbClr val="125EA9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D"/>
                    </a:solidFill>
                  </a:tcPr>
                </a:tc>
              </a:tr>
              <a:tr h="3198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Trámites de aduana</a:t>
                      </a:r>
                      <a:endParaRPr lang="es-MX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solidFill>
                            <a:srgbClr val="DC444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5</a:t>
                      </a:r>
                      <a:endParaRPr lang="es-MX" sz="1800" b="0" dirty="0">
                        <a:solidFill>
                          <a:srgbClr val="DC444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Federal</a:t>
                      </a:r>
                      <a:endParaRPr lang="es-MX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452702" y="166159"/>
            <a:ext cx="4034879" cy="5437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cap="all" spc="50" dirty="0">
                <a:solidFill>
                  <a:srgbClr val="284B91"/>
                </a:solidFill>
                <a:latin typeface="Calibri"/>
                <a:cs typeface="Calibri"/>
              </a:rPr>
              <a:t>80% </a:t>
            </a:r>
            <a:r>
              <a:rPr lang="es-ES" sz="3200" cap="all" spc="50" dirty="0">
                <a:solidFill>
                  <a:srgbClr val="284B91"/>
                </a:solidFill>
                <a:latin typeface="Calibri Light"/>
                <a:cs typeface="Calibri Light"/>
              </a:rPr>
              <a:t>de los trámites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52702" y="580543"/>
            <a:ext cx="7333813" cy="3180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40" dirty="0">
                <a:solidFill>
                  <a:srgbClr val="2FA5E8"/>
                </a:solidFill>
                <a:latin typeface="Calibri"/>
                <a:cs typeface="Calibri"/>
              </a:rPr>
              <a:t>8 de los 10 trámites con mayor percepción de corrupción involucran al Municipio</a:t>
            </a:r>
          </a:p>
        </p:txBody>
      </p:sp>
    </p:spTree>
    <p:extLst>
      <p:ext uri="{BB962C8B-B14F-4D97-AF65-F5344CB8AC3E}">
        <p14:creationId xmlns:p14="http://schemas.microsoft.com/office/powerpoint/2010/main" val="210244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2702" y="149226"/>
            <a:ext cx="1623361" cy="5437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cap="all" spc="50" dirty="0" smtClean="0">
                <a:solidFill>
                  <a:srgbClr val="284B91"/>
                </a:solidFill>
                <a:latin typeface="Calibri"/>
                <a:cs typeface="Calibri"/>
              </a:rPr>
              <a:t>Mérida</a:t>
            </a:r>
            <a:endParaRPr lang="es-ES" sz="3200" cap="all" spc="50" dirty="0">
              <a:solidFill>
                <a:srgbClr val="284B91"/>
              </a:solidFill>
              <a:latin typeface="Calibri Light"/>
              <a:cs typeface="Calibri Ligh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52702" y="580543"/>
            <a:ext cx="4892521" cy="3180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40" dirty="0" smtClean="0">
                <a:solidFill>
                  <a:srgbClr val="2FA5E8"/>
                </a:solidFill>
                <a:latin typeface="Calibri"/>
                <a:cs typeface="Calibri"/>
              </a:rPr>
              <a:t>Licencia </a:t>
            </a:r>
            <a:r>
              <a:rPr lang="es-ES" sz="1600" spc="40" dirty="0">
                <a:solidFill>
                  <a:srgbClr val="2FA5E8"/>
                </a:solidFill>
                <a:latin typeface="Calibri"/>
                <a:cs typeface="Calibri"/>
              </a:rPr>
              <a:t>de uso de suelo y de funcionamiento en línea</a:t>
            </a:r>
          </a:p>
        </p:txBody>
      </p:sp>
      <p:cxnSp>
        <p:nvCxnSpPr>
          <p:cNvPr id="5" name="Conector recto 4"/>
          <p:cNvCxnSpPr>
            <a:endCxn id="6" idx="6"/>
          </p:cNvCxnSpPr>
          <p:nvPr/>
        </p:nvCxnSpPr>
        <p:spPr>
          <a:xfrm flipH="1">
            <a:off x="8296313" y="1063525"/>
            <a:ext cx="4339333" cy="0"/>
          </a:xfrm>
          <a:prstGeom prst="line">
            <a:avLst/>
          </a:prstGeom>
          <a:ln w="25400" cmpd="sng">
            <a:solidFill>
              <a:srgbClr val="2999D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Elipse 5"/>
          <p:cNvSpPr>
            <a:spLocks noChangeAspect="1"/>
          </p:cNvSpPr>
          <p:nvPr/>
        </p:nvSpPr>
        <p:spPr>
          <a:xfrm>
            <a:off x="8186257" y="1008497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cxnSp>
        <p:nvCxnSpPr>
          <p:cNvPr id="7" name="Conector recto 6"/>
          <p:cNvCxnSpPr>
            <a:endCxn id="8" idx="6"/>
          </p:cNvCxnSpPr>
          <p:nvPr/>
        </p:nvCxnSpPr>
        <p:spPr>
          <a:xfrm flipH="1">
            <a:off x="7906846" y="1322706"/>
            <a:ext cx="4339333" cy="0"/>
          </a:xfrm>
          <a:prstGeom prst="line">
            <a:avLst/>
          </a:prstGeom>
          <a:ln w="25400" cmpd="sng">
            <a:solidFill>
              <a:srgbClr val="2999D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Elipse 7"/>
          <p:cNvSpPr>
            <a:spLocks noChangeAspect="1"/>
          </p:cNvSpPr>
          <p:nvPr/>
        </p:nvSpPr>
        <p:spPr>
          <a:xfrm>
            <a:off x="7796790" y="1267678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0" name="Elipse 9"/>
          <p:cNvSpPr>
            <a:spLocks noChangeAspect="1"/>
          </p:cNvSpPr>
          <p:nvPr/>
        </p:nvSpPr>
        <p:spPr>
          <a:xfrm>
            <a:off x="1175857" y="4595067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1" name="Elipse 10"/>
          <p:cNvSpPr>
            <a:spLocks noChangeAspect="1"/>
          </p:cNvSpPr>
          <p:nvPr/>
        </p:nvSpPr>
        <p:spPr>
          <a:xfrm>
            <a:off x="1174858" y="4839916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2" name="Elipse 11"/>
          <p:cNvSpPr>
            <a:spLocks noChangeAspect="1"/>
          </p:cNvSpPr>
          <p:nvPr/>
        </p:nvSpPr>
        <p:spPr>
          <a:xfrm>
            <a:off x="1174858" y="5084765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38"/>
          <a:stretch/>
        </p:blipFill>
        <p:spPr>
          <a:xfrm>
            <a:off x="1574399" y="1335012"/>
            <a:ext cx="5841381" cy="385980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279929" y="4644849"/>
            <a:ext cx="835660" cy="4837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>
                <a:solidFill>
                  <a:srgbClr val="2999D6"/>
                </a:solidFill>
                <a:latin typeface="Calibri"/>
                <a:ea typeface="+mn-ea"/>
                <a:cs typeface="Calibri"/>
              </a:rPr>
              <a:t>B</a:t>
            </a:r>
            <a:r>
              <a:rPr lang="es-ES" sz="1400" dirty="0" smtClean="0">
                <a:solidFill>
                  <a:srgbClr val="2999D6"/>
                </a:solidFill>
                <a:latin typeface="Calibri"/>
                <a:ea typeface="+mn-ea"/>
                <a:cs typeface="Calibri"/>
              </a:rPr>
              <a:t>uenas</a:t>
            </a:r>
          </a:p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 smtClean="0">
                <a:solidFill>
                  <a:srgbClr val="2999D6"/>
                </a:solidFill>
                <a:latin typeface="Calibri"/>
                <a:ea typeface="+mn-ea"/>
                <a:cs typeface="Calibri"/>
              </a:rPr>
              <a:t>prácticas</a:t>
            </a:r>
            <a:endParaRPr lang="es-ES" sz="1400" dirty="0">
              <a:solidFill>
                <a:srgbClr val="2999D6"/>
              </a:solidFill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555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2702" y="149226"/>
            <a:ext cx="1623361" cy="5437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cap="all" spc="50" dirty="0" smtClean="0">
                <a:solidFill>
                  <a:srgbClr val="284B91"/>
                </a:solidFill>
                <a:latin typeface="Calibri"/>
                <a:cs typeface="Calibri"/>
              </a:rPr>
              <a:t>Mérida</a:t>
            </a:r>
            <a:endParaRPr lang="es-ES" sz="3200" cap="all" spc="50" dirty="0">
              <a:solidFill>
                <a:srgbClr val="284B91"/>
              </a:solidFill>
              <a:latin typeface="Calibri Light"/>
              <a:cs typeface="Calibri Ligh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52702" y="580543"/>
            <a:ext cx="2791527" cy="3180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40" dirty="0" smtClean="0">
                <a:solidFill>
                  <a:srgbClr val="2FA5E8"/>
                </a:solidFill>
                <a:latin typeface="Calibri"/>
                <a:cs typeface="Calibri"/>
              </a:rPr>
              <a:t>Consulta </a:t>
            </a:r>
            <a:r>
              <a:rPr lang="es-ES" sz="1600" spc="40" dirty="0">
                <a:solidFill>
                  <a:srgbClr val="2FA5E8"/>
                </a:solidFill>
                <a:latin typeface="Calibri"/>
                <a:cs typeface="Calibri"/>
              </a:rPr>
              <a:t>de cartas catastrales</a:t>
            </a:r>
          </a:p>
        </p:txBody>
      </p:sp>
      <p:cxnSp>
        <p:nvCxnSpPr>
          <p:cNvPr id="5" name="Conector recto 4"/>
          <p:cNvCxnSpPr>
            <a:endCxn id="6" idx="6"/>
          </p:cNvCxnSpPr>
          <p:nvPr/>
        </p:nvCxnSpPr>
        <p:spPr>
          <a:xfrm flipH="1">
            <a:off x="8296313" y="1063525"/>
            <a:ext cx="4339333" cy="0"/>
          </a:xfrm>
          <a:prstGeom prst="line">
            <a:avLst/>
          </a:prstGeom>
          <a:ln w="25400" cmpd="sng">
            <a:solidFill>
              <a:srgbClr val="2999D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Elipse 5"/>
          <p:cNvSpPr>
            <a:spLocks noChangeAspect="1"/>
          </p:cNvSpPr>
          <p:nvPr/>
        </p:nvSpPr>
        <p:spPr>
          <a:xfrm>
            <a:off x="8186257" y="1008497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cxnSp>
        <p:nvCxnSpPr>
          <p:cNvPr id="7" name="Conector recto 6"/>
          <p:cNvCxnSpPr>
            <a:endCxn id="8" idx="6"/>
          </p:cNvCxnSpPr>
          <p:nvPr/>
        </p:nvCxnSpPr>
        <p:spPr>
          <a:xfrm flipH="1">
            <a:off x="7906846" y="1322706"/>
            <a:ext cx="4339333" cy="0"/>
          </a:xfrm>
          <a:prstGeom prst="line">
            <a:avLst/>
          </a:prstGeom>
          <a:ln w="25400" cmpd="sng">
            <a:solidFill>
              <a:srgbClr val="2999D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Elipse 7"/>
          <p:cNvSpPr>
            <a:spLocks noChangeAspect="1"/>
          </p:cNvSpPr>
          <p:nvPr/>
        </p:nvSpPr>
        <p:spPr>
          <a:xfrm>
            <a:off x="7796790" y="1267678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0" name="Elipse 9"/>
          <p:cNvSpPr>
            <a:spLocks noChangeAspect="1"/>
          </p:cNvSpPr>
          <p:nvPr/>
        </p:nvSpPr>
        <p:spPr>
          <a:xfrm>
            <a:off x="1175857" y="4595067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1" name="Elipse 10"/>
          <p:cNvSpPr>
            <a:spLocks noChangeAspect="1"/>
          </p:cNvSpPr>
          <p:nvPr/>
        </p:nvSpPr>
        <p:spPr>
          <a:xfrm>
            <a:off x="1174858" y="4839916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2" name="Elipse 11"/>
          <p:cNvSpPr>
            <a:spLocks noChangeAspect="1"/>
          </p:cNvSpPr>
          <p:nvPr/>
        </p:nvSpPr>
        <p:spPr>
          <a:xfrm>
            <a:off x="1174858" y="5084765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6066" y="1335011"/>
            <a:ext cx="5430458" cy="385980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279929" y="4644849"/>
            <a:ext cx="835660" cy="4837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>
                <a:solidFill>
                  <a:srgbClr val="2999D6"/>
                </a:solidFill>
                <a:latin typeface="Calibri"/>
                <a:ea typeface="+mn-ea"/>
                <a:cs typeface="Calibri"/>
              </a:rPr>
              <a:t>B</a:t>
            </a:r>
            <a:r>
              <a:rPr lang="es-ES" sz="1400" dirty="0" smtClean="0">
                <a:solidFill>
                  <a:srgbClr val="2999D6"/>
                </a:solidFill>
                <a:latin typeface="Calibri"/>
                <a:ea typeface="+mn-ea"/>
                <a:cs typeface="Calibri"/>
              </a:rPr>
              <a:t>uenas</a:t>
            </a:r>
          </a:p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 smtClean="0">
                <a:solidFill>
                  <a:srgbClr val="2999D6"/>
                </a:solidFill>
                <a:latin typeface="Calibri"/>
                <a:ea typeface="+mn-ea"/>
                <a:cs typeface="Calibri"/>
              </a:rPr>
              <a:t>prácticas</a:t>
            </a:r>
            <a:endParaRPr lang="es-ES" sz="1400" dirty="0">
              <a:solidFill>
                <a:srgbClr val="2999D6"/>
              </a:solidFill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173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2702" y="149226"/>
            <a:ext cx="1623361" cy="5437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cap="all" spc="50" dirty="0" smtClean="0">
                <a:solidFill>
                  <a:srgbClr val="284B91"/>
                </a:solidFill>
                <a:latin typeface="Calibri"/>
                <a:cs typeface="Calibri"/>
              </a:rPr>
              <a:t>Mérida</a:t>
            </a:r>
            <a:endParaRPr lang="es-ES" sz="3200" cap="all" spc="50" dirty="0">
              <a:solidFill>
                <a:srgbClr val="284B91"/>
              </a:solidFill>
              <a:latin typeface="Calibri Light"/>
              <a:cs typeface="Calibri Ligh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52702" y="580543"/>
            <a:ext cx="2791527" cy="3180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40" dirty="0" smtClean="0">
                <a:solidFill>
                  <a:srgbClr val="2FA5E8"/>
                </a:solidFill>
                <a:latin typeface="Calibri"/>
                <a:cs typeface="Calibri"/>
              </a:rPr>
              <a:t>Consulta </a:t>
            </a:r>
            <a:r>
              <a:rPr lang="es-ES" sz="1600" spc="40" dirty="0">
                <a:solidFill>
                  <a:srgbClr val="2FA5E8"/>
                </a:solidFill>
                <a:latin typeface="Calibri"/>
                <a:cs typeface="Calibri"/>
              </a:rPr>
              <a:t>de cartas catastrales</a:t>
            </a:r>
          </a:p>
        </p:txBody>
      </p:sp>
      <p:cxnSp>
        <p:nvCxnSpPr>
          <p:cNvPr id="5" name="Conector recto 4"/>
          <p:cNvCxnSpPr>
            <a:endCxn id="6" idx="6"/>
          </p:cNvCxnSpPr>
          <p:nvPr/>
        </p:nvCxnSpPr>
        <p:spPr>
          <a:xfrm flipH="1">
            <a:off x="8296313" y="1063525"/>
            <a:ext cx="4339333" cy="0"/>
          </a:xfrm>
          <a:prstGeom prst="line">
            <a:avLst/>
          </a:prstGeom>
          <a:ln w="25400" cmpd="sng">
            <a:solidFill>
              <a:srgbClr val="2999D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Elipse 5"/>
          <p:cNvSpPr>
            <a:spLocks noChangeAspect="1"/>
          </p:cNvSpPr>
          <p:nvPr/>
        </p:nvSpPr>
        <p:spPr>
          <a:xfrm>
            <a:off x="8186257" y="1008497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cxnSp>
        <p:nvCxnSpPr>
          <p:cNvPr id="7" name="Conector recto 6"/>
          <p:cNvCxnSpPr>
            <a:endCxn id="8" idx="6"/>
          </p:cNvCxnSpPr>
          <p:nvPr/>
        </p:nvCxnSpPr>
        <p:spPr>
          <a:xfrm flipH="1">
            <a:off x="7906846" y="1322706"/>
            <a:ext cx="4339333" cy="0"/>
          </a:xfrm>
          <a:prstGeom prst="line">
            <a:avLst/>
          </a:prstGeom>
          <a:ln w="25400" cmpd="sng">
            <a:solidFill>
              <a:srgbClr val="2999D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Elipse 7"/>
          <p:cNvSpPr>
            <a:spLocks noChangeAspect="1"/>
          </p:cNvSpPr>
          <p:nvPr/>
        </p:nvSpPr>
        <p:spPr>
          <a:xfrm>
            <a:off x="7796790" y="1267678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0" name="Elipse 9"/>
          <p:cNvSpPr>
            <a:spLocks noChangeAspect="1"/>
          </p:cNvSpPr>
          <p:nvPr/>
        </p:nvSpPr>
        <p:spPr>
          <a:xfrm>
            <a:off x="1175857" y="4595067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1" name="Elipse 10"/>
          <p:cNvSpPr>
            <a:spLocks noChangeAspect="1"/>
          </p:cNvSpPr>
          <p:nvPr/>
        </p:nvSpPr>
        <p:spPr>
          <a:xfrm>
            <a:off x="1174858" y="4839916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2" name="Elipse 11"/>
          <p:cNvSpPr>
            <a:spLocks noChangeAspect="1"/>
          </p:cNvSpPr>
          <p:nvPr/>
        </p:nvSpPr>
        <p:spPr>
          <a:xfrm>
            <a:off x="1174858" y="5084765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066" y="1335011"/>
            <a:ext cx="5430458" cy="3859809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279929" y="4644849"/>
            <a:ext cx="835660" cy="4837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>
                <a:solidFill>
                  <a:srgbClr val="2999D6"/>
                </a:solidFill>
                <a:latin typeface="Calibri"/>
                <a:ea typeface="+mn-ea"/>
                <a:cs typeface="Calibri"/>
              </a:rPr>
              <a:t>B</a:t>
            </a:r>
            <a:r>
              <a:rPr lang="es-ES" sz="1400" dirty="0" smtClean="0">
                <a:solidFill>
                  <a:srgbClr val="2999D6"/>
                </a:solidFill>
                <a:latin typeface="Calibri"/>
                <a:ea typeface="+mn-ea"/>
                <a:cs typeface="Calibri"/>
              </a:rPr>
              <a:t>uenas</a:t>
            </a:r>
          </a:p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 smtClean="0">
                <a:solidFill>
                  <a:srgbClr val="2999D6"/>
                </a:solidFill>
                <a:latin typeface="Calibri"/>
                <a:ea typeface="+mn-ea"/>
                <a:cs typeface="Calibri"/>
              </a:rPr>
              <a:t>prácticas</a:t>
            </a:r>
            <a:endParaRPr lang="es-ES" sz="1400" dirty="0">
              <a:solidFill>
                <a:srgbClr val="2999D6"/>
              </a:solidFill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559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2702" y="149226"/>
            <a:ext cx="1623361" cy="5437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cap="all" spc="50" dirty="0" smtClean="0">
                <a:solidFill>
                  <a:srgbClr val="284B91"/>
                </a:solidFill>
                <a:latin typeface="Calibri"/>
                <a:cs typeface="Calibri"/>
              </a:rPr>
              <a:t>Mérida</a:t>
            </a:r>
            <a:endParaRPr lang="es-ES" sz="3200" cap="all" spc="50" dirty="0">
              <a:solidFill>
                <a:srgbClr val="284B91"/>
              </a:solidFill>
              <a:latin typeface="Calibri Light"/>
              <a:cs typeface="Calibri Ligh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52702" y="580543"/>
            <a:ext cx="2791527" cy="3180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40" dirty="0" smtClean="0">
                <a:solidFill>
                  <a:srgbClr val="2FA5E8"/>
                </a:solidFill>
                <a:latin typeface="Calibri"/>
                <a:cs typeface="Calibri"/>
              </a:rPr>
              <a:t>Consulta </a:t>
            </a:r>
            <a:r>
              <a:rPr lang="es-ES" sz="1600" spc="40" dirty="0">
                <a:solidFill>
                  <a:srgbClr val="2FA5E8"/>
                </a:solidFill>
                <a:latin typeface="Calibri"/>
                <a:cs typeface="Calibri"/>
              </a:rPr>
              <a:t>de cartas catastrales</a:t>
            </a:r>
          </a:p>
        </p:txBody>
      </p:sp>
      <p:cxnSp>
        <p:nvCxnSpPr>
          <p:cNvPr id="5" name="Conector recto 4"/>
          <p:cNvCxnSpPr>
            <a:endCxn id="6" idx="6"/>
          </p:cNvCxnSpPr>
          <p:nvPr/>
        </p:nvCxnSpPr>
        <p:spPr>
          <a:xfrm flipH="1">
            <a:off x="8296313" y="1063525"/>
            <a:ext cx="4339333" cy="0"/>
          </a:xfrm>
          <a:prstGeom prst="line">
            <a:avLst/>
          </a:prstGeom>
          <a:ln w="25400" cmpd="sng">
            <a:solidFill>
              <a:srgbClr val="2999D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Elipse 5"/>
          <p:cNvSpPr>
            <a:spLocks noChangeAspect="1"/>
          </p:cNvSpPr>
          <p:nvPr/>
        </p:nvSpPr>
        <p:spPr>
          <a:xfrm>
            <a:off x="8186257" y="1008497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cxnSp>
        <p:nvCxnSpPr>
          <p:cNvPr id="7" name="Conector recto 6"/>
          <p:cNvCxnSpPr>
            <a:endCxn id="8" idx="6"/>
          </p:cNvCxnSpPr>
          <p:nvPr/>
        </p:nvCxnSpPr>
        <p:spPr>
          <a:xfrm flipH="1">
            <a:off x="7906846" y="1322706"/>
            <a:ext cx="4339333" cy="0"/>
          </a:xfrm>
          <a:prstGeom prst="line">
            <a:avLst/>
          </a:prstGeom>
          <a:ln w="25400" cmpd="sng">
            <a:solidFill>
              <a:srgbClr val="2999D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Elipse 7"/>
          <p:cNvSpPr>
            <a:spLocks noChangeAspect="1"/>
          </p:cNvSpPr>
          <p:nvPr/>
        </p:nvSpPr>
        <p:spPr>
          <a:xfrm>
            <a:off x="7796790" y="1267678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0" name="Elipse 9"/>
          <p:cNvSpPr>
            <a:spLocks noChangeAspect="1"/>
          </p:cNvSpPr>
          <p:nvPr/>
        </p:nvSpPr>
        <p:spPr>
          <a:xfrm>
            <a:off x="1175857" y="4595067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1" name="Elipse 10"/>
          <p:cNvSpPr>
            <a:spLocks noChangeAspect="1"/>
          </p:cNvSpPr>
          <p:nvPr/>
        </p:nvSpPr>
        <p:spPr>
          <a:xfrm>
            <a:off x="1174858" y="4839916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2" name="Elipse 11"/>
          <p:cNvSpPr>
            <a:spLocks noChangeAspect="1"/>
          </p:cNvSpPr>
          <p:nvPr/>
        </p:nvSpPr>
        <p:spPr>
          <a:xfrm>
            <a:off x="1174858" y="5084765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933" y="1322707"/>
            <a:ext cx="6011334" cy="3139226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279929" y="4644849"/>
            <a:ext cx="835660" cy="4837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>
                <a:solidFill>
                  <a:srgbClr val="2999D6"/>
                </a:solidFill>
                <a:latin typeface="Calibri"/>
                <a:ea typeface="+mn-ea"/>
                <a:cs typeface="Calibri"/>
              </a:rPr>
              <a:t>B</a:t>
            </a:r>
            <a:r>
              <a:rPr lang="es-ES" sz="1400" dirty="0" smtClean="0">
                <a:solidFill>
                  <a:srgbClr val="2999D6"/>
                </a:solidFill>
                <a:latin typeface="Calibri"/>
                <a:ea typeface="+mn-ea"/>
                <a:cs typeface="Calibri"/>
              </a:rPr>
              <a:t>uenas</a:t>
            </a:r>
          </a:p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 smtClean="0">
                <a:solidFill>
                  <a:srgbClr val="2999D6"/>
                </a:solidFill>
                <a:latin typeface="Calibri"/>
                <a:ea typeface="+mn-ea"/>
                <a:cs typeface="Calibri"/>
              </a:rPr>
              <a:t>prácticas</a:t>
            </a:r>
            <a:endParaRPr lang="es-ES" sz="1400" dirty="0">
              <a:solidFill>
                <a:srgbClr val="2999D6"/>
              </a:solidFill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074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2702" y="149226"/>
            <a:ext cx="1623361" cy="5437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cap="all" spc="50" dirty="0" smtClean="0">
                <a:solidFill>
                  <a:srgbClr val="284B91"/>
                </a:solidFill>
                <a:latin typeface="Calibri"/>
                <a:cs typeface="Calibri"/>
              </a:rPr>
              <a:t>Mérida</a:t>
            </a:r>
            <a:endParaRPr lang="es-ES" sz="3200" cap="all" spc="50" dirty="0">
              <a:solidFill>
                <a:srgbClr val="284B91"/>
              </a:solidFill>
              <a:latin typeface="Calibri Light"/>
              <a:cs typeface="Calibri Ligh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52702" y="580543"/>
            <a:ext cx="2445599" cy="3180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40" dirty="0" smtClean="0">
                <a:solidFill>
                  <a:srgbClr val="2FA5E8"/>
                </a:solidFill>
                <a:latin typeface="Calibri"/>
                <a:cs typeface="Calibri"/>
              </a:rPr>
              <a:t>Pago </a:t>
            </a:r>
            <a:r>
              <a:rPr lang="es-ES" sz="1600" spc="40" dirty="0">
                <a:solidFill>
                  <a:srgbClr val="2FA5E8"/>
                </a:solidFill>
                <a:latin typeface="Calibri"/>
                <a:cs typeface="Calibri"/>
              </a:rPr>
              <a:t>en línea de servicios</a:t>
            </a:r>
          </a:p>
        </p:txBody>
      </p:sp>
      <p:cxnSp>
        <p:nvCxnSpPr>
          <p:cNvPr id="5" name="Conector recto 4"/>
          <p:cNvCxnSpPr>
            <a:endCxn id="6" idx="6"/>
          </p:cNvCxnSpPr>
          <p:nvPr/>
        </p:nvCxnSpPr>
        <p:spPr>
          <a:xfrm flipH="1">
            <a:off x="8296313" y="1063525"/>
            <a:ext cx="4339333" cy="0"/>
          </a:xfrm>
          <a:prstGeom prst="line">
            <a:avLst/>
          </a:prstGeom>
          <a:ln w="25400" cmpd="sng">
            <a:solidFill>
              <a:srgbClr val="2999D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Elipse 5"/>
          <p:cNvSpPr>
            <a:spLocks noChangeAspect="1"/>
          </p:cNvSpPr>
          <p:nvPr/>
        </p:nvSpPr>
        <p:spPr>
          <a:xfrm>
            <a:off x="8186257" y="1008497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cxnSp>
        <p:nvCxnSpPr>
          <p:cNvPr id="7" name="Conector recto 6"/>
          <p:cNvCxnSpPr>
            <a:endCxn id="8" idx="6"/>
          </p:cNvCxnSpPr>
          <p:nvPr/>
        </p:nvCxnSpPr>
        <p:spPr>
          <a:xfrm flipH="1">
            <a:off x="7906846" y="1322706"/>
            <a:ext cx="4339333" cy="0"/>
          </a:xfrm>
          <a:prstGeom prst="line">
            <a:avLst/>
          </a:prstGeom>
          <a:ln w="25400" cmpd="sng">
            <a:solidFill>
              <a:srgbClr val="2999D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Elipse 7"/>
          <p:cNvSpPr>
            <a:spLocks noChangeAspect="1"/>
          </p:cNvSpPr>
          <p:nvPr/>
        </p:nvSpPr>
        <p:spPr>
          <a:xfrm>
            <a:off x="7796790" y="1267678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0" name="Elipse 9"/>
          <p:cNvSpPr>
            <a:spLocks noChangeAspect="1"/>
          </p:cNvSpPr>
          <p:nvPr/>
        </p:nvSpPr>
        <p:spPr>
          <a:xfrm>
            <a:off x="1175857" y="4595067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1" name="Elipse 10"/>
          <p:cNvSpPr>
            <a:spLocks noChangeAspect="1"/>
          </p:cNvSpPr>
          <p:nvPr/>
        </p:nvSpPr>
        <p:spPr>
          <a:xfrm>
            <a:off x="1174858" y="4839916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2" name="Elipse 11"/>
          <p:cNvSpPr>
            <a:spLocks noChangeAspect="1"/>
          </p:cNvSpPr>
          <p:nvPr/>
        </p:nvSpPr>
        <p:spPr>
          <a:xfrm>
            <a:off x="1174858" y="5084765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pic>
        <p:nvPicPr>
          <p:cNvPr id="14" name="6 Imagen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29" b="1685"/>
          <a:stretch/>
        </p:blipFill>
        <p:spPr bwMode="auto">
          <a:xfrm>
            <a:off x="1972736" y="1322706"/>
            <a:ext cx="5164664" cy="397742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CuadroTexto 16"/>
          <p:cNvSpPr txBox="1"/>
          <p:nvPr/>
        </p:nvSpPr>
        <p:spPr>
          <a:xfrm>
            <a:off x="279929" y="4644849"/>
            <a:ext cx="835660" cy="4837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>
                <a:solidFill>
                  <a:srgbClr val="2999D6"/>
                </a:solidFill>
                <a:latin typeface="Calibri"/>
                <a:ea typeface="+mn-ea"/>
                <a:cs typeface="Calibri"/>
              </a:rPr>
              <a:t>B</a:t>
            </a:r>
            <a:r>
              <a:rPr lang="es-ES" sz="1400" dirty="0" smtClean="0">
                <a:solidFill>
                  <a:srgbClr val="2999D6"/>
                </a:solidFill>
                <a:latin typeface="Calibri"/>
                <a:ea typeface="+mn-ea"/>
                <a:cs typeface="Calibri"/>
              </a:rPr>
              <a:t>uenas</a:t>
            </a:r>
          </a:p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 smtClean="0">
                <a:solidFill>
                  <a:srgbClr val="2999D6"/>
                </a:solidFill>
                <a:latin typeface="Calibri"/>
                <a:ea typeface="+mn-ea"/>
                <a:cs typeface="Calibri"/>
              </a:rPr>
              <a:t>prácticas</a:t>
            </a:r>
            <a:endParaRPr lang="es-ES" sz="1400" dirty="0">
              <a:solidFill>
                <a:srgbClr val="2999D6"/>
              </a:solidFill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114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2702" y="149226"/>
            <a:ext cx="1623361" cy="5437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cap="all" spc="50" dirty="0" smtClean="0">
                <a:solidFill>
                  <a:srgbClr val="284B91"/>
                </a:solidFill>
                <a:latin typeface="Calibri"/>
                <a:cs typeface="Calibri"/>
              </a:rPr>
              <a:t>Mérida</a:t>
            </a:r>
            <a:endParaRPr lang="es-ES" sz="3200" cap="all" spc="50" dirty="0">
              <a:solidFill>
                <a:srgbClr val="284B91"/>
              </a:solidFill>
              <a:latin typeface="Calibri Light"/>
              <a:cs typeface="Calibri Ligh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52702" y="580543"/>
            <a:ext cx="2426444" cy="3180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40" dirty="0" smtClean="0">
                <a:solidFill>
                  <a:srgbClr val="2FA5E8"/>
                </a:solidFill>
                <a:latin typeface="Calibri"/>
                <a:cs typeface="Calibri"/>
              </a:rPr>
              <a:t>Chat </a:t>
            </a:r>
            <a:r>
              <a:rPr lang="es-ES" sz="1600" spc="40" dirty="0">
                <a:solidFill>
                  <a:srgbClr val="2FA5E8"/>
                </a:solidFill>
                <a:latin typeface="Calibri"/>
                <a:cs typeface="Calibri"/>
              </a:rPr>
              <a:t>de atención en línea</a:t>
            </a:r>
          </a:p>
        </p:txBody>
      </p:sp>
      <p:cxnSp>
        <p:nvCxnSpPr>
          <p:cNvPr id="5" name="Conector recto 4"/>
          <p:cNvCxnSpPr>
            <a:endCxn id="6" idx="6"/>
          </p:cNvCxnSpPr>
          <p:nvPr/>
        </p:nvCxnSpPr>
        <p:spPr>
          <a:xfrm flipH="1">
            <a:off x="8296313" y="1063525"/>
            <a:ext cx="4339333" cy="0"/>
          </a:xfrm>
          <a:prstGeom prst="line">
            <a:avLst/>
          </a:prstGeom>
          <a:ln w="25400" cmpd="sng">
            <a:solidFill>
              <a:srgbClr val="2999D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Elipse 5"/>
          <p:cNvSpPr>
            <a:spLocks noChangeAspect="1"/>
          </p:cNvSpPr>
          <p:nvPr/>
        </p:nvSpPr>
        <p:spPr>
          <a:xfrm>
            <a:off x="8186257" y="1008497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cxnSp>
        <p:nvCxnSpPr>
          <p:cNvPr id="7" name="Conector recto 6"/>
          <p:cNvCxnSpPr>
            <a:endCxn id="8" idx="6"/>
          </p:cNvCxnSpPr>
          <p:nvPr/>
        </p:nvCxnSpPr>
        <p:spPr>
          <a:xfrm flipH="1">
            <a:off x="7906846" y="1322706"/>
            <a:ext cx="4339333" cy="0"/>
          </a:xfrm>
          <a:prstGeom prst="line">
            <a:avLst/>
          </a:prstGeom>
          <a:ln w="25400" cmpd="sng">
            <a:solidFill>
              <a:srgbClr val="2999D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Elipse 7"/>
          <p:cNvSpPr>
            <a:spLocks noChangeAspect="1"/>
          </p:cNvSpPr>
          <p:nvPr/>
        </p:nvSpPr>
        <p:spPr>
          <a:xfrm>
            <a:off x="7796790" y="1267678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0" name="Elipse 9"/>
          <p:cNvSpPr>
            <a:spLocks noChangeAspect="1"/>
          </p:cNvSpPr>
          <p:nvPr/>
        </p:nvSpPr>
        <p:spPr>
          <a:xfrm>
            <a:off x="1175857" y="4595067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1" name="Elipse 10"/>
          <p:cNvSpPr>
            <a:spLocks noChangeAspect="1"/>
          </p:cNvSpPr>
          <p:nvPr/>
        </p:nvSpPr>
        <p:spPr>
          <a:xfrm>
            <a:off x="1174858" y="4839916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2" name="Elipse 11"/>
          <p:cNvSpPr>
            <a:spLocks noChangeAspect="1"/>
          </p:cNvSpPr>
          <p:nvPr/>
        </p:nvSpPr>
        <p:spPr>
          <a:xfrm>
            <a:off x="1174858" y="5084765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707" y="1322706"/>
            <a:ext cx="4385292" cy="4290694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279929" y="4644849"/>
            <a:ext cx="835660" cy="4837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>
                <a:solidFill>
                  <a:srgbClr val="2999D6"/>
                </a:solidFill>
                <a:latin typeface="Calibri"/>
                <a:ea typeface="+mn-ea"/>
                <a:cs typeface="Calibri"/>
              </a:rPr>
              <a:t>B</a:t>
            </a:r>
            <a:r>
              <a:rPr lang="es-ES" sz="1400" dirty="0" smtClean="0">
                <a:solidFill>
                  <a:srgbClr val="2999D6"/>
                </a:solidFill>
                <a:latin typeface="Calibri"/>
                <a:ea typeface="+mn-ea"/>
                <a:cs typeface="Calibri"/>
              </a:rPr>
              <a:t>uenas</a:t>
            </a:r>
          </a:p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 smtClean="0">
                <a:solidFill>
                  <a:srgbClr val="2999D6"/>
                </a:solidFill>
                <a:latin typeface="Calibri"/>
                <a:ea typeface="+mn-ea"/>
                <a:cs typeface="Calibri"/>
              </a:rPr>
              <a:t>prácticas</a:t>
            </a:r>
            <a:endParaRPr lang="es-ES" sz="1400" dirty="0">
              <a:solidFill>
                <a:srgbClr val="2999D6"/>
              </a:solidFill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560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2702" y="149226"/>
            <a:ext cx="1601721" cy="5437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cap="all" spc="50" dirty="0" smtClean="0">
                <a:solidFill>
                  <a:srgbClr val="284B91"/>
                </a:solidFill>
                <a:latin typeface="Calibri"/>
                <a:cs typeface="Calibri"/>
              </a:rPr>
              <a:t>Colima</a:t>
            </a:r>
            <a:endParaRPr lang="es-ES" sz="3200" cap="all" spc="50" dirty="0">
              <a:solidFill>
                <a:srgbClr val="284B91"/>
              </a:solidFill>
              <a:latin typeface="Calibri Light"/>
              <a:cs typeface="Calibri Ligh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52702" y="580543"/>
            <a:ext cx="3004045" cy="3180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40" dirty="0" smtClean="0">
                <a:solidFill>
                  <a:srgbClr val="2FA5E8"/>
                </a:solidFill>
                <a:latin typeface="Calibri"/>
                <a:cs typeface="Calibri"/>
              </a:rPr>
              <a:t>Consulta uso de suelo de predio</a:t>
            </a:r>
            <a:endParaRPr lang="es-ES" sz="1600" spc="4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cxnSp>
        <p:nvCxnSpPr>
          <p:cNvPr id="5" name="Conector recto 4"/>
          <p:cNvCxnSpPr>
            <a:endCxn id="6" idx="6"/>
          </p:cNvCxnSpPr>
          <p:nvPr/>
        </p:nvCxnSpPr>
        <p:spPr>
          <a:xfrm flipH="1">
            <a:off x="8296313" y="1063525"/>
            <a:ext cx="4339333" cy="0"/>
          </a:xfrm>
          <a:prstGeom prst="line">
            <a:avLst/>
          </a:prstGeom>
          <a:ln w="25400" cmpd="sng">
            <a:solidFill>
              <a:srgbClr val="2999D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Elipse 5"/>
          <p:cNvSpPr>
            <a:spLocks noChangeAspect="1"/>
          </p:cNvSpPr>
          <p:nvPr/>
        </p:nvSpPr>
        <p:spPr>
          <a:xfrm>
            <a:off x="8186257" y="1008497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cxnSp>
        <p:nvCxnSpPr>
          <p:cNvPr id="7" name="Conector recto 6"/>
          <p:cNvCxnSpPr>
            <a:endCxn id="8" idx="6"/>
          </p:cNvCxnSpPr>
          <p:nvPr/>
        </p:nvCxnSpPr>
        <p:spPr>
          <a:xfrm flipH="1">
            <a:off x="7906846" y="1322706"/>
            <a:ext cx="4339333" cy="0"/>
          </a:xfrm>
          <a:prstGeom prst="line">
            <a:avLst/>
          </a:prstGeom>
          <a:ln w="25400" cmpd="sng">
            <a:solidFill>
              <a:srgbClr val="2999D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Elipse 7"/>
          <p:cNvSpPr>
            <a:spLocks noChangeAspect="1"/>
          </p:cNvSpPr>
          <p:nvPr/>
        </p:nvSpPr>
        <p:spPr>
          <a:xfrm>
            <a:off x="7796790" y="1267678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0" name="Elipse 9"/>
          <p:cNvSpPr>
            <a:spLocks noChangeAspect="1"/>
          </p:cNvSpPr>
          <p:nvPr/>
        </p:nvSpPr>
        <p:spPr>
          <a:xfrm>
            <a:off x="1175857" y="4595067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1" name="Elipse 10"/>
          <p:cNvSpPr>
            <a:spLocks noChangeAspect="1"/>
          </p:cNvSpPr>
          <p:nvPr/>
        </p:nvSpPr>
        <p:spPr>
          <a:xfrm>
            <a:off x="1174858" y="4839916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2" name="Elipse 11"/>
          <p:cNvSpPr>
            <a:spLocks noChangeAspect="1"/>
          </p:cNvSpPr>
          <p:nvPr/>
        </p:nvSpPr>
        <p:spPr>
          <a:xfrm>
            <a:off x="1174858" y="5084765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79929" y="4644849"/>
            <a:ext cx="835660" cy="4837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>
                <a:solidFill>
                  <a:srgbClr val="2999D6"/>
                </a:solidFill>
                <a:latin typeface="Calibri"/>
                <a:ea typeface="+mn-ea"/>
                <a:cs typeface="Calibri"/>
              </a:rPr>
              <a:t>B</a:t>
            </a:r>
            <a:r>
              <a:rPr lang="es-ES" sz="1400" dirty="0" smtClean="0">
                <a:solidFill>
                  <a:srgbClr val="2999D6"/>
                </a:solidFill>
                <a:latin typeface="Calibri"/>
                <a:ea typeface="+mn-ea"/>
                <a:cs typeface="Calibri"/>
              </a:rPr>
              <a:t>uenas</a:t>
            </a:r>
          </a:p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 smtClean="0">
                <a:solidFill>
                  <a:srgbClr val="2999D6"/>
                </a:solidFill>
                <a:latin typeface="Calibri"/>
                <a:ea typeface="+mn-ea"/>
                <a:cs typeface="Calibri"/>
              </a:rPr>
              <a:t>prácticas</a:t>
            </a:r>
            <a:endParaRPr lang="es-ES" sz="1400" dirty="0">
              <a:solidFill>
                <a:srgbClr val="2999D6"/>
              </a:solidFill>
              <a:latin typeface="Calibri"/>
              <a:ea typeface="+mn-ea"/>
              <a:cs typeface="Calibri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9" t="1366"/>
          <a:stretch/>
        </p:blipFill>
        <p:spPr>
          <a:xfrm>
            <a:off x="2235195" y="1322706"/>
            <a:ext cx="4893733" cy="397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2702" y="149226"/>
            <a:ext cx="1601721" cy="5437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cap="all" spc="50" dirty="0" smtClean="0">
                <a:solidFill>
                  <a:srgbClr val="284B91"/>
                </a:solidFill>
                <a:latin typeface="Calibri"/>
                <a:cs typeface="Calibri"/>
              </a:rPr>
              <a:t>Colima</a:t>
            </a:r>
            <a:endParaRPr lang="es-ES" sz="3200" cap="all" spc="50" dirty="0">
              <a:solidFill>
                <a:srgbClr val="284B91"/>
              </a:solidFill>
              <a:latin typeface="Calibri Light"/>
              <a:cs typeface="Calibri Ligh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52702" y="580543"/>
            <a:ext cx="4423242" cy="3180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40" dirty="0" smtClean="0">
                <a:solidFill>
                  <a:srgbClr val="2FA5E8"/>
                </a:solidFill>
                <a:latin typeface="Calibri"/>
                <a:cs typeface="Calibri"/>
              </a:rPr>
              <a:t>Licencias comerciales y de construcción en línea</a:t>
            </a:r>
            <a:endParaRPr lang="es-ES" sz="1600" spc="4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cxnSp>
        <p:nvCxnSpPr>
          <p:cNvPr id="5" name="Conector recto 4"/>
          <p:cNvCxnSpPr>
            <a:endCxn id="6" idx="6"/>
          </p:cNvCxnSpPr>
          <p:nvPr/>
        </p:nvCxnSpPr>
        <p:spPr>
          <a:xfrm flipH="1">
            <a:off x="8296313" y="1063525"/>
            <a:ext cx="4339333" cy="0"/>
          </a:xfrm>
          <a:prstGeom prst="line">
            <a:avLst/>
          </a:prstGeom>
          <a:ln w="25400" cmpd="sng">
            <a:solidFill>
              <a:srgbClr val="2999D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Elipse 5"/>
          <p:cNvSpPr>
            <a:spLocks noChangeAspect="1"/>
          </p:cNvSpPr>
          <p:nvPr/>
        </p:nvSpPr>
        <p:spPr>
          <a:xfrm>
            <a:off x="8186257" y="1008497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cxnSp>
        <p:nvCxnSpPr>
          <p:cNvPr id="7" name="Conector recto 6"/>
          <p:cNvCxnSpPr>
            <a:endCxn id="8" idx="6"/>
          </p:cNvCxnSpPr>
          <p:nvPr/>
        </p:nvCxnSpPr>
        <p:spPr>
          <a:xfrm flipH="1">
            <a:off x="7906846" y="1322706"/>
            <a:ext cx="4339333" cy="0"/>
          </a:xfrm>
          <a:prstGeom prst="line">
            <a:avLst/>
          </a:prstGeom>
          <a:ln w="25400" cmpd="sng">
            <a:solidFill>
              <a:srgbClr val="2999D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Elipse 7"/>
          <p:cNvSpPr>
            <a:spLocks noChangeAspect="1"/>
          </p:cNvSpPr>
          <p:nvPr/>
        </p:nvSpPr>
        <p:spPr>
          <a:xfrm>
            <a:off x="7796790" y="1267678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0" name="Elipse 9"/>
          <p:cNvSpPr>
            <a:spLocks noChangeAspect="1"/>
          </p:cNvSpPr>
          <p:nvPr/>
        </p:nvSpPr>
        <p:spPr>
          <a:xfrm>
            <a:off x="1175857" y="4595067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1" name="Elipse 10"/>
          <p:cNvSpPr>
            <a:spLocks noChangeAspect="1"/>
          </p:cNvSpPr>
          <p:nvPr/>
        </p:nvSpPr>
        <p:spPr>
          <a:xfrm>
            <a:off x="1174858" y="4839916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2" name="Elipse 11"/>
          <p:cNvSpPr>
            <a:spLocks noChangeAspect="1"/>
          </p:cNvSpPr>
          <p:nvPr/>
        </p:nvSpPr>
        <p:spPr>
          <a:xfrm>
            <a:off x="1174858" y="5084765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79929" y="4644849"/>
            <a:ext cx="835660" cy="4837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>
                <a:solidFill>
                  <a:srgbClr val="2999D6"/>
                </a:solidFill>
                <a:latin typeface="Calibri"/>
                <a:ea typeface="+mn-ea"/>
                <a:cs typeface="Calibri"/>
              </a:rPr>
              <a:t>B</a:t>
            </a:r>
            <a:r>
              <a:rPr lang="es-ES" sz="1400" dirty="0" smtClean="0">
                <a:solidFill>
                  <a:srgbClr val="2999D6"/>
                </a:solidFill>
                <a:latin typeface="Calibri"/>
                <a:ea typeface="+mn-ea"/>
                <a:cs typeface="Calibri"/>
              </a:rPr>
              <a:t>uenas</a:t>
            </a:r>
          </a:p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 smtClean="0">
                <a:solidFill>
                  <a:srgbClr val="2999D6"/>
                </a:solidFill>
                <a:latin typeface="Calibri"/>
                <a:ea typeface="+mn-ea"/>
                <a:cs typeface="Calibri"/>
              </a:rPr>
              <a:t>prácticas</a:t>
            </a:r>
            <a:endParaRPr lang="es-ES" sz="1400" dirty="0">
              <a:solidFill>
                <a:srgbClr val="2999D6"/>
              </a:solidFill>
              <a:latin typeface="Calibri"/>
              <a:ea typeface="+mn-ea"/>
              <a:cs typeface="Calibri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5" t="1422" b="1710"/>
          <a:stretch/>
        </p:blipFill>
        <p:spPr>
          <a:xfrm>
            <a:off x="1676400" y="1333928"/>
            <a:ext cx="5680112" cy="375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2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2702" y="149226"/>
            <a:ext cx="1601721" cy="5437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cap="all" spc="50" dirty="0" smtClean="0">
                <a:solidFill>
                  <a:srgbClr val="284B91"/>
                </a:solidFill>
                <a:latin typeface="Calibri"/>
                <a:cs typeface="Calibri"/>
              </a:rPr>
              <a:t>Colima</a:t>
            </a:r>
            <a:endParaRPr lang="es-ES" sz="3200" cap="all" spc="50" dirty="0">
              <a:solidFill>
                <a:srgbClr val="284B91"/>
              </a:solidFill>
              <a:latin typeface="Calibri Light"/>
              <a:cs typeface="Calibri Ligh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52702" y="580543"/>
            <a:ext cx="2638681" cy="3180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40" dirty="0" smtClean="0">
                <a:solidFill>
                  <a:srgbClr val="2FA5E8"/>
                </a:solidFill>
                <a:latin typeface="Calibri"/>
                <a:cs typeface="Calibri"/>
              </a:rPr>
              <a:t>Guía interactiva de trámites</a:t>
            </a:r>
            <a:endParaRPr lang="es-ES" sz="1600" spc="4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cxnSp>
        <p:nvCxnSpPr>
          <p:cNvPr id="5" name="Conector recto 4"/>
          <p:cNvCxnSpPr>
            <a:endCxn id="6" idx="6"/>
          </p:cNvCxnSpPr>
          <p:nvPr/>
        </p:nvCxnSpPr>
        <p:spPr>
          <a:xfrm flipH="1">
            <a:off x="8296313" y="1063525"/>
            <a:ext cx="4339333" cy="0"/>
          </a:xfrm>
          <a:prstGeom prst="line">
            <a:avLst/>
          </a:prstGeom>
          <a:ln w="25400" cmpd="sng">
            <a:solidFill>
              <a:srgbClr val="2999D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Elipse 5"/>
          <p:cNvSpPr>
            <a:spLocks noChangeAspect="1"/>
          </p:cNvSpPr>
          <p:nvPr/>
        </p:nvSpPr>
        <p:spPr>
          <a:xfrm>
            <a:off x="8186257" y="1008497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cxnSp>
        <p:nvCxnSpPr>
          <p:cNvPr id="7" name="Conector recto 6"/>
          <p:cNvCxnSpPr>
            <a:endCxn id="8" idx="6"/>
          </p:cNvCxnSpPr>
          <p:nvPr/>
        </p:nvCxnSpPr>
        <p:spPr>
          <a:xfrm flipH="1">
            <a:off x="7906846" y="1322706"/>
            <a:ext cx="4339333" cy="0"/>
          </a:xfrm>
          <a:prstGeom prst="line">
            <a:avLst/>
          </a:prstGeom>
          <a:ln w="25400" cmpd="sng">
            <a:solidFill>
              <a:srgbClr val="2999D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Elipse 7"/>
          <p:cNvSpPr>
            <a:spLocks noChangeAspect="1"/>
          </p:cNvSpPr>
          <p:nvPr/>
        </p:nvSpPr>
        <p:spPr>
          <a:xfrm>
            <a:off x="7796790" y="1267678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0" name="Elipse 9"/>
          <p:cNvSpPr>
            <a:spLocks noChangeAspect="1"/>
          </p:cNvSpPr>
          <p:nvPr/>
        </p:nvSpPr>
        <p:spPr>
          <a:xfrm>
            <a:off x="1175857" y="4595067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1" name="Elipse 10"/>
          <p:cNvSpPr>
            <a:spLocks noChangeAspect="1"/>
          </p:cNvSpPr>
          <p:nvPr/>
        </p:nvSpPr>
        <p:spPr>
          <a:xfrm>
            <a:off x="1174858" y="4839916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2" name="Elipse 11"/>
          <p:cNvSpPr>
            <a:spLocks noChangeAspect="1"/>
          </p:cNvSpPr>
          <p:nvPr/>
        </p:nvSpPr>
        <p:spPr>
          <a:xfrm>
            <a:off x="1174858" y="5084765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79929" y="4644849"/>
            <a:ext cx="835660" cy="4837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>
                <a:solidFill>
                  <a:srgbClr val="2999D6"/>
                </a:solidFill>
                <a:latin typeface="Calibri"/>
                <a:ea typeface="+mn-ea"/>
                <a:cs typeface="Calibri"/>
              </a:rPr>
              <a:t>B</a:t>
            </a:r>
            <a:r>
              <a:rPr lang="es-ES" sz="1400" dirty="0" smtClean="0">
                <a:solidFill>
                  <a:srgbClr val="2999D6"/>
                </a:solidFill>
                <a:latin typeface="Calibri"/>
                <a:ea typeface="+mn-ea"/>
                <a:cs typeface="Calibri"/>
              </a:rPr>
              <a:t>uenas</a:t>
            </a:r>
          </a:p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 smtClean="0">
                <a:solidFill>
                  <a:srgbClr val="2999D6"/>
                </a:solidFill>
                <a:latin typeface="Calibri"/>
                <a:ea typeface="+mn-ea"/>
                <a:cs typeface="Calibri"/>
              </a:rPr>
              <a:t>prácticas</a:t>
            </a:r>
            <a:endParaRPr lang="es-ES" sz="1400" dirty="0">
              <a:solidFill>
                <a:srgbClr val="2999D6"/>
              </a:solidFill>
              <a:latin typeface="Calibri"/>
              <a:ea typeface="+mn-ea"/>
              <a:cs typeface="Calibri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209" y="1267678"/>
            <a:ext cx="5856237" cy="407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8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2702" y="149226"/>
            <a:ext cx="2496597" cy="5437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cap="all" spc="50" dirty="0" smtClean="0">
                <a:solidFill>
                  <a:srgbClr val="284B91"/>
                </a:solidFill>
                <a:latin typeface="Calibri"/>
                <a:cs typeface="Calibri"/>
              </a:rPr>
              <a:t>Hermosillo</a:t>
            </a:r>
            <a:endParaRPr lang="es-ES" sz="3200" cap="all" spc="50" dirty="0">
              <a:solidFill>
                <a:srgbClr val="284B91"/>
              </a:solidFill>
              <a:latin typeface="Calibri Light"/>
              <a:cs typeface="Calibri Ligh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52702" y="580543"/>
            <a:ext cx="5961403" cy="3180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40" dirty="0" smtClean="0">
                <a:solidFill>
                  <a:srgbClr val="2FA5E8"/>
                </a:solidFill>
                <a:latin typeface="Calibri"/>
                <a:cs typeface="Calibri"/>
              </a:rPr>
              <a:t>Mapa </a:t>
            </a:r>
            <a:r>
              <a:rPr lang="es-ES" sz="1600" spc="40" dirty="0">
                <a:solidFill>
                  <a:srgbClr val="2FA5E8"/>
                </a:solidFill>
                <a:latin typeface="Calibri"/>
                <a:cs typeface="Calibri"/>
              </a:rPr>
              <a:t>interactivo de usos de suelo y establecimientos mercantiles</a:t>
            </a:r>
          </a:p>
        </p:txBody>
      </p:sp>
      <p:cxnSp>
        <p:nvCxnSpPr>
          <p:cNvPr id="5" name="Conector recto 4"/>
          <p:cNvCxnSpPr>
            <a:endCxn id="6" idx="6"/>
          </p:cNvCxnSpPr>
          <p:nvPr/>
        </p:nvCxnSpPr>
        <p:spPr>
          <a:xfrm flipH="1">
            <a:off x="8296313" y="1063525"/>
            <a:ext cx="4339333" cy="0"/>
          </a:xfrm>
          <a:prstGeom prst="line">
            <a:avLst/>
          </a:prstGeom>
          <a:ln w="25400" cmpd="sng">
            <a:solidFill>
              <a:srgbClr val="2999D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Elipse 5"/>
          <p:cNvSpPr>
            <a:spLocks noChangeAspect="1"/>
          </p:cNvSpPr>
          <p:nvPr/>
        </p:nvSpPr>
        <p:spPr>
          <a:xfrm>
            <a:off x="8186257" y="1008497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cxnSp>
        <p:nvCxnSpPr>
          <p:cNvPr id="7" name="Conector recto 6"/>
          <p:cNvCxnSpPr>
            <a:endCxn id="8" idx="6"/>
          </p:cNvCxnSpPr>
          <p:nvPr/>
        </p:nvCxnSpPr>
        <p:spPr>
          <a:xfrm flipH="1">
            <a:off x="7906846" y="1322706"/>
            <a:ext cx="4339333" cy="0"/>
          </a:xfrm>
          <a:prstGeom prst="line">
            <a:avLst/>
          </a:prstGeom>
          <a:ln w="25400" cmpd="sng">
            <a:solidFill>
              <a:srgbClr val="2999D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Elipse 7"/>
          <p:cNvSpPr>
            <a:spLocks noChangeAspect="1"/>
          </p:cNvSpPr>
          <p:nvPr/>
        </p:nvSpPr>
        <p:spPr>
          <a:xfrm>
            <a:off x="7796790" y="1267678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0" name="Elipse 9"/>
          <p:cNvSpPr>
            <a:spLocks noChangeAspect="1"/>
          </p:cNvSpPr>
          <p:nvPr/>
        </p:nvSpPr>
        <p:spPr>
          <a:xfrm>
            <a:off x="1175857" y="4595067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1" name="Elipse 10"/>
          <p:cNvSpPr>
            <a:spLocks noChangeAspect="1"/>
          </p:cNvSpPr>
          <p:nvPr/>
        </p:nvSpPr>
        <p:spPr>
          <a:xfrm>
            <a:off x="1174858" y="4839916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2" name="Elipse 11"/>
          <p:cNvSpPr>
            <a:spLocks noChangeAspect="1"/>
          </p:cNvSpPr>
          <p:nvPr/>
        </p:nvSpPr>
        <p:spPr>
          <a:xfrm>
            <a:off x="1174858" y="5084765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79929" y="4644849"/>
            <a:ext cx="835660" cy="4837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>
                <a:solidFill>
                  <a:srgbClr val="2999D6"/>
                </a:solidFill>
                <a:latin typeface="Calibri"/>
                <a:ea typeface="+mn-ea"/>
                <a:cs typeface="Calibri"/>
              </a:rPr>
              <a:t>B</a:t>
            </a:r>
            <a:r>
              <a:rPr lang="es-ES" sz="1400" dirty="0" smtClean="0">
                <a:solidFill>
                  <a:srgbClr val="2999D6"/>
                </a:solidFill>
                <a:latin typeface="Calibri"/>
                <a:ea typeface="+mn-ea"/>
                <a:cs typeface="Calibri"/>
              </a:rPr>
              <a:t>uenas</a:t>
            </a:r>
          </a:p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 smtClean="0">
                <a:solidFill>
                  <a:srgbClr val="2999D6"/>
                </a:solidFill>
                <a:latin typeface="Calibri"/>
                <a:ea typeface="+mn-ea"/>
                <a:cs typeface="Calibri"/>
              </a:rPr>
              <a:t>prácticas</a:t>
            </a:r>
            <a:endParaRPr lang="es-ES" sz="1400" dirty="0">
              <a:solidFill>
                <a:srgbClr val="2999D6"/>
              </a:solidFill>
              <a:latin typeface="Calibri"/>
              <a:ea typeface="+mn-ea"/>
              <a:cs typeface="Calibri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263" y="1314239"/>
            <a:ext cx="5987937" cy="314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8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681949" y="1648218"/>
            <a:ext cx="4135342" cy="24550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cap="all" dirty="0" smtClean="0">
                <a:solidFill>
                  <a:srgbClr val="705F8E"/>
                </a:solidFill>
                <a:latin typeface="Calibri Light"/>
                <a:ea typeface="+mn-ea"/>
                <a:cs typeface="Calibri Light"/>
              </a:rPr>
              <a:t>de los </a:t>
            </a:r>
            <a:r>
              <a:rPr lang="es-ES" sz="2800" b="1" cap="all" dirty="0" smtClean="0">
                <a:solidFill>
                  <a:srgbClr val="705F8E"/>
                </a:solidFill>
                <a:latin typeface="Calibri"/>
                <a:ea typeface="+mn-ea"/>
                <a:cs typeface="Calibri"/>
              </a:rPr>
              <a:t>empresarios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cap="all" dirty="0" smtClean="0">
                <a:solidFill>
                  <a:srgbClr val="705F8E"/>
                </a:solidFill>
                <a:latin typeface="Calibri"/>
                <a:ea typeface="+mn-ea"/>
                <a:cs typeface="Calibri"/>
              </a:rPr>
              <a:t>encuestados</a:t>
            </a:r>
            <a:r>
              <a:rPr lang="es-ES" sz="2800" b="1" cap="all" dirty="0">
                <a:solidFill>
                  <a:srgbClr val="705F8E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s-ES" sz="2800" cap="all" dirty="0" smtClean="0">
                <a:solidFill>
                  <a:srgbClr val="705F8E"/>
                </a:solidFill>
                <a:latin typeface="Calibri Light"/>
                <a:ea typeface="+mn-ea"/>
                <a:cs typeface="Calibri Light"/>
              </a:rPr>
              <a:t>menciona 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cap="all" dirty="0" smtClean="0">
                <a:solidFill>
                  <a:srgbClr val="705F8E"/>
                </a:solidFill>
                <a:latin typeface="Calibri Light"/>
                <a:ea typeface="+mn-ea"/>
                <a:cs typeface="Calibri Light"/>
              </a:rPr>
              <a:t>que la corrupción 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cap="all" dirty="0" smtClean="0">
                <a:solidFill>
                  <a:srgbClr val="705F8E"/>
                </a:solidFill>
                <a:latin typeface="Calibri Light"/>
                <a:ea typeface="+mn-ea"/>
                <a:cs typeface="Calibri Light"/>
              </a:rPr>
              <a:t>disminuiría con 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cap="all" dirty="0" smtClean="0">
                <a:solidFill>
                  <a:srgbClr val="705F8E"/>
                </a:solidFill>
                <a:latin typeface="Calibri"/>
                <a:ea typeface="+mn-ea"/>
                <a:cs typeface="Calibri"/>
              </a:rPr>
              <a:t>más trámites </a:t>
            </a:r>
            <a:r>
              <a:rPr lang="es-ES" sz="2800" b="1" cap="all" dirty="0">
                <a:solidFill>
                  <a:srgbClr val="705F8E"/>
                </a:solidFill>
                <a:latin typeface="Calibri"/>
                <a:ea typeface="+mn-ea"/>
                <a:cs typeface="Calibri"/>
              </a:rPr>
              <a:t>en línea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95511" y="2021425"/>
            <a:ext cx="3964046" cy="23493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0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Calibri Light"/>
              </a:rPr>
              <a:t>68</a:t>
            </a:r>
            <a:r>
              <a:rPr lang="es-ES" sz="10000" cap="all" spc="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Calibri Light"/>
              </a:rPr>
              <a:t>%</a:t>
            </a:r>
            <a:endParaRPr lang="es-ES" sz="20000" cap="all" spc="50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/>
              <a:cs typeface="Calibri Light"/>
            </a:endParaRPr>
          </a:p>
        </p:txBody>
      </p:sp>
      <p:cxnSp>
        <p:nvCxnSpPr>
          <p:cNvPr id="8" name="Conector recto 7"/>
          <p:cNvCxnSpPr/>
          <p:nvPr/>
        </p:nvCxnSpPr>
        <p:spPr>
          <a:xfrm flipV="1">
            <a:off x="4490898" y="1432994"/>
            <a:ext cx="0" cy="3022589"/>
          </a:xfrm>
          <a:prstGeom prst="line">
            <a:avLst/>
          </a:prstGeom>
          <a:ln w="28575" cmpd="sng">
            <a:solidFill>
              <a:srgbClr val="705F8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Elipse 8"/>
          <p:cNvSpPr>
            <a:spLocks noChangeAspect="1"/>
          </p:cNvSpPr>
          <p:nvPr/>
        </p:nvSpPr>
        <p:spPr>
          <a:xfrm>
            <a:off x="4424314" y="1299826"/>
            <a:ext cx="133168" cy="133168"/>
          </a:xfrm>
          <a:prstGeom prst="ellipse">
            <a:avLst/>
          </a:prstGeom>
          <a:noFill/>
          <a:ln w="28575" cmpd="sng">
            <a:solidFill>
              <a:srgbClr val="705F8E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945FA1"/>
              </a:solidFill>
              <a:latin typeface="Calibri"/>
              <a:cs typeface="Calibri"/>
            </a:endParaRPr>
          </a:p>
        </p:txBody>
      </p:sp>
      <p:sp>
        <p:nvSpPr>
          <p:cNvPr id="10" name="Elipse 9"/>
          <p:cNvSpPr>
            <a:spLocks noChangeAspect="1"/>
          </p:cNvSpPr>
          <p:nvPr/>
        </p:nvSpPr>
        <p:spPr>
          <a:xfrm>
            <a:off x="4424314" y="4455583"/>
            <a:ext cx="133168" cy="133168"/>
          </a:xfrm>
          <a:prstGeom prst="ellipse">
            <a:avLst/>
          </a:prstGeom>
          <a:noFill/>
          <a:ln w="28575" cmpd="sng">
            <a:solidFill>
              <a:srgbClr val="705F8E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945FA1"/>
              </a:solidFill>
              <a:latin typeface="Calibri"/>
              <a:cs typeface="Calibri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0799" y="5520267"/>
            <a:ext cx="8881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200" b="1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Fuente: </a:t>
            </a:r>
            <a:r>
              <a:rPr lang="es-ES_tradnl" sz="12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IMCO </a:t>
            </a:r>
            <a:r>
              <a:rPr lang="es-ES_tradnl" sz="120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c/ datos </a:t>
            </a:r>
            <a:r>
              <a:rPr lang="es-ES_tradnl" sz="12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de Encuesta de Barreras Gubernamentales para </a:t>
            </a:r>
            <a:r>
              <a:rPr lang="es-ES_tradnl" sz="1200" dirty="0" err="1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PyMES</a:t>
            </a:r>
            <a:r>
              <a:rPr lang="es-ES_tradnl" sz="12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 2014. Encuesta realizada a 198 empresarios de COPARMEX</a:t>
            </a:r>
          </a:p>
        </p:txBody>
      </p:sp>
    </p:spTree>
    <p:extLst>
      <p:ext uri="{BB962C8B-B14F-4D97-AF65-F5344CB8AC3E}">
        <p14:creationId xmlns:p14="http://schemas.microsoft.com/office/powerpoint/2010/main" val="220836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2702" y="149226"/>
            <a:ext cx="2496597" cy="5437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cap="all" spc="50" dirty="0" smtClean="0">
                <a:solidFill>
                  <a:srgbClr val="284B91"/>
                </a:solidFill>
                <a:latin typeface="Calibri"/>
                <a:cs typeface="Calibri"/>
              </a:rPr>
              <a:t>Hermosillo</a:t>
            </a:r>
            <a:endParaRPr lang="es-ES" sz="3200" cap="all" spc="50" dirty="0">
              <a:solidFill>
                <a:srgbClr val="284B91"/>
              </a:solidFill>
              <a:latin typeface="Calibri Light"/>
              <a:cs typeface="Calibri Ligh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52702" y="580543"/>
            <a:ext cx="3686283" cy="3180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40" dirty="0">
                <a:solidFill>
                  <a:srgbClr val="2FA5E8"/>
                </a:solidFill>
                <a:latin typeface="Calibri"/>
                <a:cs typeface="Calibri"/>
              </a:rPr>
              <a:t>Sistema virtual de compras electrónicas</a:t>
            </a:r>
          </a:p>
        </p:txBody>
      </p:sp>
      <p:cxnSp>
        <p:nvCxnSpPr>
          <p:cNvPr id="5" name="Conector recto 4"/>
          <p:cNvCxnSpPr>
            <a:endCxn id="6" idx="6"/>
          </p:cNvCxnSpPr>
          <p:nvPr/>
        </p:nvCxnSpPr>
        <p:spPr>
          <a:xfrm flipH="1">
            <a:off x="8296313" y="1063525"/>
            <a:ext cx="4339333" cy="0"/>
          </a:xfrm>
          <a:prstGeom prst="line">
            <a:avLst/>
          </a:prstGeom>
          <a:ln w="25400" cmpd="sng">
            <a:solidFill>
              <a:srgbClr val="2999D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Elipse 5"/>
          <p:cNvSpPr>
            <a:spLocks noChangeAspect="1"/>
          </p:cNvSpPr>
          <p:nvPr/>
        </p:nvSpPr>
        <p:spPr>
          <a:xfrm>
            <a:off x="8186257" y="1008497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cxnSp>
        <p:nvCxnSpPr>
          <p:cNvPr id="7" name="Conector recto 6"/>
          <p:cNvCxnSpPr>
            <a:endCxn id="8" idx="6"/>
          </p:cNvCxnSpPr>
          <p:nvPr/>
        </p:nvCxnSpPr>
        <p:spPr>
          <a:xfrm flipH="1">
            <a:off x="7906846" y="1322706"/>
            <a:ext cx="4339333" cy="0"/>
          </a:xfrm>
          <a:prstGeom prst="line">
            <a:avLst/>
          </a:prstGeom>
          <a:ln w="25400" cmpd="sng">
            <a:solidFill>
              <a:srgbClr val="2999D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Elipse 7"/>
          <p:cNvSpPr>
            <a:spLocks noChangeAspect="1"/>
          </p:cNvSpPr>
          <p:nvPr/>
        </p:nvSpPr>
        <p:spPr>
          <a:xfrm>
            <a:off x="7796790" y="1267678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0" name="Elipse 9"/>
          <p:cNvSpPr>
            <a:spLocks noChangeAspect="1"/>
          </p:cNvSpPr>
          <p:nvPr/>
        </p:nvSpPr>
        <p:spPr>
          <a:xfrm>
            <a:off x="1175857" y="4595067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1" name="Elipse 10"/>
          <p:cNvSpPr>
            <a:spLocks noChangeAspect="1"/>
          </p:cNvSpPr>
          <p:nvPr/>
        </p:nvSpPr>
        <p:spPr>
          <a:xfrm>
            <a:off x="1174858" y="4839916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2" name="Elipse 11"/>
          <p:cNvSpPr>
            <a:spLocks noChangeAspect="1"/>
          </p:cNvSpPr>
          <p:nvPr/>
        </p:nvSpPr>
        <p:spPr>
          <a:xfrm>
            <a:off x="1174858" y="5084765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79929" y="4644849"/>
            <a:ext cx="835660" cy="4837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>
                <a:solidFill>
                  <a:srgbClr val="2999D6"/>
                </a:solidFill>
                <a:latin typeface="Calibri"/>
                <a:ea typeface="+mn-ea"/>
                <a:cs typeface="Calibri"/>
              </a:rPr>
              <a:t>B</a:t>
            </a:r>
            <a:r>
              <a:rPr lang="es-ES" sz="1400" dirty="0" smtClean="0">
                <a:solidFill>
                  <a:srgbClr val="2999D6"/>
                </a:solidFill>
                <a:latin typeface="Calibri"/>
                <a:ea typeface="+mn-ea"/>
                <a:cs typeface="Calibri"/>
              </a:rPr>
              <a:t>uenas</a:t>
            </a:r>
          </a:p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 smtClean="0">
                <a:solidFill>
                  <a:srgbClr val="2999D6"/>
                </a:solidFill>
                <a:latin typeface="Calibri"/>
                <a:ea typeface="+mn-ea"/>
                <a:cs typeface="Calibri"/>
              </a:rPr>
              <a:t>prácticas</a:t>
            </a:r>
            <a:endParaRPr lang="es-ES" sz="1400" dirty="0">
              <a:solidFill>
                <a:srgbClr val="2999D6"/>
              </a:solidFill>
              <a:latin typeface="Calibri"/>
              <a:ea typeface="+mn-ea"/>
              <a:cs typeface="Calibri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328" y="1501147"/>
            <a:ext cx="7096901" cy="277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2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2702" y="149226"/>
            <a:ext cx="1901282" cy="5437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cap="all" spc="50" dirty="0" err="1" smtClean="0">
                <a:solidFill>
                  <a:srgbClr val="284B91"/>
                </a:solidFill>
                <a:latin typeface="Calibri"/>
                <a:cs typeface="Calibri"/>
              </a:rPr>
              <a:t>zapopan</a:t>
            </a:r>
            <a:endParaRPr lang="es-ES" sz="3200" cap="all" spc="50" dirty="0">
              <a:solidFill>
                <a:srgbClr val="284B91"/>
              </a:solidFill>
              <a:latin typeface="Calibri Light"/>
              <a:cs typeface="Calibri Ligh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52702" y="580543"/>
            <a:ext cx="5086745" cy="3180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40" dirty="0" smtClean="0">
                <a:solidFill>
                  <a:srgbClr val="2FA5E8"/>
                </a:solidFill>
                <a:latin typeface="Calibri"/>
                <a:cs typeface="Calibri"/>
              </a:rPr>
              <a:t>Ventanilla </a:t>
            </a:r>
            <a:r>
              <a:rPr lang="es-ES" sz="1600" spc="40" dirty="0">
                <a:solidFill>
                  <a:srgbClr val="2FA5E8"/>
                </a:solidFill>
                <a:latin typeface="Calibri"/>
                <a:cs typeface="Calibri"/>
              </a:rPr>
              <a:t>virtual para hacer trámites y dar seguimiento</a:t>
            </a:r>
          </a:p>
        </p:txBody>
      </p:sp>
      <p:cxnSp>
        <p:nvCxnSpPr>
          <p:cNvPr id="5" name="Conector recto 4"/>
          <p:cNvCxnSpPr>
            <a:endCxn id="6" idx="6"/>
          </p:cNvCxnSpPr>
          <p:nvPr/>
        </p:nvCxnSpPr>
        <p:spPr>
          <a:xfrm flipH="1">
            <a:off x="8296313" y="1063525"/>
            <a:ext cx="4339333" cy="0"/>
          </a:xfrm>
          <a:prstGeom prst="line">
            <a:avLst/>
          </a:prstGeom>
          <a:ln w="25400" cmpd="sng">
            <a:solidFill>
              <a:srgbClr val="2999D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Elipse 5"/>
          <p:cNvSpPr>
            <a:spLocks noChangeAspect="1"/>
          </p:cNvSpPr>
          <p:nvPr/>
        </p:nvSpPr>
        <p:spPr>
          <a:xfrm>
            <a:off x="8186257" y="1008497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cxnSp>
        <p:nvCxnSpPr>
          <p:cNvPr id="7" name="Conector recto 6"/>
          <p:cNvCxnSpPr>
            <a:endCxn id="8" idx="6"/>
          </p:cNvCxnSpPr>
          <p:nvPr/>
        </p:nvCxnSpPr>
        <p:spPr>
          <a:xfrm flipH="1">
            <a:off x="7906846" y="1322706"/>
            <a:ext cx="4339333" cy="0"/>
          </a:xfrm>
          <a:prstGeom prst="line">
            <a:avLst/>
          </a:prstGeom>
          <a:ln w="25400" cmpd="sng">
            <a:solidFill>
              <a:srgbClr val="2999D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Elipse 7"/>
          <p:cNvSpPr>
            <a:spLocks noChangeAspect="1"/>
          </p:cNvSpPr>
          <p:nvPr/>
        </p:nvSpPr>
        <p:spPr>
          <a:xfrm>
            <a:off x="7796790" y="1267678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0" name="Elipse 9"/>
          <p:cNvSpPr>
            <a:spLocks noChangeAspect="1"/>
          </p:cNvSpPr>
          <p:nvPr/>
        </p:nvSpPr>
        <p:spPr>
          <a:xfrm>
            <a:off x="1175857" y="4595067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1" name="Elipse 10"/>
          <p:cNvSpPr>
            <a:spLocks noChangeAspect="1"/>
          </p:cNvSpPr>
          <p:nvPr/>
        </p:nvSpPr>
        <p:spPr>
          <a:xfrm>
            <a:off x="1174858" y="4839916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2" name="Elipse 11"/>
          <p:cNvSpPr>
            <a:spLocks noChangeAspect="1"/>
          </p:cNvSpPr>
          <p:nvPr/>
        </p:nvSpPr>
        <p:spPr>
          <a:xfrm>
            <a:off x="1174858" y="5084765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79929" y="4644849"/>
            <a:ext cx="835660" cy="4837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>
                <a:solidFill>
                  <a:srgbClr val="2999D6"/>
                </a:solidFill>
                <a:latin typeface="Calibri"/>
                <a:ea typeface="+mn-ea"/>
                <a:cs typeface="Calibri"/>
              </a:rPr>
              <a:t>B</a:t>
            </a:r>
            <a:r>
              <a:rPr lang="es-ES" sz="1400" dirty="0" smtClean="0">
                <a:solidFill>
                  <a:srgbClr val="2999D6"/>
                </a:solidFill>
                <a:latin typeface="Calibri"/>
                <a:ea typeface="+mn-ea"/>
                <a:cs typeface="Calibri"/>
              </a:rPr>
              <a:t>uenas</a:t>
            </a:r>
          </a:p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 smtClean="0">
                <a:solidFill>
                  <a:srgbClr val="2999D6"/>
                </a:solidFill>
                <a:latin typeface="Calibri"/>
                <a:ea typeface="+mn-ea"/>
                <a:cs typeface="Calibri"/>
              </a:rPr>
              <a:t>prácticas</a:t>
            </a:r>
            <a:endParaRPr lang="es-ES" sz="1400" dirty="0">
              <a:solidFill>
                <a:srgbClr val="2999D6"/>
              </a:solidFill>
              <a:latin typeface="Calibri"/>
              <a:ea typeface="+mn-ea"/>
              <a:cs typeface="Calibri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842" y="1152421"/>
            <a:ext cx="4152152" cy="432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7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2702" y="149226"/>
            <a:ext cx="1901282" cy="5437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cap="all" spc="50" dirty="0" err="1" smtClean="0">
                <a:solidFill>
                  <a:srgbClr val="284B91"/>
                </a:solidFill>
                <a:latin typeface="Calibri"/>
                <a:cs typeface="Calibri"/>
              </a:rPr>
              <a:t>zapopan</a:t>
            </a:r>
            <a:endParaRPr lang="es-ES" sz="3200" cap="all" spc="50" dirty="0">
              <a:solidFill>
                <a:srgbClr val="284B91"/>
              </a:solidFill>
              <a:latin typeface="Calibri Light"/>
              <a:cs typeface="Calibri Ligh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52702" y="580543"/>
            <a:ext cx="5086745" cy="3180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40" dirty="0" smtClean="0">
                <a:solidFill>
                  <a:srgbClr val="2FA5E8"/>
                </a:solidFill>
                <a:latin typeface="Calibri"/>
                <a:cs typeface="Calibri"/>
              </a:rPr>
              <a:t>Ventanilla </a:t>
            </a:r>
            <a:r>
              <a:rPr lang="es-ES" sz="1600" spc="40" dirty="0">
                <a:solidFill>
                  <a:srgbClr val="2FA5E8"/>
                </a:solidFill>
                <a:latin typeface="Calibri"/>
                <a:cs typeface="Calibri"/>
              </a:rPr>
              <a:t>virtual para hacer trámites y dar seguimiento</a:t>
            </a:r>
          </a:p>
        </p:txBody>
      </p:sp>
      <p:cxnSp>
        <p:nvCxnSpPr>
          <p:cNvPr id="5" name="Conector recto 4"/>
          <p:cNvCxnSpPr>
            <a:endCxn id="6" idx="6"/>
          </p:cNvCxnSpPr>
          <p:nvPr/>
        </p:nvCxnSpPr>
        <p:spPr>
          <a:xfrm flipH="1">
            <a:off x="8296313" y="1063525"/>
            <a:ext cx="4339333" cy="0"/>
          </a:xfrm>
          <a:prstGeom prst="line">
            <a:avLst/>
          </a:prstGeom>
          <a:ln w="25400" cmpd="sng">
            <a:solidFill>
              <a:srgbClr val="2999D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Elipse 5"/>
          <p:cNvSpPr>
            <a:spLocks noChangeAspect="1"/>
          </p:cNvSpPr>
          <p:nvPr/>
        </p:nvSpPr>
        <p:spPr>
          <a:xfrm>
            <a:off x="8186257" y="1008497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cxnSp>
        <p:nvCxnSpPr>
          <p:cNvPr id="7" name="Conector recto 6"/>
          <p:cNvCxnSpPr>
            <a:endCxn id="8" idx="6"/>
          </p:cNvCxnSpPr>
          <p:nvPr/>
        </p:nvCxnSpPr>
        <p:spPr>
          <a:xfrm flipH="1">
            <a:off x="7906846" y="1322706"/>
            <a:ext cx="4339333" cy="0"/>
          </a:xfrm>
          <a:prstGeom prst="line">
            <a:avLst/>
          </a:prstGeom>
          <a:ln w="25400" cmpd="sng">
            <a:solidFill>
              <a:srgbClr val="2999D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Elipse 7"/>
          <p:cNvSpPr>
            <a:spLocks noChangeAspect="1"/>
          </p:cNvSpPr>
          <p:nvPr/>
        </p:nvSpPr>
        <p:spPr>
          <a:xfrm>
            <a:off x="7796790" y="1267678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0" name="Elipse 9"/>
          <p:cNvSpPr>
            <a:spLocks noChangeAspect="1"/>
          </p:cNvSpPr>
          <p:nvPr/>
        </p:nvSpPr>
        <p:spPr>
          <a:xfrm>
            <a:off x="1175857" y="4595067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1" name="Elipse 10"/>
          <p:cNvSpPr>
            <a:spLocks noChangeAspect="1"/>
          </p:cNvSpPr>
          <p:nvPr/>
        </p:nvSpPr>
        <p:spPr>
          <a:xfrm>
            <a:off x="1174858" y="4839916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2" name="Elipse 11"/>
          <p:cNvSpPr>
            <a:spLocks noChangeAspect="1"/>
          </p:cNvSpPr>
          <p:nvPr/>
        </p:nvSpPr>
        <p:spPr>
          <a:xfrm>
            <a:off x="1174858" y="5084765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79929" y="4644849"/>
            <a:ext cx="835660" cy="4837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>
                <a:solidFill>
                  <a:srgbClr val="2999D6"/>
                </a:solidFill>
                <a:latin typeface="Calibri"/>
                <a:ea typeface="+mn-ea"/>
                <a:cs typeface="Calibri"/>
              </a:rPr>
              <a:t>B</a:t>
            </a:r>
            <a:r>
              <a:rPr lang="es-ES" sz="1400" dirty="0" smtClean="0">
                <a:solidFill>
                  <a:srgbClr val="2999D6"/>
                </a:solidFill>
                <a:latin typeface="Calibri"/>
                <a:ea typeface="+mn-ea"/>
                <a:cs typeface="Calibri"/>
              </a:rPr>
              <a:t>uenas</a:t>
            </a:r>
          </a:p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 smtClean="0">
                <a:solidFill>
                  <a:srgbClr val="2999D6"/>
                </a:solidFill>
                <a:latin typeface="Calibri"/>
                <a:ea typeface="+mn-ea"/>
                <a:cs typeface="Calibri"/>
              </a:rPr>
              <a:t>prácticas</a:t>
            </a:r>
            <a:endParaRPr lang="es-ES" sz="1400" dirty="0">
              <a:solidFill>
                <a:srgbClr val="2999D6"/>
              </a:solidFill>
              <a:latin typeface="Calibri"/>
              <a:ea typeface="+mn-ea"/>
              <a:cs typeface="Calibri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241" y="1267678"/>
            <a:ext cx="3855825" cy="401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1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2702" y="149226"/>
            <a:ext cx="1901282" cy="5437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cap="all" spc="50" dirty="0" err="1" smtClean="0">
                <a:solidFill>
                  <a:srgbClr val="284B91"/>
                </a:solidFill>
                <a:latin typeface="Calibri"/>
                <a:cs typeface="Calibri"/>
              </a:rPr>
              <a:t>zapopan</a:t>
            </a:r>
            <a:endParaRPr lang="es-ES" sz="3200" cap="all" spc="50" dirty="0">
              <a:solidFill>
                <a:srgbClr val="284B91"/>
              </a:solidFill>
              <a:latin typeface="Calibri Light"/>
              <a:cs typeface="Calibri Ligh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52702" y="580543"/>
            <a:ext cx="5861836" cy="3180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40" dirty="0" smtClean="0">
                <a:solidFill>
                  <a:srgbClr val="2FA5E8"/>
                </a:solidFill>
                <a:latin typeface="Calibri"/>
                <a:cs typeface="Calibri"/>
              </a:rPr>
              <a:t>Reportes </a:t>
            </a:r>
            <a:r>
              <a:rPr lang="es-ES" sz="1600" spc="40" dirty="0" err="1" smtClean="0">
                <a:solidFill>
                  <a:srgbClr val="2FA5E8"/>
                </a:solidFill>
                <a:latin typeface="Calibri"/>
                <a:cs typeface="Calibri"/>
              </a:rPr>
              <a:t>georreferenciados</a:t>
            </a:r>
            <a:r>
              <a:rPr lang="es-ES" sz="1600" spc="40" dirty="0" smtClean="0">
                <a:solidFill>
                  <a:srgbClr val="2FA5E8"/>
                </a:solidFill>
                <a:latin typeface="Calibri"/>
                <a:cs typeface="Calibri"/>
              </a:rPr>
              <a:t> </a:t>
            </a:r>
            <a:r>
              <a:rPr lang="es-ES" sz="1600" spc="40" dirty="0">
                <a:solidFill>
                  <a:srgbClr val="2FA5E8"/>
                </a:solidFill>
                <a:latin typeface="Calibri"/>
                <a:cs typeface="Calibri"/>
              </a:rPr>
              <a:t>e información a través de un celular</a:t>
            </a:r>
          </a:p>
        </p:txBody>
      </p:sp>
      <p:cxnSp>
        <p:nvCxnSpPr>
          <p:cNvPr id="5" name="Conector recto 4"/>
          <p:cNvCxnSpPr>
            <a:endCxn id="6" idx="6"/>
          </p:cNvCxnSpPr>
          <p:nvPr/>
        </p:nvCxnSpPr>
        <p:spPr>
          <a:xfrm flipH="1">
            <a:off x="8296313" y="1063525"/>
            <a:ext cx="4339333" cy="0"/>
          </a:xfrm>
          <a:prstGeom prst="line">
            <a:avLst/>
          </a:prstGeom>
          <a:ln w="25400" cmpd="sng">
            <a:solidFill>
              <a:srgbClr val="2999D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Elipse 5"/>
          <p:cNvSpPr>
            <a:spLocks noChangeAspect="1"/>
          </p:cNvSpPr>
          <p:nvPr/>
        </p:nvSpPr>
        <p:spPr>
          <a:xfrm>
            <a:off x="8186257" y="1008497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cxnSp>
        <p:nvCxnSpPr>
          <p:cNvPr id="7" name="Conector recto 6"/>
          <p:cNvCxnSpPr>
            <a:endCxn id="8" idx="6"/>
          </p:cNvCxnSpPr>
          <p:nvPr/>
        </p:nvCxnSpPr>
        <p:spPr>
          <a:xfrm flipH="1">
            <a:off x="7906846" y="1322706"/>
            <a:ext cx="4339333" cy="0"/>
          </a:xfrm>
          <a:prstGeom prst="line">
            <a:avLst/>
          </a:prstGeom>
          <a:ln w="25400" cmpd="sng">
            <a:solidFill>
              <a:srgbClr val="2999D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Elipse 7"/>
          <p:cNvSpPr>
            <a:spLocks noChangeAspect="1"/>
          </p:cNvSpPr>
          <p:nvPr/>
        </p:nvSpPr>
        <p:spPr>
          <a:xfrm>
            <a:off x="7796790" y="1267678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0" name="Elipse 9"/>
          <p:cNvSpPr>
            <a:spLocks noChangeAspect="1"/>
          </p:cNvSpPr>
          <p:nvPr/>
        </p:nvSpPr>
        <p:spPr>
          <a:xfrm>
            <a:off x="1175857" y="4595067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1" name="Elipse 10"/>
          <p:cNvSpPr>
            <a:spLocks noChangeAspect="1"/>
          </p:cNvSpPr>
          <p:nvPr/>
        </p:nvSpPr>
        <p:spPr>
          <a:xfrm>
            <a:off x="1174858" y="4839916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2" name="Elipse 11"/>
          <p:cNvSpPr>
            <a:spLocks noChangeAspect="1"/>
          </p:cNvSpPr>
          <p:nvPr/>
        </p:nvSpPr>
        <p:spPr>
          <a:xfrm>
            <a:off x="1174858" y="5084765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79929" y="4644849"/>
            <a:ext cx="835660" cy="4837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>
                <a:solidFill>
                  <a:srgbClr val="2999D6"/>
                </a:solidFill>
                <a:latin typeface="Calibri"/>
                <a:ea typeface="+mn-ea"/>
                <a:cs typeface="Calibri"/>
              </a:rPr>
              <a:t>B</a:t>
            </a:r>
            <a:r>
              <a:rPr lang="es-ES" sz="1400" dirty="0" smtClean="0">
                <a:solidFill>
                  <a:srgbClr val="2999D6"/>
                </a:solidFill>
                <a:latin typeface="Calibri"/>
                <a:ea typeface="+mn-ea"/>
                <a:cs typeface="Calibri"/>
              </a:rPr>
              <a:t>uenas</a:t>
            </a:r>
          </a:p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 smtClean="0">
                <a:solidFill>
                  <a:srgbClr val="2999D6"/>
                </a:solidFill>
                <a:latin typeface="Calibri"/>
                <a:ea typeface="+mn-ea"/>
                <a:cs typeface="Calibri"/>
              </a:rPr>
              <a:t>prácticas</a:t>
            </a:r>
            <a:endParaRPr lang="es-ES" sz="1400" dirty="0">
              <a:solidFill>
                <a:srgbClr val="2999D6"/>
              </a:solidFill>
              <a:latin typeface="Calibri"/>
              <a:ea typeface="+mn-ea"/>
              <a:cs typeface="Calibri"/>
            </a:endParaRPr>
          </a:p>
        </p:txBody>
      </p:sp>
      <p:pic>
        <p:nvPicPr>
          <p:cNvPr id="13" name="Imagen 1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9626" y="1322706"/>
            <a:ext cx="2967452" cy="4231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870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2702" y="149226"/>
            <a:ext cx="1759416" cy="5437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cap="all" spc="50" dirty="0" smtClean="0">
                <a:solidFill>
                  <a:srgbClr val="284B91"/>
                </a:solidFill>
                <a:latin typeface="Calibri"/>
                <a:cs typeface="Calibri"/>
              </a:rPr>
              <a:t>Tlalpan</a:t>
            </a:r>
            <a:endParaRPr lang="es-ES" sz="3200" cap="all" spc="50" dirty="0">
              <a:solidFill>
                <a:srgbClr val="284B91"/>
              </a:solidFill>
              <a:latin typeface="Calibri Light"/>
              <a:cs typeface="Calibri Ligh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52702" y="580543"/>
            <a:ext cx="3403373" cy="3180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40" dirty="0" smtClean="0">
                <a:solidFill>
                  <a:srgbClr val="2FA5E8"/>
                </a:solidFill>
                <a:latin typeface="Calibri"/>
                <a:cs typeface="Calibri"/>
              </a:rPr>
              <a:t>Sitio </a:t>
            </a:r>
            <a:r>
              <a:rPr lang="es-ES" sz="1600" spc="40" dirty="0">
                <a:solidFill>
                  <a:srgbClr val="2FA5E8"/>
                </a:solidFill>
                <a:latin typeface="Calibri"/>
                <a:cs typeface="Calibri"/>
              </a:rPr>
              <a:t>para personas con discapacidad</a:t>
            </a:r>
          </a:p>
        </p:txBody>
      </p:sp>
      <p:cxnSp>
        <p:nvCxnSpPr>
          <p:cNvPr id="5" name="Conector recto 4"/>
          <p:cNvCxnSpPr>
            <a:endCxn id="6" idx="6"/>
          </p:cNvCxnSpPr>
          <p:nvPr/>
        </p:nvCxnSpPr>
        <p:spPr>
          <a:xfrm flipH="1">
            <a:off x="8296313" y="1063525"/>
            <a:ext cx="4339333" cy="0"/>
          </a:xfrm>
          <a:prstGeom prst="line">
            <a:avLst/>
          </a:prstGeom>
          <a:ln w="25400" cmpd="sng">
            <a:solidFill>
              <a:srgbClr val="2999D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Elipse 5"/>
          <p:cNvSpPr>
            <a:spLocks noChangeAspect="1"/>
          </p:cNvSpPr>
          <p:nvPr/>
        </p:nvSpPr>
        <p:spPr>
          <a:xfrm>
            <a:off x="8186257" y="1008497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cxnSp>
        <p:nvCxnSpPr>
          <p:cNvPr id="7" name="Conector recto 6"/>
          <p:cNvCxnSpPr>
            <a:endCxn id="8" idx="6"/>
          </p:cNvCxnSpPr>
          <p:nvPr/>
        </p:nvCxnSpPr>
        <p:spPr>
          <a:xfrm flipH="1">
            <a:off x="7906846" y="1322706"/>
            <a:ext cx="4339333" cy="0"/>
          </a:xfrm>
          <a:prstGeom prst="line">
            <a:avLst/>
          </a:prstGeom>
          <a:ln w="25400" cmpd="sng">
            <a:solidFill>
              <a:srgbClr val="2999D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Elipse 7"/>
          <p:cNvSpPr>
            <a:spLocks noChangeAspect="1"/>
          </p:cNvSpPr>
          <p:nvPr/>
        </p:nvSpPr>
        <p:spPr>
          <a:xfrm>
            <a:off x="7796790" y="1267678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0" name="Elipse 9"/>
          <p:cNvSpPr>
            <a:spLocks noChangeAspect="1"/>
          </p:cNvSpPr>
          <p:nvPr/>
        </p:nvSpPr>
        <p:spPr>
          <a:xfrm>
            <a:off x="1175857" y="4595067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1" name="Elipse 10"/>
          <p:cNvSpPr>
            <a:spLocks noChangeAspect="1"/>
          </p:cNvSpPr>
          <p:nvPr/>
        </p:nvSpPr>
        <p:spPr>
          <a:xfrm>
            <a:off x="1174858" y="4839916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2" name="Elipse 11"/>
          <p:cNvSpPr>
            <a:spLocks noChangeAspect="1"/>
          </p:cNvSpPr>
          <p:nvPr/>
        </p:nvSpPr>
        <p:spPr>
          <a:xfrm>
            <a:off x="1174858" y="5084765"/>
            <a:ext cx="110056" cy="110056"/>
          </a:xfrm>
          <a:prstGeom prst="ellipse">
            <a:avLst/>
          </a:prstGeom>
          <a:noFill/>
          <a:ln w="25400" cmpd="sng">
            <a:solidFill>
              <a:srgbClr val="2999D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79929" y="4644849"/>
            <a:ext cx="835660" cy="4837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>
                <a:solidFill>
                  <a:srgbClr val="2999D6"/>
                </a:solidFill>
                <a:latin typeface="Calibri"/>
                <a:ea typeface="+mn-ea"/>
                <a:cs typeface="Calibri"/>
              </a:rPr>
              <a:t>B</a:t>
            </a:r>
            <a:r>
              <a:rPr lang="es-ES" sz="1400" dirty="0" smtClean="0">
                <a:solidFill>
                  <a:srgbClr val="2999D6"/>
                </a:solidFill>
                <a:latin typeface="Calibri"/>
                <a:ea typeface="+mn-ea"/>
                <a:cs typeface="Calibri"/>
              </a:rPr>
              <a:t>uenas</a:t>
            </a:r>
          </a:p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 smtClean="0">
                <a:solidFill>
                  <a:srgbClr val="2999D6"/>
                </a:solidFill>
                <a:latin typeface="Calibri"/>
                <a:ea typeface="+mn-ea"/>
                <a:cs typeface="Calibri"/>
              </a:rPr>
              <a:t>prácticas</a:t>
            </a:r>
            <a:endParaRPr lang="es-ES" sz="1400" dirty="0">
              <a:solidFill>
                <a:srgbClr val="2999D6"/>
              </a:solidFill>
              <a:latin typeface="Calibri"/>
              <a:ea typeface="+mn-ea"/>
              <a:cs typeface="Calibri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440" y="1317951"/>
            <a:ext cx="5011777" cy="352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8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cto 12"/>
          <p:cNvCxnSpPr>
            <a:stCxn id="14" idx="2"/>
          </p:cNvCxnSpPr>
          <p:nvPr/>
        </p:nvCxnSpPr>
        <p:spPr>
          <a:xfrm flipH="1" flipV="1">
            <a:off x="-626824" y="2498932"/>
            <a:ext cx="3675141" cy="1"/>
          </a:xfrm>
          <a:prstGeom prst="line">
            <a:avLst/>
          </a:prstGeom>
          <a:ln w="25400" cmpd="sng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Elipse 13"/>
          <p:cNvSpPr>
            <a:spLocks noChangeAspect="1"/>
          </p:cNvSpPr>
          <p:nvPr/>
        </p:nvSpPr>
        <p:spPr>
          <a:xfrm>
            <a:off x="3048317" y="2448907"/>
            <a:ext cx="100051" cy="100051"/>
          </a:xfrm>
          <a:prstGeom prst="ellipse">
            <a:avLst/>
          </a:prstGeom>
          <a:noFill/>
          <a:ln w="25400" cmpd="sng">
            <a:solidFill>
              <a:schemeClr val="bg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19090" y="482931"/>
            <a:ext cx="2964273" cy="487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cap="all" spc="300" dirty="0" smtClean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IMCO PROPONE</a:t>
            </a:r>
            <a:endParaRPr lang="es-ES" sz="2800" cap="all" spc="300" dirty="0">
              <a:solidFill>
                <a:schemeClr val="bg1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19090" y="1605944"/>
            <a:ext cx="3894677" cy="789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cap="all" spc="150" dirty="0">
                <a:solidFill>
                  <a:schemeClr val="bg1"/>
                </a:solidFill>
                <a:latin typeface="Calibri Light"/>
                <a:cs typeface="Calibri Light"/>
              </a:rPr>
              <a:t>Índice </a:t>
            </a:r>
            <a:r>
              <a:rPr lang="es-MX" sz="1600" cap="all" spc="150" dirty="0" smtClean="0">
                <a:solidFill>
                  <a:schemeClr val="bg1"/>
                </a:solidFill>
                <a:latin typeface="Calibri Light"/>
                <a:cs typeface="Calibri Light"/>
              </a:rPr>
              <a:t>de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cap="all" spc="150" dirty="0" smtClean="0">
                <a:solidFill>
                  <a:schemeClr val="bg1"/>
                </a:solidFill>
                <a:latin typeface="Calibri"/>
                <a:cs typeface="Calibri"/>
              </a:rPr>
              <a:t>herramientas electrónicas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cap="all" spc="150" dirty="0" smtClean="0">
                <a:solidFill>
                  <a:schemeClr val="bg1"/>
                </a:solidFill>
                <a:latin typeface="Calibri Light"/>
                <a:cs typeface="Calibri Light"/>
              </a:rPr>
              <a:t>de </a:t>
            </a:r>
            <a:r>
              <a:rPr lang="es-MX" sz="1600" cap="all" spc="150" dirty="0">
                <a:solidFill>
                  <a:schemeClr val="bg1"/>
                </a:solidFill>
                <a:latin typeface="Calibri Light"/>
                <a:cs typeface="Calibri Light"/>
              </a:rPr>
              <a:t>gobiernos locales</a:t>
            </a:r>
            <a:endParaRPr lang="es-ES_tradnl" sz="1600" cap="all" spc="15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17" name="Elipse 16"/>
          <p:cNvSpPr>
            <a:spLocks noChangeAspect="1"/>
          </p:cNvSpPr>
          <p:nvPr/>
        </p:nvSpPr>
        <p:spPr>
          <a:xfrm>
            <a:off x="525531" y="1178908"/>
            <a:ext cx="100051" cy="100051"/>
          </a:xfrm>
          <a:prstGeom prst="ellipse">
            <a:avLst/>
          </a:prstGeom>
          <a:noFill/>
          <a:ln w="25400" cmpd="sng">
            <a:solidFill>
              <a:schemeClr val="bg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8" name="Elipse 17"/>
          <p:cNvSpPr>
            <a:spLocks noChangeAspect="1"/>
          </p:cNvSpPr>
          <p:nvPr/>
        </p:nvSpPr>
        <p:spPr>
          <a:xfrm>
            <a:off x="818114" y="1178908"/>
            <a:ext cx="100051" cy="100051"/>
          </a:xfrm>
          <a:prstGeom prst="ellipse">
            <a:avLst/>
          </a:prstGeom>
          <a:noFill/>
          <a:ln w="25400" cmpd="sng">
            <a:solidFill>
              <a:schemeClr val="bg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9" name="Elipse 18"/>
          <p:cNvSpPr>
            <a:spLocks noChangeAspect="1"/>
          </p:cNvSpPr>
          <p:nvPr/>
        </p:nvSpPr>
        <p:spPr>
          <a:xfrm>
            <a:off x="1110696" y="1178908"/>
            <a:ext cx="100051" cy="100051"/>
          </a:xfrm>
          <a:prstGeom prst="ellipse">
            <a:avLst/>
          </a:prstGeom>
          <a:noFill/>
          <a:ln w="25400" cmpd="sng">
            <a:solidFill>
              <a:schemeClr val="bg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413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2702" y="149226"/>
            <a:ext cx="2807179" cy="5437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cap="all" spc="50" dirty="0" smtClean="0">
                <a:solidFill>
                  <a:srgbClr val="284B91"/>
                </a:solidFill>
                <a:latin typeface="Calibri"/>
                <a:cs typeface="Calibri"/>
              </a:rPr>
              <a:t>INFORMACIÓN</a:t>
            </a:r>
            <a:endParaRPr lang="es-ES" sz="3200" cap="all" spc="50" dirty="0">
              <a:solidFill>
                <a:srgbClr val="284B91"/>
              </a:solidFill>
              <a:latin typeface="Calibri Light"/>
              <a:cs typeface="Calibri Ligh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52702" y="580543"/>
            <a:ext cx="1587613" cy="3180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40" dirty="0" smtClean="0">
                <a:solidFill>
                  <a:srgbClr val="2FA5E8"/>
                </a:solidFill>
                <a:latin typeface="Calibri"/>
                <a:cs typeface="Calibri"/>
              </a:rPr>
              <a:t>IMCO PROPONE</a:t>
            </a:r>
            <a:endParaRPr lang="es-ES" sz="1600" spc="4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pic>
        <p:nvPicPr>
          <p:cNvPr id="5" name="Imagen 4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46563" y="233891"/>
            <a:ext cx="1926502" cy="192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465402" y="1227670"/>
            <a:ext cx="6481162" cy="3949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800"/>
              </a:spcAft>
            </a:pPr>
            <a:r>
              <a:rPr lang="es-ES_tradn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debe garantizar que la información oficial sea </a:t>
            </a:r>
            <a:r>
              <a:rPr lang="es-ES_tradn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relevante, auténtica, confiable, usable, y garantizar su integridad</a:t>
            </a:r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540000">
              <a:spcAft>
                <a:spcPts val="2800"/>
              </a:spcAft>
            </a:pPr>
            <a:r>
              <a:rPr lang="es-ES_tradnl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Portales proactivos en cuanto al tipo de información que destinan a ciertas audiencias, como los empresarios. </a:t>
            </a:r>
            <a:endParaRPr lang="es-ES_tradnl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40000">
              <a:spcAft>
                <a:spcPts val="2800"/>
              </a:spcAft>
            </a:pPr>
            <a:r>
              <a:rPr lang="es-ES_tradn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Poner </a:t>
            </a:r>
            <a:r>
              <a:rPr lang="es-ES_tradnl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información en formatos de fácil acceso y uso, (más bases de datos y menos formatos sólo lectura).</a:t>
            </a:r>
          </a:p>
        </p:txBody>
      </p:sp>
      <p:grpSp>
        <p:nvGrpSpPr>
          <p:cNvPr id="10" name="Agrupar 9"/>
          <p:cNvGrpSpPr/>
          <p:nvPr/>
        </p:nvGrpSpPr>
        <p:grpSpPr>
          <a:xfrm>
            <a:off x="-152401" y="3036148"/>
            <a:ext cx="1112256" cy="459736"/>
            <a:chOff x="-203200" y="1427482"/>
            <a:chExt cx="1112256" cy="459736"/>
          </a:xfrm>
        </p:grpSpPr>
        <p:sp>
          <p:nvSpPr>
            <p:cNvPr id="11" name="Elipse 10"/>
            <p:cNvSpPr/>
            <p:nvPr/>
          </p:nvSpPr>
          <p:spPr>
            <a:xfrm>
              <a:off x="449320" y="1427482"/>
              <a:ext cx="459736" cy="459736"/>
            </a:xfrm>
            <a:prstGeom prst="ellipse">
              <a:avLst/>
            </a:prstGeom>
            <a:noFill/>
            <a:ln w="25400" cmpd="sng">
              <a:solidFill>
                <a:srgbClr val="4DB8EE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</a:pPr>
              <a:r>
                <a:rPr lang="es-ES_tradnl" sz="2000" dirty="0" smtClean="0">
                  <a:solidFill>
                    <a:srgbClr val="4DB8EE"/>
                  </a:solidFill>
                  <a:latin typeface="Calibri"/>
                  <a:cs typeface="Calibri"/>
                </a:rPr>
                <a:t>1</a:t>
              </a:r>
              <a:endParaRPr lang="es-ES_tradnl" sz="2000" dirty="0">
                <a:solidFill>
                  <a:srgbClr val="4DB8EE"/>
                </a:solidFill>
                <a:latin typeface="Calibri"/>
                <a:cs typeface="Calibri"/>
              </a:endParaRPr>
            </a:p>
          </p:txBody>
        </p:sp>
        <p:cxnSp>
          <p:nvCxnSpPr>
            <p:cNvPr id="12" name="Conector recto 11"/>
            <p:cNvCxnSpPr>
              <a:stCxn id="11" idx="2"/>
            </p:cNvCxnSpPr>
            <p:nvPr/>
          </p:nvCxnSpPr>
          <p:spPr>
            <a:xfrm flipH="1">
              <a:off x="-203200" y="1657350"/>
              <a:ext cx="652520" cy="6350"/>
            </a:xfrm>
            <a:prstGeom prst="line">
              <a:avLst/>
            </a:prstGeom>
            <a:ln w="25400" cmpd="sng">
              <a:solidFill>
                <a:srgbClr val="4DB8EE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Agrupar 12"/>
          <p:cNvGrpSpPr/>
          <p:nvPr/>
        </p:nvGrpSpPr>
        <p:grpSpPr>
          <a:xfrm>
            <a:off x="-152401" y="4408161"/>
            <a:ext cx="1112256" cy="459736"/>
            <a:chOff x="-203200" y="1427482"/>
            <a:chExt cx="1112256" cy="459736"/>
          </a:xfrm>
        </p:grpSpPr>
        <p:sp>
          <p:nvSpPr>
            <p:cNvPr id="14" name="Elipse 13"/>
            <p:cNvSpPr/>
            <p:nvPr/>
          </p:nvSpPr>
          <p:spPr>
            <a:xfrm>
              <a:off x="449320" y="1427482"/>
              <a:ext cx="459736" cy="459736"/>
            </a:xfrm>
            <a:prstGeom prst="ellipse">
              <a:avLst/>
            </a:prstGeom>
            <a:noFill/>
            <a:ln w="25400" cmpd="sng">
              <a:solidFill>
                <a:srgbClr val="4DB8EE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</a:pPr>
              <a:r>
                <a:rPr lang="es-ES_tradnl" sz="2000" dirty="0">
                  <a:solidFill>
                    <a:srgbClr val="4DB8EE"/>
                  </a:solidFill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5" name="Conector recto 14"/>
            <p:cNvCxnSpPr>
              <a:stCxn id="14" idx="2"/>
            </p:cNvCxnSpPr>
            <p:nvPr/>
          </p:nvCxnSpPr>
          <p:spPr>
            <a:xfrm flipH="1">
              <a:off x="-203200" y="1657350"/>
              <a:ext cx="652520" cy="6350"/>
            </a:xfrm>
            <a:prstGeom prst="line">
              <a:avLst/>
            </a:prstGeom>
            <a:ln w="25400" cmpd="sng">
              <a:solidFill>
                <a:srgbClr val="4DB8EE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997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2702" y="149226"/>
            <a:ext cx="2603196" cy="5437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cap="all" spc="50" dirty="0" smtClean="0">
                <a:solidFill>
                  <a:srgbClr val="284B91"/>
                </a:solidFill>
                <a:latin typeface="Calibri"/>
                <a:cs typeface="Calibri"/>
              </a:rPr>
              <a:t>INTERACCIÓN</a:t>
            </a:r>
            <a:endParaRPr lang="es-ES" sz="3200" cap="all" spc="50" dirty="0">
              <a:solidFill>
                <a:srgbClr val="284B91"/>
              </a:solidFill>
              <a:latin typeface="Calibri Light"/>
              <a:cs typeface="Calibri Ligh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52702" y="580543"/>
            <a:ext cx="1587613" cy="3180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40" dirty="0" smtClean="0">
                <a:solidFill>
                  <a:srgbClr val="2FA5E8"/>
                </a:solidFill>
                <a:latin typeface="Calibri"/>
                <a:cs typeface="Calibri"/>
              </a:rPr>
              <a:t>IMCO PROPONE</a:t>
            </a:r>
            <a:endParaRPr lang="es-ES" sz="1600" spc="4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pic>
        <p:nvPicPr>
          <p:cNvPr id="5" name="Imagen 4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46563" y="233891"/>
            <a:ext cx="1926502" cy="192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65402" y="1227670"/>
            <a:ext cx="6481162" cy="3857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>
              <a:spcAft>
                <a:spcPts val="2800"/>
              </a:spcAft>
            </a:pPr>
            <a:r>
              <a:rPr lang="es-ES_tradnl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Generar mecanismos de comunicación directa con la ciudadanía para servicios, denuncias y seguimiento a </a:t>
            </a:r>
            <a:r>
              <a:rPr lang="es-ES_tradn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trámites. </a:t>
            </a:r>
          </a:p>
          <a:p>
            <a:pPr marL="540000">
              <a:spcAft>
                <a:spcPts val="2800"/>
              </a:spcAft>
            </a:pPr>
            <a:r>
              <a:rPr lang="es-ES_tradn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Utilizar </a:t>
            </a:r>
            <a:r>
              <a:rPr lang="es-ES_tradnl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herramientas </a:t>
            </a:r>
            <a:r>
              <a:rPr lang="es-ES_tradnl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geoestadísticas</a:t>
            </a:r>
            <a:r>
              <a:rPr lang="es-ES_tradnl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mapas con los establecimientos mercantiles y usos de suelo de predios. </a:t>
            </a:r>
            <a:endParaRPr lang="es-ES_tradnl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40000">
              <a:spcAft>
                <a:spcPts val="2800"/>
              </a:spcAft>
            </a:pPr>
            <a:r>
              <a:rPr lang="es-ES_tradn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Informar </a:t>
            </a:r>
            <a:r>
              <a:rPr lang="es-ES_tradnl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la ciudadanía en lenguajes sencillos y formatos personalizados cuáles son los requisitos que deben cumplir.</a:t>
            </a:r>
          </a:p>
        </p:txBody>
      </p:sp>
      <p:grpSp>
        <p:nvGrpSpPr>
          <p:cNvPr id="7" name="Agrupar 6"/>
          <p:cNvGrpSpPr/>
          <p:nvPr/>
        </p:nvGrpSpPr>
        <p:grpSpPr>
          <a:xfrm>
            <a:off x="-152401" y="1577349"/>
            <a:ext cx="1112256" cy="459736"/>
            <a:chOff x="-203200" y="1427482"/>
            <a:chExt cx="1112256" cy="459736"/>
          </a:xfrm>
        </p:grpSpPr>
        <p:sp>
          <p:nvSpPr>
            <p:cNvPr id="8" name="Elipse 7"/>
            <p:cNvSpPr/>
            <p:nvPr/>
          </p:nvSpPr>
          <p:spPr>
            <a:xfrm>
              <a:off x="449320" y="1427482"/>
              <a:ext cx="459736" cy="459736"/>
            </a:xfrm>
            <a:prstGeom prst="ellipse">
              <a:avLst/>
            </a:prstGeom>
            <a:noFill/>
            <a:ln w="25400" cmpd="sng">
              <a:solidFill>
                <a:srgbClr val="55B681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</a:pPr>
              <a:r>
                <a:rPr lang="es-ES_tradnl" sz="2000" dirty="0" smtClean="0">
                  <a:solidFill>
                    <a:srgbClr val="55B681"/>
                  </a:solidFill>
                  <a:latin typeface="Calibri"/>
                  <a:cs typeface="Calibri"/>
                </a:rPr>
                <a:t>1</a:t>
              </a:r>
              <a:endParaRPr lang="es-ES_tradnl" sz="2000" dirty="0">
                <a:solidFill>
                  <a:srgbClr val="55B681"/>
                </a:solidFill>
                <a:latin typeface="Calibri"/>
                <a:cs typeface="Calibri"/>
              </a:endParaRPr>
            </a:p>
          </p:txBody>
        </p:sp>
        <p:cxnSp>
          <p:nvCxnSpPr>
            <p:cNvPr id="9" name="Conector recto 8"/>
            <p:cNvCxnSpPr>
              <a:stCxn id="8" idx="2"/>
            </p:cNvCxnSpPr>
            <p:nvPr/>
          </p:nvCxnSpPr>
          <p:spPr>
            <a:xfrm flipH="1">
              <a:off x="-203200" y="1657350"/>
              <a:ext cx="652520" cy="6350"/>
            </a:xfrm>
            <a:prstGeom prst="line">
              <a:avLst/>
            </a:prstGeom>
            <a:ln w="25400" cmpd="sng">
              <a:solidFill>
                <a:srgbClr val="55B68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Agrupar 9"/>
          <p:cNvGrpSpPr/>
          <p:nvPr/>
        </p:nvGrpSpPr>
        <p:grpSpPr>
          <a:xfrm>
            <a:off x="-152401" y="2932429"/>
            <a:ext cx="1112256" cy="459736"/>
            <a:chOff x="-203200" y="1427482"/>
            <a:chExt cx="1112256" cy="459736"/>
          </a:xfrm>
        </p:grpSpPr>
        <p:sp>
          <p:nvSpPr>
            <p:cNvPr id="11" name="Elipse 10"/>
            <p:cNvSpPr/>
            <p:nvPr/>
          </p:nvSpPr>
          <p:spPr>
            <a:xfrm>
              <a:off x="449320" y="1427482"/>
              <a:ext cx="459736" cy="459736"/>
            </a:xfrm>
            <a:prstGeom prst="ellipse">
              <a:avLst/>
            </a:prstGeom>
            <a:noFill/>
            <a:ln w="25400" cmpd="sng">
              <a:solidFill>
                <a:srgbClr val="55B681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</a:pPr>
              <a:r>
                <a:rPr lang="es-ES_tradnl" sz="2000" dirty="0">
                  <a:solidFill>
                    <a:srgbClr val="55B681"/>
                  </a:solidFill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2" name="Conector recto 11"/>
            <p:cNvCxnSpPr>
              <a:stCxn id="11" idx="2"/>
            </p:cNvCxnSpPr>
            <p:nvPr/>
          </p:nvCxnSpPr>
          <p:spPr>
            <a:xfrm flipH="1">
              <a:off x="-203200" y="1657350"/>
              <a:ext cx="652520" cy="6350"/>
            </a:xfrm>
            <a:prstGeom prst="line">
              <a:avLst/>
            </a:prstGeom>
            <a:ln w="25400" cmpd="sng">
              <a:solidFill>
                <a:srgbClr val="55B68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Agrupar 12"/>
          <p:cNvGrpSpPr/>
          <p:nvPr/>
        </p:nvGrpSpPr>
        <p:grpSpPr>
          <a:xfrm>
            <a:off x="-152401" y="4304026"/>
            <a:ext cx="1112256" cy="459736"/>
            <a:chOff x="-203200" y="1427482"/>
            <a:chExt cx="1112256" cy="459736"/>
          </a:xfrm>
        </p:grpSpPr>
        <p:sp>
          <p:nvSpPr>
            <p:cNvPr id="14" name="Elipse 13"/>
            <p:cNvSpPr/>
            <p:nvPr/>
          </p:nvSpPr>
          <p:spPr>
            <a:xfrm>
              <a:off x="449320" y="1427482"/>
              <a:ext cx="459736" cy="459736"/>
            </a:xfrm>
            <a:prstGeom prst="ellipse">
              <a:avLst/>
            </a:prstGeom>
            <a:noFill/>
            <a:ln w="25400" cmpd="sng">
              <a:solidFill>
                <a:srgbClr val="55B681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</a:pPr>
              <a:r>
                <a:rPr lang="es-ES_tradnl" sz="2000" dirty="0" smtClean="0">
                  <a:solidFill>
                    <a:srgbClr val="55B681"/>
                  </a:solidFill>
                  <a:latin typeface="Calibri"/>
                  <a:cs typeface="Calibri"/>
                </a:rPr>
                <a:t>3</a:t>
              </a:r>
              <a:endParaRPr lang="es-ES_tradnl" sz="2000" dirty="0">
                <a:solidFill>
                  <a:srgbClr val="55B681"/>
                </a:solidFill>
                <a:latin typeface="Calibri"/>
                <a:cs typeface="Calibri"/>
              </a:endParaRPr>
            </a:p>
          </p:txBody>
        </p:sp>
        <p:cxnSp>
          <p:nvCxnSpPr>
            <p:cNvPr id="15" name="Conector recto 14"/>
            <p:cNvCxnSpPr>
              <a:stCxn id="14" idx="2"/>
            </p:cNvCxnSpPr>
            <p:nvPr/>
          </p:nvCxnSpPr>
          <p:spPr>
            <a:xfrm flipH="1">
              <a:off x="-203200" y="1657350"/>
              <a:ext cx="652520" cy="6350"/>
            </a:xfrm>
            <a:prstGeom prst="line">
              <a:avLst/>
            </a:prstGeom>
            <a:ln w="25400" cmpd="sng">
              <a:solidFill>
                <a:srgbClr val="55B68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510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2702" y="149226"/>
            <a:ext cx="2736246" cy="5437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cap="all" spc="50" dirty="0" smtClean="0">
                <a:solidFill>
                  <a:srgbClr val="284B91"/>
                </a:solidFill>
                <a:latin typeface="Calibri"/>
                <a:cs typeface="Calibri"/>
              </a:rPr>
              <a:t>TRANSACCIÓN</a:t>
            </a:r>
            <a:endParaRPr lang="es-ES" sz="3200" cap="all" spc="50" dirty="0">
              <a:solidFill>
                <a:srgbClr val="284B91"/>
              </a:solidFill>
              <a:latin typeface="Calibri Light"/>
              <a:cs typeface="Calibri Ligh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52702" y="580543"/>
            <a:ext cx="1587613" cy="3180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40" dirty="0" smtClean="0">
                <a:solidFill>
                  <a:srgbClr val="2FA5E8"/>
                </a:solidFill>
                <a:latin typeface="Calibri"/>
                <a:cs typeface="Calibri"/>
              </a:rPr>
              <a:t>IMCO PROPONE</a:t>
            </a:r>
            <a:endParaRPr lang="es-ES" sz="1600" spc="4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pic>
        <p:nvPicPr>
          <p:cNvPr id="5" name="Imagen 4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46563" y="233891"/>
            <a:ext cx="1926502" cy="192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65402" y="1227670"/>
            <a:ext cx="6481162" cy="3518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>
              <a:spcAft>
                <a:spcPts val="2800"/>
              </a:spcAft>
            </a:pPr>
            <a:r>
              <a:rPr lang="es-ES_tradnl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mejora regulatoria es el primer paso para generar trámites en </a:t>
            </a:r>
            <a:r>
              <a:rPr lang="es-ES_tradn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línea. </a:t>
            </a:r>
          </a:p>
          <a:p>
            <a:pPr marL="540000">
              <a:spcAft>
                <a:spcPts val="2800"/>
              </a:spcAft>
            </a:pPr>
            <a:r>
              <a:rPr lang="es-ES_tradn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 </a:t>
            </a:r>
            <a:r>
              <a:rPr lang="es-ES_tradnl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sistema de cobro del predial debería ampliarse a otros trámites y servicios. </a:t>
            </a:r>
            <a:endParaRPr lang="es-ES_tradnl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40000">
              <a:spcAft>
                <a:spcPts val="2800"/>
              </a:spcAft>
            </a:pPr>
            <a:r>
              <a:rPr lang="es-ES_tradn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Diseñar </a:t>
            </a:r>
            <a:r>
              <a:rPr lang="es-ES_tradnl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sistemas y procurar los cambios normativos necesarios para que las dependencias puedan compartir información y digitalizar procesos internos.</a:t>
            </a:r>
          </a:p>
        </p:txBody>
      </p:sp>
      <p:grpSp>
        <p:nvGrpSpPr>
          <p:cNvPr id="7" name="Agrupar 6"/>
          <p:cNvGrpSpPr/>
          <p:nvPr/>
        </p:nvGrpSpPr>
        <p:grpSpPr>
          <a:xfrm>
            <a:off x="-152401" y="1441885"/>
            <a:ext cx="1112256" cy="459736"/>
            <a:chOff x="-203200" y="1427482"/>
            <a:chExt cx="1112256" cy="459736"/>
          </a:xfrm>
        </p:grpSpPr>
        <p:sp>
          <p:nvSpPr>
            <p:cNvPr id="8" name="Elipse 7"/>
            <p:cNvSpPr/>
            <p:nvPr/>
          </p:nvSpPr>
          <p:spPr>
            <a:xfrm>
              <a:off x="449320" y="1427482"/>
              <a:ext cx="459736" cy="459736"/>
            </a:xfrm>
            <a:prstGeom prst="ellipse">
              <a:avLst/>
            </a:prstGeom>
            <a:noFill/>
            <a:ln w="25400" cmpd="sng">
              <a:solidFill>
                <a:srgbClr val="E44659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</a:pPr>
              <a:r>
                <a:rPr lang="es-ES_tradnl" sz="2000" dirty="0" smtClean="0">
                  <a:solidFill>
                    <a:srgbClr val="E44659"/>
                  </a:solidFill>
                  <a:latin typeface="Calibri"/>
                  <a:cs typeface="Calibri"/>
                </a:rPr>
                <a:t>1</a:t>
              </a:r>
              <a:endParaRPr lang="es-ES_tradnl" sz="2000" dirty="0">
                <a:solidFill>
                  <a:srgbClr val="E44659"/>
                </a:solidFill>
                <a:latin typeface="Calibri"/>
                <a:cs typeface="Calibri"/>
              </a:endParaRPr>
            </a:p>
          </p:txBody>
        </p:sp>
        <p:cxnSp>
          <p:nvCxnSpPr>
            <p:cNvPr id="9" name="Conector recto 8"/>
            <p:cNvCxnSpPr>
              <a:stCxn id="8" idx="2"/>
            </p:cNvCxnSpPr>
            <p:nvPr/>
          </p:nvCxnSpPr>
          <p:spPr>
            <a:xfrm flipH="1">
              <a:off x="-203200" y="1657350"/>
              <a:ext cx="652520" cy="6350"/>
            </a:xfrm>
            <a:prstGeom prst="line">
              <a:avLst/>
            </a:prstGeom>
            <a:ln w="25400" cmpd="sng">
              <a:solidFill>
                <a:srgbClr val="E446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Agrupar 9"/>
          <p:cNvGrpSpPr/>
          <p:nvPr/>
        </p:nvGrpSpPr>
        <p:grpSpPr>
          <a:xfrm>
            <a:off x="-152401" y="2424439"/>
            <a:ext cx="1112256" cy="459736"/>
            <a:chOff x="-203200" y="1427482"/>
            <a:chExt cx="1112256" cy="459736"/>
          </a:xfrm>
        </p:grpSpPr>
        <p:sp>
          <p:nvSpPr>
            <p:cNvPr id="11" name="Elipse 10"/>
            <p:cNvSpPr/>
            <p:nvPr/>
          </p:nvSpPr>
          <p:spPr>
            <a:xfrm>
              <a:off x="449320" y="1427482"/>
              <a:ext cx="459736" cy="459736"/>
            </a:xfrm>
            <a:prstGeom prst="ellipse">
              <a:avLst/>
            </a:prstGeom>
            <a:noFill/>
            <a:ln w="25400" cmpd="sng">
              <a:solidFill>
                <a:srgbClr val="E44659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</a:pPr>
              <a:r>
                <a:rPr lang="es-ES_tradnl" sz="2000" dirty="0">
                  <a:solidFill>
                    <a:srgbClr val="E44659"/>
                  </a:solidFill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2" name="Conector recto 11"/>
            <p:cNvCxnSpPr>
              <a:stCxn id="11" idx="2"/>
            </p:cNvCxnSpPr>
            <p:nvPr/>
          </p:nvCxnSpPr>
          <p:spPr>
            <a:xfrm flipH="1">
              <a:off x="-203200" y="1657350"/>
              <a:ext cx="652520" cy="6350"/>
            </a:xfrm>
            <a:prstGeom prst="line">
              <a:avLst/>
            </a:prstGeom>
            <a:ln w="25400" cmpd="sng">
              <a:solidFill>
                <a:srgbClr val="E446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Agrupar 12"/>
          <p:cNvGrpSpPr/>
          <p:nvPr/>
        </p:nvGrpSpPr>
        <p:grpSpPr>
          <a:xfrm>
            <a:off x="-152401" y="3812969"/>
            <a:ext cx="1112256" cy="459736"/>
            <a:chOff x="-203200" y="1427482"/>
            <a:chExt cx="1112256" cy="459736"/>
          </a:xfrm>
        </p:grpSpPr>
        <p:sp>
          <p:nvSpPr>
            <p:cNvPr id="14" name="Elipse 13"/>
            <p:cNvSpPr/>
            <p:nvPr/>
          </p:nvSpPr>
          <p:spPr>
            <a:xfrm>
              <a:off x="449320" y="1427482"/>
              <a:ext cx="459736" cy="459736"/>
            </a:xfrm>
            <a:prstGeom prst="ellipse">
              <a:avLst/>
            </a:prstGeom>
            <a:noFill/>
            <a:ln w="25400" cmpd="sng">
              <a:solidFill>
                <a:srgbClr val="E44659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</a:pPr>
              <a:r>
                <a:rPr lang="es-ES_tradnl" sz="2000" dirty="0" smtClean="0">
                  <a:solidFill>
                    <a:srgbClr val="E44659"/>
                  </a:solidFill>
                  <a:latin typeface="Calibri"/>
                  <a:cs typeface="Calibri"/>
                </a:rPr>
                <a:t>3</a:t>
              </a:r>
              <a:endParaRPr lang="es-ES_tradnl" sz="2000" dirty="0">
                <a:solidFill>
                  <a:srgbClr val="E44659"/>
                </a:solidFill>
                <a:latin typeface="Calibri"/>
                <a:cs typeface="Calibri"/>
              </a:endParaRPr>
            </a:p>
          </p:txBody>
        </p:sp>
        <p:cxnSp>
          <p:nvCxnSpPr>
            <p:cNvPr id="15" name="Conector recto 14"/>
            <p:cNvCxnSpPr>
              <a:stCxn id="14" idx="2"/>
            </p:cNvCxnSpPr>
            <p:nvPr/>
          </p:nvCxnSpPr>
          <p:spPr>
            <a:xfrm flipH="1">
              <a:off x="-203200" y="1657350"/>
              <a:ext cx="652520" cy="6350"/>
            </a:xfrm>
            <a:prstGeom prst="line">
              <a:avLst/>
            </a:prstGeom>
            <a:ln w="25400" cmpd="sng">
              <a:solidFill>
                <a:srgbClr val="E4465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43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2702" y="149226"/>
            <a:ext cx="4971032" cy="5437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cap="all" spc="50" dirty="0" smtClean="0">
                <a:solidFill>
                  <a:srgbClr val="284B91"/>
                </a:solidFill>
                <a:latin typeface="Calibri"/>
                <a:cs typeface="Calibri"/>
              </a:rPr>
              <a:t>EXPERIENCIA DEL USUARIO</a:t>
            </a:r>
            <a:endParaRPr lang="es-ES" sz="3200" cap="all" spc="50" dirty="0">
              <a:solidFill>
                <a:srgbClr val="284B91"/>
              </a:solidFill>
              <a:latin typeface="Calibri Light"/>
              <a:cs typeface="Calibri Ligh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52702" y="580543"/>
            <a:ext cx="1587613" cy="3180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40" dirty="0" smtClean="0">
                <a:solidFill>
                  <a:srgbClr val="2FA5E8"/>
                </a:solidFill>
                <a:latin typeface="Calibri"/>
                <a:cs typeface="Calibri"/>
              </a:rPr>
              <a:t>IMCO PROPONE</a:t>
            </a:r>
            <a:endParaRPr lang="es-ES" sz="1600" spc="40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pic>
        <p:nvPicPr>
          <p:cNvPr id="5" name="Imagen 4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46563" y="233891"/>
            <a:ext cx="1926502" cy="192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Agrupar 6"/>
          <p:cNvGrpSpPr/>
          <p:nvPr/>
        </p:nvGrpSpPr>
        <p:grpSpPr>
          <a:xfrm>
            <a:off x="-152401" y="3222957"/>
            <a:ext cx="1112256" cy="459736"/>
            <a:chOff x="-203200" y="1427482"/>
            <a:chExt cx="1112256" cy="459736"/>
          </a:xfrm>
        </p:grpSpPr>
        <p:sp>
          <p:nvSpPr>
            <p:cNvPr id="8" name="Elipse 7"/>
            <p:cNvSpPr/>
            <p:nvPr/>
          </p:nvSpPr>
          <p:spPr>
            <a:xfrm>
              <a:off x="449320" y="1427482"/>
              <a:ext cx="459736" cy="459736"/>
            </a:xfrm>
            <a:prstGeom prst="ellipse">
              <a:avLst/>
            </a:prstGeom>
            <a:noFill/>
            <a:ln w="25400" cmpd="sng">
              <a:solidFill>
                <a:srgbClr val="9660A3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</a:pPr>
              <a:r>
                <a:rPr lang="es-ES_tradnl" sz="2000" dirty="0" smtClean="0">
                  <a:solidFill>
                    <a:srgbClr val="9660A3"/>
                  </a:solidFill>
                  <a:latin typeface="Calibri"/>
                  <a:cs typeface="Calibri"/>
                </a:rPr>
                <a:t>1</a:t>
              </a:r>
              <a:endParaRPr lang="es-ES_tradnl" sz="2000" dirty="0">
                <a:solidFill>
                  <a:srgbClr val="9660A3"/>
                </a:solidFill>
                <a:latin typeface="Calibri"/>
                <a:cs typeface="Calibri"/>
              </a:endParaRPr>
            </a:p>
          </p:txBody>
        </p:sp>
        <p:cxnSp>
          <p:nvCxnSpPr>
            <p:cNvPr id="9" name="Conector recto 8"/>
            <p:cNvCxnSpPr>
              <a:stCxn id="8" idx="2"/>
            </p:cNvCxnSpPr>
            <p:nvPr/>
          </p:nvCxnSpPr>
          <p:spPr>
            <a:xfrm flipH="1">
              <a:off x="-203200" y="1657350"/>
              <a:ext cx="652520" cy="6350"/>
            </a:xfrm>
            <a:prstGeom prst="line">
              <a:avLst/>
            </a:prstGeom>
            <a:ln w="25400" cmpd="sng">
              <a:solidFill>
                <a:srgbClr val="9660A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Agrupar 9"/>
          <p:cNvGrpSpPr/>
          <p:nvPr/>
        </p:nvGrpSpPr>
        <p:grpSpPr>
          <a:xfrm>
            <a:off x="-152401" y="3917650"/>
            <a:ext cx="1112256" cy="459736"/>
            <a:chOff x="-203200" y="1427482"/>
            <a:chExt cx="1112256" cy="459736"/>
          </a:xfrm>
        </p:grpSpPr>
        <p:sp>
          <p:nvSpPr>
            <p:cNvPr id="11" name="Elipse 10"/>
            <p:cNvSpPr/>
            <p:nvPr/>
          </p:nvSpPr>
          <p:spPr>
            <a:xfrm>
              <a:off x="449320" y="1427482"/>
              <a:ext cx="459736" cy="459736"/>
            </a:xfrm>
            <a:prstGeom prst="ellipse">
              <a:avLst/>
            </a:prstGeom>
            <a:noFill/>
            <a:ln w="25400" cmpd="sng">
              <a:solidFill>
                <a:srgbClr val="9660A3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</a:pPr>
              <a:r>
                <a:rPr lang="es-ES_tradnl" sz="2000" dirty="0">
                  <a:solidFill>
                    <a:srgbClr val="9660A3"/>
                  </a:solidFill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2" name="Conector recto 11"/>
            <p:cNvCxnSpPr>
              <a:stCxn id="11" idx="2"/>
            </p:cNvCxnSpPr>
            <p:nvPr/>
          </p:nvCxnSpPr>
          <p:spPr>
            <a:xfrm flipH="1">
              <a:off x="-203200" y="1657350"/>
              <a:ext cx="652520" cy="6350"/>
            </a:xfrm>
            <a:prstGeom prst="line">
              <a:avLst/>
            </a:prstGeom>
            <a:ln w="25400" cmpd="sng">
              <a:solidFill>
                <a:srgbClr val="9660A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Agrupar 12"/>
          <p:cNvGrpSpPr/>
          <p:nvPr/>
        </p:nvGrpSpPr>
        <p:grpSpPr>
          <a:xfrm>
            <a:off x="-152401" y="4815123"/>
            <a:ext cx="1112256" cy="459736"/>
            <a:chOff x="-203200" y="1427482"/>
            <a:chExt cx="1112256" cy="459736"/>
          </a:xfrm>
        </p:grpSpPr>
        <p:sp>
          <p:nvSpPr>
            <p:cNvPr id="14" name="Elipse 13"/>
            <p:cNvSpPr/>
            <p:nvPr/>
          </p:nvSpPr>
          <p:spPr>
            <a:xfrm>
              <a:off x="449320" y="1427482"/>
              <a:ext cx="459736" cy="459736"/>
            </a:xfrm>
            <a:prstGeom prst="ellipse">
              <a:avLst/>
            </a:prstGeom>
            <a:noFill/>
            <a:ln w="25400" cmpd="sng">
              <a:solidFill>
                <a:srgbClr val="9660A3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</a:pPr>
              <a:r>
                <a:rPr lang="es-ES_tradnl" sz="2000" dirty="0" smtClean="0">
                  <a:solidFill>
                    <a:srgbClr val="9660A3"/>
                  </a:solidFill>
                  <a:latin typeface="Calibri"/>
                  <a:cs typeface="Calibri"/>
                </a:rPr>
                <a:t>3</a:t>
              </a:r>
              <a:endParaRPr lang="es-ES_tradnl" sz="2000" dirty="0">
                <a:solidFill>
                  <a:srgbClr val="9660A3"/>
                </a:solidFill>
                <a:latin typeface="Calibri"/>
                <a:cs typeface="Calibri"/>
              </a:endParaRPr>
            </a:p>
          </p:txBody>
        </p:sp>
        <p:cxnSp>
          <p:nvCxnSpPr>
            <p:cNvPr id="15" name="Conector recto 14"/>
            <p:cNvCxnSpPr>
              <a:stCxn id="14" idx="2"/>
            </p:cNvCxnSpPr>
            <p:nvPr/>
          </p:nvCxnSpPr>
          <p:spPr>
            <a:xfrm flipH="1">
              <a:off x="-203200" y="1657350"/>
              <a:ext cx="652520" cy="6350"/>
            </a:xfrm>
            <a:prstGeom prst="line">
              <a:avLst/>
            </a:prstGeom>
            <a:ln w="25400" cmpd="sng">
              <a:solidFill>
                <a:srgbClr val="9660A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CuadroTexto 15"/>
          <p:cNvSpPr txBox="1"/>
          <p:nvPr/>
        </p:nvSpPr>
        <p:spPr>
          <a:xfrm>
            <a:off x="465402" y="1227670"/>
            <a:ext cx="648116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800"/>
              </a:spcAft>
            </a:pPr>
            <a:r>
              <a:rPr lang="es-ES_tradn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necesitan sitios </a:t>
            </a:r>
            <a:r>
              <a:rPr lang="es-ES_tradn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pensados para el ciudadano. </a:t>
            </a:r>
            <a:r>
              <a:rPr lang="es-ES_tradn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Esto implica mantener actualizaciones en los mismos a medida que las necesidades del público objetivo </a:t>
            </a:r>
            <a:r>
              <a:rPr lang="es-ES_tradn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cambian.</a:t>
            </a:r>
            <a:r>
              <a:rPr lang="es-ES_tradn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540000">
              <a:spcAft>
                <a:spcPts val="1600"/>
              </a:spcAft>
            </a:pPr>
            <a:r>
              <a:rPr lang="es-ES_tradnl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Garantizar controles de seguridad y protección de datos personales. </a:t>
            </a:r>
            <a:endParaRPr lang="es-ES_tradnl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40000">
              <a:spcAft>
                <a:spcPts val="1600"/>
              </a:spcAft>
            </a:pPr>
            <a:r>
              <a:rPr lang="es-ES_tradn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Sitios </a:t>
            </a:r>
            <a:r>
              <a:rPr lang="es-ES_tradnl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adecuados para personas con discapacidad. </a:t>
            </a:r>
            <a:endParaRPr lang="es-ES_tradnl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40000">
              <a:spcAft>
                <a:spcPts val="1600"/>
              </a:spcAft>
            </a:pPr>
            <a:r>
              <a:rPr lang="es-ES_tradn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Aprovechar </a:t>
            </a:r>
            <a:r>
              <a:rPr lang="es-ES_tradnl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los beneficios potenciales de la telefonía móvil para informar, interactuar y hacer transacciones.</a:t>
            </a:r>
          </a:p>
        </p:txBody>
      </p:sp>
    </p:spTree>
    <p:extLst>
      <p:ext uri="{BB962C8B-B14F-4D97-AF65-F5344CB8AC3E}">
        <p14:creationId xmlns:p14="http://schemas.microsoft.com/office/powerpoint/2010/main" val="264687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/>
          <p:cNvSpPr/>
          <p:nvPr/>
        </p:nvSpPr>
        <p:spPr>
          <a:xfrm>
            <a:off x="1189766" y="2183537"/>
            <a:ext cx="2992303" cy="661249"/>
          </a:xfrm>
          <a:prstGeom prst="roundRect">
            <a:avLst/>
          </a:prstGeom>
          <a:noFill/>
          <a:ln>
            <a:solidFill>
              <a:srgbClr val="2FA5E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s-ES_tradnl" dirty="0" smtClean="0">
                <a:solidFill>
                  <a:srgbClr val="2FA5E8"/>
                </a:solidFill>
                <a:latin typeface="Calibri"/>
                <a:cs typeface="Calibri"/>
              </a:rPr>
              <a:t>Permisos de operación</a:t>
            </a:r>
            <a:endParaRPr lang="es-ES_tradnl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1189766" y="3024048"/>
            <a:ext cx="2992303" cy="661249"/>
          </a:xfrm>
          <a:prstGeom prst="roundRect">
            <a:avLst/>
          </a:prstGeom>
          <a:noFill/>
          <a:ln>
            <a:solidFill>
              <a:srgbClr val="2FA5E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s-ES_tradnl" dirty="0" smtClean="0">
                <a:solidFill>
                  <a:srgbClr val="2FA5E8"/>
                </a:solidFill>
                <a:latin typeface="Calibri"/>
                <a:cs typeface="Calibri"/>
              </a:rPr>
              <a:t>Licencias</a:t>
            </a:r>
            <a:endParaRPr lang="es-ES_tradnl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1189766" y="3864559"/>
            <a:ext cx="2992303" cy="661249"/>
          </a:xfrm>
          <a:prstGeom prst="roundRect">
            <a:avLst/>
          </a:prstGeom>
          <a:noFill/>
          <a:ln>
            <a:solidFill>
              <a:srgbClr val="2FA5E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s-ES_tradnl" dirty="0" smtClean="0">
                <a:solidFill>
                  <a:srgbClr val="2FA5E8"/>
                </a:solidFill>
                <a:latin typeface="Calibri"/>
                <a:cs typeface="Calibri"/>
              </a:rPr>
              <a:t>Servicios públicos</a:t>
            </a:r>
            <a:endParaRPr lang="es-ES_tradnl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1189766" y="4705070"/>
            <a:ext cx="2992303" cy="661249"/>
          </a:xfrm>
          <a:prstGeom prst="roundRect">
            <a:avLst/>
          </a:prstGeom>
          <a:noFill/>
          <a:ln>
            <a:solidFill>
              <a:srgbClr val="2FA5E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s-ES_tradnl" dirty="0" smtClean="0">
                <a:solidFill>
                  <a:srgbClr val="2FA5E8"/>
                </a:solidFill>
                <a:latin typeface="Calibri"/>
                <a:cs typeface="Calibri"/>
              </a:rPr>
              <a:t>Planeación territorial</a:t>
            </a:r>
            <a:endParaRPr lang="es-ES_tradnl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5135233" y="2186184"/>
            <a:ext cx="2992303" cy="661249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Poca profesionalización e infraestructura</a:t>
            </a:r>
            <a:endParaRPr lang="es-ES_tradnl" dirty="0">
              <a:solidFill>
                <a:schemeClr val="bg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5135233" y="3024048"/>
            <a:ext cx="2992303" cy="661249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Corto periodo de gestión</a:t>
            </a:r>
            <a:endParaRPr lang="es-ES_tradnl" dirty="0">
              <a:solidFill>
                <a:schemeClr val="bg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4" name="Rectángulo redondeado 23"/>
          <p:cNvSpPr/>
          <p:nvPr/>
        </p:nvSpPr>
        <p:spPr>
          <a:xfrm>
            <a:off x="1189766" y="1343026"/>
            <a:ext cx="2992303" cy="661249"/>
          </a:xfrm>
          <a:prstGeom prst="roundRect">
            <a:avLst/>
          </a:prstGeom>
          <a:solidFill>
            <a:srgbClr val="2FA5E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cap="all" spc="50" dirty="0" smtClean="0">
                <a:solidFill>
                  <a:srgbClr val="FFFFFF"/>
                </a:solidFill>
                <a:latin typeface="Calibri Light"/>
                <a:cs typeface="Calibri Light"/>
              </a:rPr>
              <a:t>FACULTADES</a:t>
            </a:r>
            <a:endParaRPr lang="es-ES" sz="2800" cap="all" spc="50" dirty="0">
              <a:solidFill>
                <a:srgbClr val="FFFFFF"/>
              </a:solidFill>
              <a:latin typeface="Calibri Light"/>
              <a:cs typeface="Calibri Light"/>
            </a:endParaRPr>
          </a:p>
        </p:txBody>
      </p:sp>
      <p:sp>
        <p:nvSpPr>
          <p:cNvPr id="26" name="Rectángulo redondeado 25"/>
          <p:cNvSpPr/>
          <p:nvPr/>
        </p:nvSpPr>
        <p:spPr>
          <a:xfrm>
            <a:off x="5135233" y="1348320"/>
            <a:ext cx="2992303" cy="66124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cap="all" spc="50" dirty="0" smtClean="0">
                <a:solidFill>
                  <a:schemeClr val="bg1"/>
                </a:solidFill>
                <a:latin typeface="Calibri Light"/>
                <a:cs typeface="Calibri Light"/>
              </a:rPr>
              <a:t>capacidades</a:t>
            </a:r>
            <a:endParaRPr lang="es-ES" sz="2800" cap="all" spc="5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452702" y="166159"/>
            <a:ext cx="5611432" cy="5437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cap="all" spc="50" dirty="0">
                <a:solidFill>
                  <a:srgbClr val="284B91"/>
                </a:solidFill>
                <a:latin typeface="Calibri"/>
                <a:cs typeface="Calibri"/>
              </a:rPr>
              <a:t>LA CLAVE </a:t>
            </a:r>
            <a:r>
              <a:rPr lang="es-ES" sz="3200" cap="all" spc="50" dirty="0">
                <a:solidFill>
                  <a:srgbClr val="284B91"/>
                </a:solidFill>
                <a:latin typeface="Calibri Light"/>
                <a:cs typeface="Calibri Light"/>
              </a:rPr>
              <a:t>SON LOS MUNICIPIOS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452702" y="580543"/>
            <a:ext cx="5693300" cy="3180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40" dirty="0">
                <a:solidFill>
                  <a:srgbClr val="2FA5E8"/>
                </a:solidFill>
                <a:latin typeface="Calibri"/>
                <a:cs typeface="Calibri"/>
              </a:rPr>
              <a:t>Los municipios son clave para el desarrollo económico del país</a:t>
            </a:r>
          </a:p>
        </p:txBody>
      </p:sp>
    </p:spTree>
    <p:extLst>
      <p:ext uri="{BB962C8B-B14F-4D97-AF65-F5344CB8AC3E}">
        <p14:creationId xmlns:p14="http://schemas.microsoft.com/office/powerpoint/2010/main" val="100412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4" grpId="0" animBg="1"/>
      <p:bldP spid="2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49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375" y="500479"/>
            <a:ext cx="2872714" cy="147773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39054" y="3141151"/>
            <a:ext cx="671870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s-ES" sz="4800" b="1" spc="50" dirty="0" smtClean="0">
                <a:solidFill>
                  <a:srgbClr val="284B91"/>
                </a:solidFill>
                <a:latin typeface="Calibri Light"/>
                <a:cs typeface="Calibri Light"/>
              </a:rPr>
              <a:t>www.imco.org.mx/</a:t>
            </a:r>
            <a:r>
              <a:rPr lang="es-ES" sz="4800" b="1" spc="50" dirty="0" err="1" smtClean="0">
                <a:solidFill>
                  <a:srgbClr val="284B91"/>
                </a:solidFill>
                <a:latin typeface="Calibri Light"/>
                <a:cs typeface="Calibri Light"/>
              </a:rPr>
              <a:t>indices</a:t>
            </a:r>
            <a:endParaRPr lang="es-ES" sz="4800" b="1" spc="50" dirty="0">
              <a:solidFill>
                <a:srgbClr val="284B91"/>
              </a:solidFill>
              <a:latin typeface="Calibri Light"/>
              <a:cs typeface="Calibri Light"/>
            </a:endParaRPr>
          </a:p>
        </p:txBody>
      </p:sp>
      <p:grpSp>
        <p:nvGrpSpPr>
          <p:cNvPr id="2" name="Agrupar 1"/>
          <p:cNvGrpSpPr/>
          <p:nvPr/>
        </p:nvGrpSpPr>
        <p:grpSpPr>
          <a:xfrm>
            <a:off x="439055" y="1936965"/>
            <a:ext cx="5148946" cy="1178787"/>
            <a:chOff x="439054" y="1936965"/>
            <a:chExt cx="5484747" cy="1178787"/>
          </a:xfrm>
        </p:grpSpPr>
        <p:sp>
          <p:nvSpPr>
            <p:cNvPr id="7" name="Rectángulo redondeado 6"/>
            <p:cNvSpPr/>
            <p:nvPr/>
          </p:nvSpPr>
          <p:spPr>
            <a:xfrm>
              <a:off x="439054" y="1936965"/>
              <a:ext cx="5484747" cy="546486"/>
            </a:xfrm>
            <a:prstGeom prst="roundRect">
              <a:avLst/>
            </a:prstGeom>
            <a:solidFill>
              <a:srgbClr val="284B9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720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200" cap="all" spc="40" dirty="0" smtClean="0">
                  <a:solidFill>
                    <a:schemeClr val="bg1"/>
                  </a:solidFill>
                  <a:latin typeface="Calibri"/>
                  <a:cs typeface="Calibri"/>
                </a:rPr>
                <a:t>consulta el documento completo</a:t>
              </a:r>
            </a:p>
          </p:txBody>
        </p:sp>
        <p:sp>
          <p:nvSpPr>
            <p:cNvPr id="8" name="Rectángulo redondeado 7"/>
            <p:cNvSpPr/>
            <p:nvPr/>
          </p:nvSpPr>
          <p:spPr>
            <a:xfrm>
              <a:off x="439054" y="2569266"/>
              <a:ext cx="5484747" cy="546486"/>
            </a:xfrm>
            <a:prstGeom prst="roundRect">
              <a:avLst/>
            </a:prstGeom>
            <a:solidFill>
              <a:srgbClr val="284B9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720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200" cap="all" spc="40" dirty="0" smtClean="0">
                  <a:solidFill>
                    <a:schemeClr val="bg1"/>
                  </a:solidFill>
                  <a:latin typeface="Calibri"/>
                  <a:cs typeface="Calibri"/>
                </a:rPr>
                <a:t>y  los resultados por municipio en: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687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18"/>
          <p:cNvSpPr txBox="1"/>
          <p:nvPr/>
        </p:nvSpPr>
        <p:spPr>
          <a:xfrm>
            <a:off x="452702" y="166159"/>
            <a:ext cx="5611432" cy="5437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cap="all" spc="50" dirty="0">
                <a:solidFill>
                  <a:srgbClr val="284B91"/>
                </a:solidFill>
                <a:latin typeface="Calibri"/>
                <a:cs typeface="Calibri"/>
              </a:rPr>
              <a:t>LA CLAVE </a:t>
            </a:r>
            <a:r>
              <a:rPr lang="es-ES" sz="3200" cap="all" spc="50" dirty="0">
                <a:solidFill>
                  <a:srgbClr val="284B91"/>
                </a:solidFill>
                <a:latin typeface="Calibri Light"/>
                <a:cs typeface="Calibri Light"/>
              </a:rPr>
              <a:t>SON LOS MUNICIPIOS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452702" y="580543"/>
            <a:ext cx="5693300" cy="3180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40" dirty="0">
                <a:solidFill>
                  <a:srgbClr val="2FA5E8"/>
                </a:solidFill>
                <a:latin typeface="Calibri"/>
                <a:cs typeface="Calibri"/>
              </a:rPr>
              <a:t>Los municipios son clave para el desarrollo económico del país</a:t>
            </a:r>
          </a:p>
        </p:txBody>
      </p:sp>
      <p:sp>
        <p:nvSpPr>
          <p:cNvPr id="18" name="Rectángulo redondeado 17"/>
          <p:cNvSpPr/>
          <p:nvPr/>
        </p:nvSpPr>
        <p:spPr>
          <a:xfrm>
            <a:off x="1189766" y="2183537"/>
            <a:ext cx="2992303" cy="661249"/>
          </a:xfrm>
          <a:prstGeom prst="roundRect">
            <a:avLst/>
          </a:prstGeom>
          <a:noFill/>
          <a:ln>
            <a:solidFill>
              <a:srgbClr val="BFBFB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s-ES_tradnl" dirty="0" smtClean="0">
                <a:solidFill>
                  <a:srgbClr val="BFBFBF"/>
                </a:solidFill>
                <a:latin typeface="Calibri"/>
                <a:cs typeface="Calibri"/>
              </a:rPr>
              <a:t>Permisos de operación</a:t>
            </a:r>
            <a:endParaRPr lang="es-ES_tradnl" dirty="0">
              <a:solidFill>
                <a:srgbClr val="BFBFBF"/>
              </a:solidFill>
              <a:latin typeface="Calibri"/>
              <a:cs typeface="Calibri"/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1189766" y="3024048"/>
            <a:ext cx="2992303" cy="661249"/>
          </a:xfrm>
          <a:prstGeom prst="roundRect">
            <a:avLst/>
          </a:prstGeom>
          <a:noFill/>
          <a:ln>
            <a:solidFill>
              <a:srgbClr val="BFBFB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s-ES_tradnl" dirty="0" smtClean="0">
                <a:solidFill>
                  <a:srgbClr val="BFBFBF"/>
                </a:solidFill>
                <a:latin typeface="Calibri"/>
                <a:cs typeface="Calibri"/>
              </a:rPr>
              <a:t>Licencias</a:t>
            </a:r>
            <a:endParaRPr lang="es-ES_tradnl" dirty="0">
              <a:solidFill>
                <a:srgbClr val="BFBFBF"/>
              </a:solidFill>
              <a:latin typeface="Calibri"/>
              <a:cs typeface="Calibri"/>
            </a:endParaRPr>
          </a:p>
        </p:txBody>
      </p:sp>
      <p:sp>
        <p:nvSpPr>
          <p:cNvPr id="22" name="Rectángulo redondeado 21"/>
          <p:cNvSpPr/>
          <p:nvPr/>
        </p:nvSpPr>
        <p:spPr>
          <a:xfrm>
            <a:off x="1189766" y="3864559"/>
            <a:ext cx="2992303" cy="661249"/>
          </a:xfrm>
          <a:prstGeom prst="roundRect">
            <a:avLst/>
          </a:prstGeom>
          <a:noFill/>
          <a:ln>
            <a:solidFill>
              <a:srgbClr val="BFBFB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s-ES_tradnl" dirty="0" smtClean="0">
                <a:solidFill>
                  <a:srgbClr val="BFBFBF"/>
                </a:solidFill>
                <a:latin typeface="Calibri"/>
                <a:cs typeface="Calibri"/>
              </a:rPr>
              <a:t>Servicios públicos</a:t>
            </a:r>
            <a:endParaRPr lang="es-ES_tradnl" dirty="0">
              <a:solidFill>
                <a:srgbClr val="BFBFBF"/>
              </a:solidFill>
              <a:latin typeface="Calibri"/>
              <a:cs typeface="Calibri"/>
            </a:endParaRPr>
          </a:p>
        </p:txBody>
      </p:sp>
      <p:sp>
        <p:nvSpPr>
          <p:cNvPr id="23" name="Rectángulo redondeado 22"/>
          <p:cNvSpPr/>
          <p:nvPr/>
        </p:nvSpPr>
        <p:spPr>
          <a:xfrm>
            <a:off x="1189766" y="4705070"/>
            <a:ext cx="2992303" cy="661249"/>
          </a:xfrm>
          <a:prstGeom prst="roundRect">
            <a:avLst/>
          </a:prstGeom>
          <a:noFill/>
          <a:ln>
            <a:solidFill>
              <a:srgbClr val="BFBFB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s-ES_tradnl" dirty="0" smtClean="0">
                <a:solidFill>
                  <a:srgbClr val="BFBFBF"/>
                </a:solidFill>
                <a:latin typeface="Calibri"/>
                <a:cs typeface="Calibri"/>
              </a:rPr>
              <a:t>Planeación territorial</a:t>
            </a:r>
            <a:endParaRPr lang="es-ES_tradnl" dirty="0">
              <a:solidFill>
                <a:srgbClr val="BFBFBF"/>
              </a:solidFill>
              <a:latin typeface="Calibri"/>
              <a:cs typeface="Calibri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5135233" y="2186184"/>
            <a:ext cx="2992303" cy="661249"/>
          </a:xfrm>
          <a:prstGeom prst="roundRect">
            <a:avLst/>
          </a:prstGeom>
          <a:noFill/>
          <a:ln>
            <a:solidFill>
              <a:srgbClr val="2FA5E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dirty="0" smtClean="0">
                <a:solidFill>
                  <a:srgbClr val="2FA5E8"/>
                </a:solidFill>
                <a:latin typeface="Calibri"/>
                <a:cs typeface="Calibri"/>
              </a:rPr>
              <a:t>Poca profesionalización e infraestructura</a:t>
            </a:r>
            <a:endParaRPr lang="es-ES_tradnl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27" name="Rectángulo redondeado 26"/>
          <p:cNvSpPr/>
          <p:nvPr/>
        </p:nvSpPr>
        <p:spPr>
          <a:xfrm>
            <a:off x="5135233" y="3024048"/>
            <a:ext cx="2992303" cy="661249"/>
          </a:xfrm>
          <a:prstGeom prst="roundRect">
            <a:avLst/>
          </a:prstGeom>
          <a:noFill/>
          <a:ln>
            <a:solidFill>
              <a:srgbClr val="2FA5E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dirty="0" smtClean="0">
                <a:solidFill>
                  <a:srgbClr val="2FA5E8"/>
                </a:solidFill>
                <a:latin typeface="Calibri"/>
                <a:cs typeface="Calibri"/>
              </a:rPr>
              <a:t>Corto periodo de gestión</a:t>
            </a:r>
            <a:endParaRPr lang="es-ES_tradnl" dirty="0">
              <a:solidFill>
                <a:srgbClr val="2FA5E8"/>
              </a:solidFill>
              <a:latin typeface="Calibri"/>
              <a:cs typeface="Calibri"/>
            </a:endParaRPr>
          </a:p>
        </p:txBody>
      </p:sp>
      <p:sp>
        <p:nvSpPr>
          <p:cNvPr id="28" name="Rectángulo redondeado 27"/>
          <p:cNvSpPr/>
          <p:nvPr/>
        </p:nvSpPr>
        <p:spPr>
          <a:xfrm>
            <a:off x="1189766" y="1343026"/>
            <a:ext cx="2992303" cy="661249"/>
          </a:xfrm>
          <a:prstGeom prst="round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cap="all" spc="50" dirty="0">
                <a:solidFill>
                  <a:schemeClr val="bg1"/>
                </a:solidFill>
                <a:latin typeface="Calibri Light"/>
                <a:cs typeface="Calibri Light"/>
              </a:rPr>
              <a:t>FACULTADES</a:t>
            </a:r>
          </a:p>
        </p:txBody>
      </p:sp>
      <p:sp>
        <p:nvSpPr>
          <p:cNvPr id="29" name="Rectángulo redondeado 28"/>
          <p:cNvSpPr/>
          <p:nvPr/>
        </p:nvSpPr>
        <p:spPr>
          <a:xfrm>
            <a:off x="5135233" y="1348320"/>
            <a:ext cx="2992303" cy="661249"/>
          </a:xfrm>
          <a:prstGeom prst="roundRect">
            <a:avLst/>
          </a:prstGeom>
          <a:solidFill>
            <a:srgbClr val="2FA5E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cap="all" spc="50" dirty="0" smtClean="0">
                <a:solidFill>
                  <a:schemeClr val="bg1"/>
                </a:solidFill>
                <a:latin typeface="Calibri Light"/>
                <a:cs typeface="Calibri Light"/>
              </a:rPr>
              <a:t>capacidades</a:t>
            </a:r>
            <a:endParaRPr lang="es-ES" sz="2800" cap="all" spc="5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55937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/>
          <p:cNvSpPr txBox="1"/>
          <p:nvPr/>
        </p:nvSpPr>
        <p:spPr>
          <a:xfrm>
            <a:off x="1049864" y="1261528"/>
            <a:ext cx="765708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s-ES_tradnl" sz="2000" dirty="0">
                <a:solidFill>
                  <a:srgbClr val="595959"/>
                </a:solidFill>
              </a:rPr>
              <a:t>En más de 50 ciudades de Estados Unidos se utiliza una aplicación digital para </a:t>
            </a:r>
            <a:r>
              <a:rPr lang="es-ES_tradnl" sz="2000" dirty="0">
                <a:solidFill>
                  <a:srgbClr val="DCA03C"/>
                </a:solidFill>
              </a:rPr>
              <a:t>reportar fallas en servicios públicos. </a:t>
            </a:r>
            <a:endParaRPr lang="es-ES_tradnl" sz="2000" dirty="0" smtClean="0">
              <a:solidFill>
                <a:srgbClr val="DCA03C"/>
              </a:solidFill>
            </a:endParaRPr>
          </a:p>
          <a:p>
            <a:pPr>
              <a:spcAft>
                <a:spcPts val="2400"/>
              </a:spcAft>
            </a:pPr>
            <a:r>
              <a:rPr lang="es-ES_tradnl" sz="2000" dirty="0" smtClean="0">
                <a:solidFill>
                  <a:srgbClr val="595959"/>
                </a:solidFill>
              </a:rPr>
              <a:t>La </a:t>
            </a:r>
            <a:r>
              <a:rPr lang="es-ES_tradnl" sz="2000" dirty="0">
                <a:solidFill>
                  <a:srgbClr val="595959"/>
                </a:solidFill>
              </a:rPr>
              <a:t>Ciudad de Rio de Janeiro instaló en 2011 un sistema digital para </a:t>
            </a:r>
            <a:r>
              <a:rPr lang="es-ES_tradnl" sz="2000" dirty="0">
                <a:solidFill>
                  <a:srgbClr val="66C43F"/>
                </a:solidFill>
              </a:rPr>
              <a:t>responder a catástrofes naturales y optimizar el </a:t>
            </a:r>
            <a:r>
              <a:rPr lang="es-ES_tradnl" sz="2000" dirty="0" smtClean="0">
                <a:solidFill>
                  <a:srgbClr val="66C43F"/>
                </a:solidFill>
              </a:rPr>
              <a:t>transporte.</a:t>
            </a:r>
          </a:p>
          <a:p>
            <a:pPr>
              <a:spcAft>
                <a:spcPts val="2400"/>
              </a:spcAft>
            </a:pPr>
            <a:r>
              <a:rPr lang="es-ES_tradnl" sz="2000" dirty="0" smtClean="0">
                <a:solidFill>
                  <a:srgbClr val="595959"/>
                </a:solidFill>
              </a:rPr>
              <a:t>Todas </a:t>
            </a:r>
            <a:r>
              <a:rPr lang="es-ES_tradnl" sz="2000" dirty="0">
                <a:solidFill>
                  <a:srgbClr val="595959"/>
                </a:solidFill>
              </a:rPr>
              <a:t>las ciudades de Chile cuentan con un </a:t>
            </a:r>
            <a:r>
              <a:rPr lang="es-ES_tradnl" sz="2000" dirty="0">
                <a:solidFill>
                  <a:srgbClr val="2FA5E8"/>
                </a:solidFill>
              </a:rPr>
              <a:t>sistema de licitación en línea. </a:t>
            </a:r>
            <a:endParaRPr lang="es-ES_tradnl" sz="2000" dirty="0" smtClean="0">
              <a:solidFill>
                <a:srgbClr val="2FA5E8"/>
              </a:solidFill>
            </a:endParaRPr>
          </a:p>
          <a:p>
            <a:pPr>
              <a:spcAft>
                <a:spcPts val="2400"/>
              </a:spcAft>
            </a:pPr>
            <a:r>
              <a:rPr lang="es-ES_tradnl" sz="2000" dirty="0" smtClean="0">
                <a:solidFill>
                  <a:srgbClr val="595959"/>
                </a:solidFill>
              </a:rPr>
              <a:t>En </a:t>
            </a:r>
            <a:r>
              <a:rPr lang="es-ES_tradnl" sz="2000" dirty="0">
                <a:solidFill>
                  <a:srgbClr val="595959"/>
                </a:solidFill>
              </a:rPr>
              <a:t>Miraflores, Perú existe un sistema para </a:t>
            </a:r>
            <a:r>
              <a:rPr lang="es-ES_tradnl" sz="2000" dirty="0">
                <a:solidFill>
                  <a:srgbClr val="705F8E"/>
                </a:solidFill>
              </a:rPr>
              <a:t>denunciar delitos y permitir a funcionarios mapear y destinar recursos </a:t>
            </a:r>
            <a:r>
              <a:rPr lang="es-ES_tradnl" sz="2000" dirty="0" smtClean="0">
                <a:solidFill>
                  <a:srgbClr val="705F8E"/>
                </a:solidFill>
              </a:rPr>
              <a:t>mejor. </a:t>
            </a:r>
          </a:p>
        </p:txBody>
      </p:sp>
      <p:sp>
        <p:nvSpPr>
          <p:cNvPr id="14" name="Elipse 13"/>
          <p:cNvSpPr/>
          <p:nvPr/>
        </p:nvSpPr>
        <p:spPr>
          <a:xfrm>
            <a:off x="487150" y="1422978"/>
            <a:ext cx="417942" cy="417942"/>
          </a:xfrm>
          <a:prstGeom prst="ellipse">
            <a:avLst/>
          </a:prstGeom>
          <a:noFill/>
          <a:ln w="25400" cmpd="sng">
            <a:solidFill>
              <a:srgbClr val="F3B34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s-ES_tradnl" sz="2000" dirty="0">
              <a:solidFill>
                <a:srgbClr val="F3B346"/>
              </a:solidFill>
              <a:latin typeface="Calibri"/>
              <a:cs typeface="Calibri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993" y="1481500"/>
            <a:ext cx="307922" cy="307922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487150" y="2326091"/>
            <a:ext cx="417942" cy="417942"/>
            <a:chOff x="419418" y="2402289"/>
            <a:chExt cx="417942" cy="417942"/>
          </a:xfrm>
        </p:grpSpPr>
        <p:sp>
          <p:nvSpPr>
            <p:cNvPr id="15" name="Elipse 14"/>
            <p:cNvSpPr/>
            <p:nvPr/>
          </p:nvSpPr>
          <p:spPr>
            <a:xfrm>
              <a:off x="419418" y="2402289"/>
              <a:ext cx="417942" cy="417942"/>
            </a:xfrm>
            <a:prstGeom prst="ellipse">
              <a:avLst/>
            </a:prstGeom>
            <a:noFill/>
            <a:ln w="25400" cmpd="sng">
              <a:solidFill>
                <a:srgbClr val="66C43F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</a:pPr>
              <a:endParaRPr lang="es-ES_tradnl" sz="2000" dirty="0">
                <a:solidFill>
                  <a:srgbClr val="F3B346"/>
                </a:solidFill>
                <a:latin typeface="Calibri"/>
                <a:cs typeface="Calibri"/>
              </a:endParaRPr>
            </a:p>
          </p:txBody>
        </p:sp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261" y="2464463"/>
              <a:ext cx="307922" cy="307922"/>
            </a:xfrm>
            <a:prstGeom prst="rect">
              <a:avLst/>
            </a:prstGeom>
          </p:spPr>
        </p:pic>
      </p:grpSp>
      <p:grpSp>
        <p:nvGrpSpPr>
          <p:cNvPr id="6" name="Agrupar 5"/>
          <p:cNvGrpSpPr/>
          <p:nvPr/>
        </p:nvGrpSpPr>
        <p:grpSpPr>
          <a:xfrm>
            <a:off x="487150" y="3212270"/>
            <a:ext cx="417942" cy="417942"/>
            <a:chOff x="419418" y="3390067"/>
            <a:chExt cx="417942" cy="417942"/>
          </a:xfrm>
        </p:grpSpPr>
        <p:sp>
          <p:nvSpPr>
            <p:cNvPr id="16" name="Elipse 15"/>
            <p:cNvSpPr/>
            <p:nvPr/>
          </p:nvSpPr>
          <p:spPr>
            <a:xfrm>
              <a:off x="419418" y="3390067"/>
              <a:ext cx="417942" cy="417942"/>
            </a:xfrm>
            <a:prstGeom prst="ellipse">
              <a:avLst/>
            </a:prstGeom>
            <a:noFill/>
            <a:ln w="25400" cmpd="sng">
              <a:solidFill>
                <a:srgbClr val="2FA5E8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</a:pPr>
              <a:endParaRPr lang="es-ES_tradnl" sz="2000" dirty="0">
                <a:solidFill>
                  <a:srgbClr val="F3B346"/>
                </a:solidFill>
                <a:latin typeface="Calibri"/>
                <a:cs typeface="Calibri"/>
              </a:endParaRPr>
            </a:p>
          </p:txBody>
        </p:sp>
        <p:pic>
          <p:nvPicPr>
            <p:cNvPr id="29" name="Imagen 28" descr="MAP-01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261" y="3450116"/>
              <a:ext cx="307922" cy="307922"/>
            </a:xfrm>
            <a:prstGeom prst="rect">
              <a:avLst/>
            </a:prstGeom>
          </p:spPr>
        </p:pic>
      </p:grpSp>
      <p:grpSp>
        <p:nvGrpSpPr>
          <p:cNvPr id="5" name="Agrupar 4"/>
          <p:cNvGrpSpPr/>
          <p:nvPr/>
        </p:nvGrpSpPr>
        <p:grpSpPr>
          <a:xfrm>
            <a:off x="487150" y="4132317"/>
            <a:ext cx="417942" cy="417942"/>
            <a:chOff x="419418" y="4377846"/>
            <a:chExt cx="417942" cy="417942"/>
          </a:xfrm>
        </p:grpSpPr>
        <p:sp>
          <p:nvSpPr>
            <p:cNvPr id="17" name="Elipse 16"/>
            <p:cNvSpPr/>
            <p:nvPr/>
          </p:nvSpPr>
          <p:spPr>
            <a:xfrm>
              <a:off x="419418" y="4377846"/>
              <a:ext cx="417942" cy="417942"/>
            </a:xfrm>
            <a:prstGeom prst="ellipse">
              <a:avLst/>
            </a:prstGeom>
            <a:noFill/>
            <a:ln w="25400" cmpd="sng">
              <a:solidFill>
                <a:srgbClr val="705F8E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</a:pPr>
              <a:endParaRPr lang="es-ES_tradnl" sz="2000" dirty="0">
                <a:solidFill>
                  <a:srgbClr val="F3B346"/>
                </a:solidFill>
                <a:latin typeface="Calibri"/>
                <a:cs typeface="Calibri"/>
              </a:endParaRPr>
            </a:p>
          </p:txBody>
        </p:sp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261" y="4435953"/>
              <a:ext cx="307922" cy="307922"/>
            </a:xfrm>
            <a:prstGeom prst="rect">
              <a:avLst/>
            </a:prstGeom>
          </p:spPr>
        </p:pic>
      </p:grpSp>
      <p:sp>
        <p:nvSpPr>
          <p:cNvPr id="19" name="CuadroTexto 18"/>
          <p:cNvSpPr txBox="1"/>
          <p:nvPr/>
        </p:nvSpPr>
        <p:spPr>
          <a:xfrm>
            <a:off x="452702" y="166159"/>
            <a:ext cx="6390692" cy="5437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cap="all" spc="50" dirty="0">
                <a:solidFill>
                  <a:srgbClr val="284B91"/>
                </a:solidFill>
                <a:latin typeface="Calibri"/>
                <a:cs typeface="Calibri"/>
              </a:rPr>
              <a:t>Las HERRAMIENTAS</a:t>
            </a:r>
            <a:r>
              <a:rPr lang="es-ES" sz="3200" cap="all" spc="50" dirty="0">
                <a:solidFill>
                  <a:srgbClr val="284B91"/>
                </a:solidFill>
                <a:latin typeface="Calibri"/>
                <a:cs typeface="Calibri"/>
              </a:rPr>
              <a:t> </a:t>
            </a:r>
            <a:r>
              <a:rPr lang="es-ES" sz="3200" cap="all" spc="50" dirty="0">
                <a:solidFill>
                  <a:srgbClr val="284B91"/>
                </a:solidFill>
                <a:latin typeface="Calibri Light"/>
                <a:cs typeface="Calibri Light"/>
              </a:rPr>
              <a:t>ELECTRÓNICAS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452702" y="580543"/>
            <a:ext cx="5116777" cy="3180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30" dirty="0">
                <a:solidFill>
                  <a:srgbClr val="2FA5E8"/>
                </a:solidFill>
                <a:latin typeface="Calibri"/>
                <a:cs typeface="Calibri"/>
              </a:rPr>
              <a:t>Están cambiando la gestión pública alrededor del mundo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266439" y="5283205"/>
            <a:ext cx="8615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200" b="1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Fuente: </a:t>
            </a:r>
            <a:r>
              <a:rPr lang="es-ES_tradnl" sz="12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http://</a:t>
            </a:r>
            <a:r>
              <a:rPr lang="es-ES_tradnl" sz="1200" dirty="0" err="1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nationalresourcenetwork.org</a:t>
            </a:r>
            <a:r>
              <a:rPr lang="es-ES_tradnl" sz="12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/en/</a:t>
            </a:r>
            <a:r>
              <a:rPr lang="es-ES_tradnl" sz="120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311forcities · http</a:t>
            </a:r>
            <a:r>
              <a:rPr lang="es-ES_tradnl" sz="12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://</a:t>
            </a:r>
            <a:r>
              <a:rPr lang="es-ES_tradnl" sz="1200" dirty="0" err="1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smartercitieschallenge.org</a:t>
            </a:r>
            <a:r>
              <a:rPr lang="es-ES_tradnl" sz="12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/</a:t>
            </a:r>
            <a:r>
              <a:rPr lang="es-ES_tradnl" sz="1200" dirty="0" err="1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city_riodejaneiro_brazil</a:t>
            </a:r>
            <a:r>
              <a:rPr lang="es-ES_tradnl" sz="120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. · </a:t>
            </a:r>
          </a:p>
          <a:p>
            <a:pPr algn="r"/>
            <a:r>
              <a:rPr lang="es-ES_tradnl" sz="1200" dirty="0" err="1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htmlhttp</a:t>
            </a:r>
            <a:r>
              <a:rPr lang="es-ES_tradnl" sz="12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://</a:t>
            </a:r>
            <a:r>
              <a:rPr lang="es-ES_tradnl" sz="1200" dirty="0" err="1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www.mercadopublico.cl</a:t>
            </a:r>
            <a:r>
              <a:rPr lang="es-ES_tradnl" sz="120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/ · http</a:t>
            </a:r>
            <a:r>
              <a:rPr lang="es-ES_tradnl" sz="12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://unpan1.un.org/</a:t>
            </a:r>
            <a:r>
              <a:rPr lang="es-ES_tradnl" sz="1200" dirty="0" err="1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intradoc</a:t>
            </a:r>
            <a:r>
              <a:rPr lang="es-ES_tradnl" sz="12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/</a:t>
            </a:r>
            <a:r>
              <a:rPr lang="es-ES_tradnl" sz="1200" dirty="0" err="1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groups</a:t>
            </a:r>
            <a:r>
              <a:rPr lang="es-ES_tradnl" sz="12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/</a:t>
            </a:r>
            <a:r>
              <a:rPr lang="es-ES_tradnl" sz="1200" dirty="0" err="1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public</a:t>
            </a:r>
            <a:r>
              <a:rPr lang="es-ES_tradnl" sz="12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/</a:t>
            </a:r>
            <a:r>
              <a:rPr lang="es-ES_tradnl" sz="1200" dirty="0" err="1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documents</a:t>
            </a:r>
            <a:r>
              <a:rPr lang="es-ES_tradnl" sz="12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/un/unpan023997.pdf</a:t>
            </a:r>
          </a:p>
        </p:txBody>
      </p:sp>
    </p:spTree>
    <p:extLst>
      <p:ext uri="{BB962C8B-B14F-4D97-AF65-F5344CB8AC3E}">
        <p14:creationId xmlns:p14="http://schemas.microsoft.com/office/powerpoint/2010/main" val="2819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7256</TotalTime>
  <Words>2612</Words>
  <Application>Microsoft Macintosh PowerPoint</Application>
  <PresentationFormat>Presentación en pantalla (4:3)</PresentationFormat>
  <Paragraphs>902</Paragraphs>
  <Slides>71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71</vt:i4>
      </vt:variant>
    </vt:vector>
  </HeadingPairs>
  <TitlesOfParts>
    <vt:vector size="74" baseType="lpstr">
      <vt:lpstr>2_Tema de Office</vt:lpstr>
      <vt:lpstr>3_Tema de Office</vt:lpstr>
      <vt:lpstr>4_Tema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IMCO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Oliver Sunderland</dc:creator>
  <cp:lastModifiedBy>Oliver Sunderland</cp:lastModifiedBy>
  <cp:revision>945</cp:revision>
  <cp:lastPrinted>2015-01-21T03:48:40Z</cp:lastPrinted>
  <dcterms:created xsi:type="dcterms:W3CDTF">2014-08-28T21:07:18Z</dcterms:created>
  <dcterms:modified xsi:type="dcterms:W3CDTF">2015-01-21T04:53:42Z</dcterms:modified>
</cp:coreProperties>
</file>