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0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5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74" r:id="rId1"/>
  </p:sldMasterIdLst>
  <p:notesMasterIdLst>
    <p:notesMasterId r:id="rId43"/>
  </p:notesMasterIdLst>
  <p:sldIdLst>
    <p:sldId id="257" r:id="rId2"/>
    <p:sldId id="846" r:id="rId3"/>
    <p:sldId id="735" r:id="rId4"/>
    <p:sldId id="847" r:id="rId5"/>
    <p:sldId id="804" r:id="rId6"/>
    <p:sldId id="848" r:id="rId7"/>
    <p:sldId id="808" r:id="rId8"/>
    <p:sldId id="867" r:id="rId9"/>
    <p:sldId id="819" r:id="rId10"/>
    <p:sldId id="809" r:id="rId11"/>
    <p:sldId id="852" r:id="rId12"/>
    <p:sldId id="825" r:id="rId13"/>
    <p:sldId id="811" r:id="rId14"/>
    <p:sldId id="853" r:id="rId15"/>
    <p:sldId id="812" r:id="rId16"/>
    <p:sldId id="813" r:id="rId17"/>
    <p:sldId id="814" r:id="rId18"/>
    <p:sldId id="854" r:id="rId19"/>
    <p:sldId id="855" r:id="rId20"/>
    <p:sldId id="816" r:id="rId21"/>
    <p:sldId id="817" r:id="rId22"/>
    <p:sldId id="818" r:id="rId23"/>
    <p:sldId id="856" r:id="rId24"/>
    <p:sldId id="861" r:id="rId25"/>
    <p:sldId id="822" r:id="rId26"/>
    <p:sldId id="868" r:id="rId27"/>
    <p:sldId id="869" r:id="rId28"/>
    <p:sldId id="870" r:id="rId29"/>
    <p:sldId id="871" r:id="rId30"/>
    <p:sldId id="872" r:id="rId31"/>
    <p:sldId id="873" r:id="rId32"/>
    <p:sldId id="826" r:id="rId33"/>
    <p:sldId id="824" r:id="rId34"/>
    <p:sldId id="844" r:id="rId35"/>
    <p:sldId id="862" r:id="rId36"/>
    <p:sldId id="833" r:id="rId37"/>
    <p:sldId id="744" r:id="rId38"/>
    <p:sldId id="835" r:id="rId39"/>
    <p:sldId id="836" r:id="rId40"/>
    <p:sldId id="865" r:id="rId41"/>
    <p:sldId id="841" r:id="rId4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4720C42C-8074-4F03-9538-F05741A702FD}">
          <p14:sldIdLst>
            <p14:sldId id="257"/>
            <p14:sldId id="846"/>
            <p14:sldId id="735"/>
            <p14:sldId id="847"/>
            <p14:sldId id="804"/>
            <p14:sldId id="848"/>
            <p14:sldId id="808"/>
            <p14:sldId id="867"/>
            <p14:sldId id="819"/>
            <p14:sldId id="809"/>
            <p14:sldId id="852"/>
            <p14:sldId id="825"/>
            <p14:sldId id="811"/>
            <p14:sldId id="853"/>
            <p14:sldId id="812"/>
            <p14:sldId id="813"/>
            <p14:sldId id="814"/>
            <p14:sldId id="854"/>
            <p14:sldId id="855"/>
            <p14:sldId id="816"/>
            <p14:sldId id="817"/>
            <p14:sldId id="818"/>
            <p14:sldId id="856"/>
            <p14:sldId id="861"/>
            <p14:sldId id="822"/>
            <p14:sldId id="868"/>
            <p14:sldId id="869"/>
            <p14:sldId id="870"/>
            <p14:sldId id="871"/>
            <p14:sldId id="872"/>
            <p14:sldId id="873"/>
            <p14:sldId id="826"/>
            <p14:sldId id="824"/>
            <p14:sldId id="844"/>
            <p14:sldId id="862"/>
            <p14:sldId id="833"/>
            <p14:sldId id="744"/>
            <p14:sldId id="835"/>
            <p14:sldId id="836"/>
            <p14:sldId id="865"/>
            <p14:sldId id="8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97">
          <p15:clr>
            <a:srgbClr val="A4A3A4"/>
          </p15:clr>
        </p15:guide>
        <p15:guide id="2">
          <p15:clr>
            <a:srgbClr val="A4A3A4"/>
          </p15:clr>
        </p15:guide>
        <p15:guide id="3" orient="horz" pos="38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75DB"/>
    <a:srgbClr val="F9704E"/>
    <a:srgbClr val="027CE4"/>
    <a:srgbClr val="29D5F0"/>
    <a:srgbClr val="FFBF3E"/>
    <a:srgbClr val="6DC928"/>
    <a:srgbClr val="D93F66"/>
    <a:srgbClr val="197491"/>
    <a:srgbClr val="65BF41"/>
    <a:srgbClr val="ADCA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C449FD-3D1F-4CB2-B922-6D2015890600}">
  <a:tblStyle styleId="{8DC449FD-3D1F-4CB2-B922-6D201589060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77"/>
    <p:restoredTop sz="95913"/>
  </p:normalViewPr>
  <p:slideViewPr>
    <p:cSldViewPr snapToGrid="0">
      <p:cViewPr varScale="1">
        <p:scale>
          <a:sx n="78" d="100"/>
          <a:sy n="78" d="100"/>
        </p:scale>
        <p:origin x="1056" y="72"/>
      </p:cViewPr>
      <p:guideLst>
        <p:guide orient="horz" pos="3997"/>
        <p:guide/>
        <p:guide orient="horz" pos="38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0934483044429204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Matricula</c:v>
                </c:pt>
              </c:strCache>
            </c:strRef>
          </c:tx>
          <c:spPr>
            <a:ln w="28575">
              <a:solidFill>
                <a:srgbClr val="65BF41"/>
              </a:solidFill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28575">
                <a:solidFill>
                  <a:srgbClr val="65BF41"/>
                </a:solidFill>
              </a:ln>
              <a:effectLst/>
            </c:spPr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23C-4EEF-B8ED-D52FD70CFF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Hoja1!$A$2:$A$13</c:f>
              <c:strCache>
                <c:ptCount val="12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  <c:pt idx="3">
                  <c:v>2016</c:v>
                </c:pt>
                <c:pt idx="4">
                  <c:v>2015</c:v>
                </c:pt>
                <c:pt idx="5">
                  <c:v>2014</c:v>
                </c:pt>
                <c:pt idx="6">
                  <c:v>2013</c:v>
                </c:pt>
                <c:pt idx="7">
                  <c:v>2012</c:v>
                </c:pt>
                <c:pt idx="8">
                  <c:v>2011</c:v>
                </c:pt>
                <c:pt idx="9">
                  <c:v>2010</c:v>
                </c:pt>
                <c:pt idx="10">
                  <c:v>2009</c:v>
                </c:pt>
                <c:pt idx="11">
                  <c:v>2008</c:v>
                </c:pt>
              </c:strCache>
            </c:strRef>
          </c:cat>
          <c:val>
            <c:numRef>
              <c:f>Hoja1!$B$2:$B$13</c:f>
              <c:numCache>
                <c:formatCode>0%</c:formatCode>
                <c:ptCount val="12"/>
                <c:pt idx="0">
                  <c:v>0.34899999999999998</c:v>
                </c:pt>
                <c:pt idx="1">
                  <c:v>0.33900000000000002</c:v>
                </c:pt>
                <c:pt idx="2">
                  <c:v>0.33</c:v>
                </c:pt>
                <c:pt idx="3">
                  <c:v>0.32100000000000001</c:v>
                </c:pt>
                <c:pt idx="4">
                  <c:v>0.312</c:v>
                </c:pt>
                <c:pt idx="5">
                  <c:v>0.30099999999999999</c:v>
                </c:pt>
                <c:pt idx="6">
                  <c:v>0.29399999999999998</c:v>
                </c:pt>
                <c:pt idx="7">
                  <c:v>0.28599999999999998</c:v>
                </c:pt>
                <c:pt idx="8">
                  <c:v>0.27600000000000002</c:v>
                </c:pt>
                <c:pt idx="9">
                  <c:v>0.26400000000000001</c:v>
                </c:pt>
                <c:pt idx="10">
                  <c:v>0.25600000000000001</c:v>
                </c:pt>
                <c:pt idx="11">
                  <c:v>0.246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1F-744C-8DDF-E98043FEB8B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072641136"/>
        <c:axId val="-2072632752"/>
      </c:lineChart>
      <c:catAx>
        <c:axId val="-2072641136"/>
        <c:scaling>
          <c:orientation val="maxMin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5875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-2072632752"/>
        <c:crosses val="autoZero"/>
        <c:auto val="1"/>
        <c:lblAlgn val="ctr"/>
        <c:lblOffset val="100"/>
        <c:noMultiLvlLbl val="0"/>
      </c:catAx>
      <c:valAx>
        <c:axId val="-2072632752"/>
        <c:scaling>
          <c:orientation val="minMax"/>
          <c:max val="0.5"/>
          <c:min val="0.2"/>
        </c:scaling>
        <c:delete val="1"/>
        <c:axPos val="r"/>
        <c:numFmt formatCode="0%" sourceLinked="1"/>
        <c:majorTickMark val="out"/>
        <c:minorTickMark val="none"/>
        <c:tickLblPos val="nextTo"/>
        <c:crossAx val="-2072641136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412818908642101"/>
          <c:y val="4.2408614060292102E-2"/>
          <c:w val="7.3572712344090102E-2"/>
          <c:h val="0.9151827718794159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D93F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Sheet1!$A$7:$A$11</c:f>
              <c:strCache>
                <c:ptCount val="5"/>
                <c:pt idx="0">
                  <c:v>Industria de la alimentación</c:v>
                </c:pt>
                <c:pt idx="1">
                  <c:v>Diseño</c:v>
                </c:pt>
                <c:pt idx="2">
                  <c:v>Minería y extracción</c:v>
                </c:pt>
                <c:pt idx="3">
                  <c:v>Manufacturas y procesos, programas multidisciplinarios o generales</c:v>
                </c:pt>
                <c:pt idx="4">
                  <c:v>Bellas artes</c:v>
                </c:pt>
              </c:strCache>
            </c:strRef>
          </c:cat>
          <c:val>
            <c:numRef>
              <c:f>Sheet1!$B$7:$B$11</c:f>
              <c:numCache>
                <c:formatCode>#,##0</c:formatCode>
                <c:ptCount val="5"/>
                <c:pt idx="0">
                  <c:v>39257</c:v>
                </c:pt>
                <c:pt idx="1">
                  <c:v>36993</c:v>
                </c:pt>
                <c:pt idx="2">
                  <c:v>28100.75</c:v>
                </c:pt>
                <c:pt idx="3">
                  <c:v>27569.333299999991</c:v>
                </c:pt>
                <c:pt idx="4">
                  <c:v>24988.5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AA-4299-9616-821B85F5F3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2028110784"/>
        <c:axId val="-2028170512"/>
      </c:barChart>
      <c:catAx>
        <c:axId val="-2028110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8170512"/>
        <c:crosses val="autoZero"/>
        <c:auto val="1"/>
        <c:lblAlgn val="ctr"/>
        <c:lblOffset val="100"/>
        <c:noMultiLvlLbl val="0"/>
      </c:catAx>
      <c:valAx>
        <c:axId val="-2028170512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-20281107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521417353312202"/>
          <c:y val="3.5884221114614798E-2"/>
          <c:w val="0.51510753578957003"/>
          <c:h val="0.928231557770771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Salario promedio</c:v>
                </c:pt>
              </c:strCache>
            </c:strRef>
          </c:tx>
          <c:spPr>
            <a:solidFill>
              <a:srgbClr val="027CE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Medicina</c:v>
                </c:pt>
                <c:pt idx="1">
                  <c:v>Finanzas, banca y seguros</c:v>
                </c:pt>
                <c:pt idx="2">
                  <c:v>Construcción e ingeniería civil</c:v>
                </c:pt>
                <c:pt idx="3">
                  <c:v>Ingeniería mecánica y metalurgia</c:v>
                </c:pt>
                <c:pt idx="4">
                  <c:v>Tecnología de la información y de la comunicación </c:v>
                </c:pt>
              </c:strCache>
            </c:strRef>
          </c:cat>
          <c:val>
            <c:numRef>
              <c:f>Sheet1!$B$2:$B$6</c:f>
              <c:numCache>
                <c:formatCode>_-"$"* #,##0_-;\-"$"* #,##0_-;_-"$"* "-"??_-;_-@_-</c:formatCode>
                <c:ptCount val="5"/>
                <c:pt idx="0">
                  <c:v>17889.2</c:v>
                </c:pt>
                <c:pt idx="1">
                  <c:v>17050.099999999991</c:v>
                </c:pt>
                <c:pt idx="2">
                  <c:v>14848.075000000001</c:v>
                </c:pt>
                <c:pt idx="3">
                  <c:v>14492.825000000001</c:v>
                </c:pt>
                <c:pt idx="4">
                  <c:v>14408.85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2B-44C3-8839-0307D16990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2028150528"/>
        <c:axId val="-2028149072"/>
      </c:barChart>
      <c:catAx>
        <c:axId val="-20281505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8149072"/>
        <c:crosses val="autoZero"/>
        <c:auto val="1"/>
        <c:lblAlgn val="ctr"/>
        <c:lblOffset val="100"/>
        <c:noMultiLvlLbl val="0"/>
      </c:catAx>
      <c:valAx>
        <c:axId val="-2028149072"/>
        <c:scaling>
          <c:orientation val="minMax"/>
        </c:scaling>
        <c:delete val="1"/>
        <c:axPos val="t"/>
        <c:numFmt formatCode="_-&quot;$&quot;* #,##0_-;\-&quot;$&quot;* #,##0_-;_-&quot;$&quot;* &quot;-&quot;??_-;_-@_-" sourceLinked="1"/>
        <c:majorTickMark val="none"/>
        <c:minorTickMark val="none"/>
        <c:tickLblPos val="nextTo"/>
        <c:crossAx val="-20281505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388016556900797"/>
          <c:y val="4.24086249536356E-2"/>
          <c:w val="0.35281000898470799"/>
          <c:h val="0.9151827500927289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9704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Sheet1!$A$7:$A$11</c:f>
              <c:strCache>
                <c:ptCount val="5"/>
                <c:pt idx="0">
                  <c:v>Formación docente, programas multidisciplinarios o generales</c:v>
                </c:pt>
                <c:pt idx="1">
                  <c:v>Didáctica, pedagogía y currículo</c:v>
                </c:pt>
                <c:pt idx="2">
                  <c:v>Trabajo y atención social</c:v>
                </c:pt>
                <c:pt idx="3">
                  <c:v>Lenguas Extranjeras</c:v>
                </c:pt>
                <c:pt idx="4">
                  <c:v>Orientación y asesoría educativa</c:v>
                </c:pt>
              </c:strCache>
            </c:strRef>
          </c:cat>
          <c:val>
            <c:numRef>
              <c:f>Sheet1!$B$7:$B$11</c:f>
              <c:numCache>
                <c:formatCode>_-"$"* #,##0_-;\-"$"* #,##0_-;_-"$"* "-"??_-;_-@_-</c:formatCode>
                <c:ptCount val="5"/>
                <c:pt idx="0">
                  <c:v>9642.25</c:v>
                </c:pt>
                <c:pt idx="1">
                  <c:v>9596.3666999999514</c:v>
                </c:pt>
                <c:pt idx="2">
                  <c:v>9289.8499999999749</c:v>
                </c:pt>
                <c:pt idx="3">
                  <c:v>9100.9333000000006</c:v>
                </c:pt>
                <c:pt idx="4">
                  <c:v>7874.0667000000003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AA-4299-9616-821B85F5F3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2072259072"/>
        <c:axId val="-2072922752"/>
      </c:barChart>
      <c:catAx>
        <c:axId val="-2072259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2922752"/>
        <c:crosses val="autoZero"/>
        <c:auto val="1"/>
        <c:lblAlgn val="ctr"/>
        <c:lblOffset val="0"/>
        <c:noMultiLvlLbl val="0"/>
      </c:catAx>
      <c:valAx>
        <c:axId val="-2072922752"/>
        <c:scaling>
          <c:orientation val="minMax"/>
        </c:scaling>
        <c:delete val="1"/>
        <c:axPos val="b"/>
        <c:numFmt formatCode="_-&quot;$&quot;* #,##0_-;\-&quot;$&quot;* #,##0_-;_-&quot;$&quot;* &quot;-&quot;??_-;_-@_-" sourceLinked="1"/>
        <c:majorTickMark val="none"/>
        <c:minorTickMark val="none"/>
        <c:tickLblPos val="nextTo"/>
        <c:crossAx val="-20722590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7675D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Ciencias políticas</c:v>
                </c:pt>
                <c:pt idx="1">
                  <c:v>Minería y extracción</c:v>
                </c:pt>
                <c:pt idx="2">
                  <c:v>Ingeniería química</c:v>
                </c:pt>
                <c:pt idx="3">
                  <c:v>Diseño</c:v>
                </c:pt>
                <c:pt idx="4">
                  <c:v>Finanzas, banca y seguros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0.14510000000000001</c:v>
                </c:pt>
                <c:pt idx="1">
                  <c:v>0.1091</c:v>
                </c:pt>
                <c:pt idx="2">
                  <c:v>9.7699999999999995E-2</c:v>
                </c:pt>
                <c:pt idx="3">
                  <c:v>9.1999999999999998E-2</c:v>
                </c:pt>
                <c:pt idx="4">
                  <c:v>7.7700000000000005E-2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AA-4299-9616-821B85F5F3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2075061424"/>
        <c:axId val="-2074967360"/>
      </c:barChart>
      <c:catAx>
        <c:axId val="-207506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4967360"/>
        <c:crosses val="autoZero"/>
        <c:auto val="1"/>
        <c:lblAlgn val="ctr"/>
        <c:lblOffset val="100"/>
        <c:noMultiLvlLbl val="0"/>
      </c:catAx>
      <c:valAx>
        <c:axId val="-2074967360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-20750614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999758117110098"/>
          <c:y val="4.24086249536356E-2"/>
          <c:w val="0.19460209924410701"/>
          <c:h val="0.9151827500927289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BF3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Matemáticas</c:v>
                </c:pt>
                <c:pt idx="1">
                  <c:v>Formación docente, programas multidisciplinarios o generales</c:v>
                </c:pt>
                <c:pt idx="2">
                  <c:v>Formación docente para educación básica, nivel primaria</c:v>
                </c:pt>
                <c:pt idx="3">
                  <c:v>Formación docente para otros servicios educativos</c:v>
                </c:pt>
                <c:pt idx="4">
                  <c:v>Formación docente para educación básica, nivel preescolar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4.0000000000000001E-3</c:v>
                </c:pt>
                <c:pt idx="1">
                  <c:v>6.0000000000000001E-3</c:v>
                </c:pt>
                <c:pt idx="2">
                  <c:v>9.4999999999999998E-3</c:v>
                </c:pt>
                <c:pt idx="3">
                  <c:v>1.54E-2</c:v>
                </c:pt>
                <c:pt idx="4">
                  <c:v>1.6400000000000001E-2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E1-4048-B504-C23EAA20AA3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2028482048"/>
        <c:axId val="-2074101632"/>
      </c:barChart>
      <c:catAx>
        <c:axId val="-20284820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4101632"/>
        <c:crosses val="autoZero"/>
        <c:auto val="1"/>
        <c:lblAlgn val="ctr"/>
        <c:lblOffset val="100"/>
        <c:noMultiLvlLbl val="0"/>
      </c:catAx>
      <c:valAx>
        <c:axId val="-2074101632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-202848204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5856873822975E-2"/>
          <c:y val="0.107623882453788"/>
          <c:w val="1"/>
          <c:h val="0.68761634034581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Universitarias</c:v>
                </c:pt>
              </c:strCache>
            </c:strRef>
          </c:tx>
          <c:spPr>
            <a:solidFill>
              <a:srgbClr val="027CE4"/>
            </a:solidFill>
            <a:ln w="57150"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02F-4190-9DE6-0992F7D25FD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02F-4190-9DE6-0992F7D25FD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02F-4190-9DE6-0992F7D25FD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02F-4190-9DE6-0992F7D25FD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D02F-4190-9DE6-0992F7D25FD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D02F-4190-9DE6-0992F7D25FD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D02F-4190-9DE6-0992F7D25FDE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Orientación y asesoría educativa</c:v>
                </c:pt>
                <c:pt idx="1">
                  <c:v>Lenguas Extranjeras</c:v>
                </c:pt>
                <c:pt idx="2">
                  <c:v>Trabajo atención social</c:v>
                </c:pt>
                <c:pt idx="3">
                  <c:v>Ingeniería mecánica y metalurgia</c:v>
                </c:pt>
                <c:pt idx="4">
                  <c:v>Ingeniería de vehículos de motor, barcos y aeronaves</c:v>
                </c:pt>
                <c:pt idx="5">
                  <c:v>Enfermería y cuidados</c:v>
                </c:pt>
              </c:strCache>
            </c:strRef>
          </c:cat>
          <c:val>
            <c:numRef>
              <c:f>Hoja1!$B$2:$B$7</c:f>
              <c:numCache>
                <c:formatCode>_-"$"* #,##0_-;\-"$"* #,##0_-;_-"$"* "-"??_-;_-@_-</c:formatCode>
                <c:ptCount val="6"/>
                <c:pt idx="0">
                  <c:v>7874.0667000000003</c:v>
                </c:pt>
                <c:pt idx="1">
                  <c:v>9100.9333000000006</c:v>
                </c:pt>
                <c:pt idx="2">
                  <c:v>9289.8499999999694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02F-4190-9DE6-0992F7D25FD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Carreras técnicas</c:v>
                </c:pt>
              </c:strCache>
            </c:strRef>
          </c:tx>
          <c:spPr>
            <a:solidFill>
              <a:srgbClr val="65BF4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Hoja1!$A$2:$A$7</c:f>
              <c:strCache>
                <c:ptCount val="6"/>
                <c:pt idx="0">
                  <c:v>Orientación y asesoría educativa</c:v>
                </c:pt>
                <c:pt idx="1">
                  <c:v>Lenguas Extranjeras</c:v>
                </c:pt>
                <c:pt idx="2">
                  <c:v>Trabajo atención social</c:v>
                </c:pt>
                <c:pt idx="3">
                  <c:v>Ingeniería mecánica y metalurgia</c:v>
                </c:pt>
                <c:pt idx="4">
                  <c:v>Ingeniería de vehículos de motor, barcos y aeronaves</c:v>
                </c:pt>
                <c:pt idx="5">
                  <c:v>Enfermería y cuidados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3" formatCode="&quot;$&quot;#,##0_);[Red]\(&quot;$&quot;#,##0\)">
                  <c:v>10028</c:v>
                </c:pt>
                <c:pt idx="4" formatCode="&quot;$&quot;#,##0_);[Red]\(&quot;$&quot;#,##0\)">
                  <c:v>9271</c:v>
                </c:pt>
                <c:pt idx="5" formatCode="&quot;$&quot;#,##0_);[Red]\(&quot;$&quot;#,##0\)">
                  <c:v>9110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F05-48F0-8291-46B63B2D8E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69"/>
        <c:axId val="-2028838960"/>
        <c:axId val="-2028406448"/>
      </c:barChart>
      <c:catAx>
        <c:axId val="-2028838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028406448"/>
        <c:crosses val="autoZero"/>
        <c:auto val="1"/>
        <c:lblAlgn val="ctr"/>
        <c:lblOffset val="100"/>
        <c:noMultiLvlLbl val="0"/>
      </c:catAx>
      <c:valAx>
        <c:axId val="-2028406448"/>
        <c:scaling>
          <c:orientation val="minMax"/>
          <c:max val="10500"/>
          <c:min val="0"/>
        </c:scaling>
        <c:delete val="1"/>
        <c:axPos val="l"/>
        <c:numFmt formatCode="_-&quot;$&quot;* #,##0_-;\-&quot;$&quot;* #,##0_-;_-&quot;$&quot;* &quot;-&quot;??_-;_-@_-" sourceLinked="1"/>
        <c:majorTickMark val="out"/>
        <c:minorTickMark val="none"/>
        <c:tickLblPos val="nextTo"/>
        <c:crossAx val="-2028838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5856873822975E-2"/>
          <c:y val="0.234512635379061"/>
          <c:w val="0.96082862523540502"/>
          <c:h val="0.64260392993661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30C2E3"/>
            </a:solidFill>
            <a:ln w="571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27CE4"/>
              </a:solidFill>
              <a:ln w="571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CD4-4E52-BA1B-6AB5159772C3}"/>
              </c:ext>
            </c:extLst>
          </c:dPt>
          <c:dPt>
            <c:idx val="1"/>
            <c:invertIfNegative val="0"/>
            <c:bubble3D val="0"/>
            <c:spPr>
              <a:solidFill>
                <a:srgbClr val="F9704E"/>
              </a:solidFill>
              <a:ln w="571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771-914D-9232-5CF6E02B9CC1}"/>
              </c:ext>
            </c:extLst>
          </c:dPt>
          <c:dPt>
            <c:idx val="2"/>
            <c:invertIfNegative val="0"/>
            <c:bubble3D val="0"/>
            <c:spPr>
              <a:solidFill>
                <a:srgbClr val="7675DB"/>
              </a:solidFill>
              <a:ln w="571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771-914D-9232-5CF6E02B9CC1}"/>
              </c:ext>
            </c:extLst>
          </c:dPt>
          <c:dPt>
            <c:idx val="3"/>
            <c:invertIfNegative val="0"/>
            <c:bubble3D val="0"/>
            <c:spPr>
              <a:solidFill>
                <a:srgbClr val="6DC928"/>
              </a:solidFill>
              <a:ln w="571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771-914D-9232-5CF6E02B9CC1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571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771-914D-9232-5CF6E02B9CC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1771-914D-9232-5CF6E02B9CC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771-914D-9232-5CF6E02B9CC1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1771-914D-9232-5CF6E02B9CC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4CD4-4E52-BA1B-6AB5159772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Licenciatura</c:v>
                </c:pt>
                <c:pt idx="1">
                  <c:v>Preparatoria</c:v>
                </c:pt>
                <c:pt idx="2">
                  <c:v>Secundaria</c:v>
                </c:pt>
                <c:pt idx="3">
                  <c:v>Primaria</c:v>
                </c:pt>
                <c:pt idx="4">
                  <c:v>Ninguno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0.23150000000000001</c:v>
                </c:pt>
                <c:pt idx="1">
                  <c:v>0.47010000000000002</c:v>
                </c:pt>
                <c:pt idx="2">
                  <c:v>0.61609999999999998</c:v>
                </c:pt>
                <c:pt idx="3">
                  <c:v>0.77539999999999998</c:v>
                </c:pt>
                <c:pt idx="4">
                  <c:v>0.86860000000000004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771-914D-9232-5CF6E02B9C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69"/>
        <c:axId val="-2072514592"/>
        <c:axId val="-2072511536"/>
      </c:barChart>
      <c:catAx>
        <c:axId val="-2072514592"/>
        <c:scaling>
          <c:orientation val="maxMin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700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-2072511536"/>
        <c:crosses val="autoZero"/>
        <c:auto val="1"/>
        <c:lblAlgn val="ctr"/>
        <c:lblOffset val="100"/>
        <c:noMultiLvlLbl val="0"/>
      </c:catAx>
      <c:valAx>
        <c:axId val="-2072511536"/>
        <c:scaling>
          <c:orientation val="minMax"/>
          <c:max val="1"/>
          <c:min val="0"/>
        </c:scaling>
        <c:delete val="1"/>
        <c:axPos val="r"/>
        <c:numFmt formatCode="0%" sourceLinked="1"/>
        <c:majorTickMark val="out"/>
        <c:minorTickMark val="none"/>
        <c:tickLblPos val="nextTo"/>
        <c:crossAx val="-2072514592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5856873822975E-2"/>
          <c:y val="0.234512635379061"/>
          <c:w val="0.96082862523540502"/>
          <c:h val="0.64260392993661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30C2E3"/>
            </a:solidFill>
            <a:ln w="571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27CE4"/>
              </a:solidFill>
              <a:ln w="571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CD4-4E52-BA1B-6AB5159772C3}"/>
              </c:ext>
            </c:extLst>
          </c:dPt>
          <c:dPt>
            <c:idx val="1"/>
            <c:invertIfNegative val="0"/>
            <c:bubble3D val="0"/>
            <c:spPr>
              <a:solidFill>
                <a:srgbClr val="F9704E"/>
              </a:solidFill>
              <a:ln w="571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771-914D-9232-5CF6E02B9CC1}"/>
              </c:ext>
            </c:extLst>
          </c:dPt>
          <c:dPt>
            <c:idx val="2"/>
            <c:invertIfNegative val="0"/>
            <c:bubble3D val="0"/>
            <c:spPr>
              <a:solidFill>
                <a:srgbClr val="7675DB"/>
              </a:solidFill>
              <a:ln w="571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771-914D-9232-5CF6E02B9CC1}"/>
              </c:ext>
            </c:extLst>
          </c:dPt>
          <c:dPt>
            <c:idx val="3"/>
            <c:invertIfNegative val="0"/>
            <c:bubble3D val="0"/>
            <c:spPr>
              <a:solidFill>
                <a:srgbClr val="6DC928"/>
              </a:solidFill>
              <a:ln w="571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771-914D-9232-5CF6E02B9CC1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571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771-914D-9232-5CF6E02B9CC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1771-914D-9232-5CF6E02B9CC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771-914D-9232-5CF6E02B9CC1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1771-914D-9232-5CF6E02B9CC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4CD4-4E52-BA1B-6AB5159772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Licenciatura</c:v>
                </c:pt>
                <c:pt idx="1">
                  <c:v>Preparatoria</c:v>
                </c:pt>
                <c:pt idx="2">
                  <c:v>Secundaria</c:v>
                </c:pt>
                <c:pt idx="3">
                  <c:v>Primaria</c:v>
                </c:pt>
                <c:pt idx="4">
                  <c:v>Ninguno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0.23150000000000001</c:v>
                </c:pt>
                <c:pt idx="1">
                  <c:v>0.47010000000000002</c:v>
                </c:pt>
                <c:pt idx="2">
                  <c:v>0.61609999999999998</c:v>
                </c:pt>
                <c:pt idx="3">
                  <c:v>0.77539999999999998</c:v>
                </c:pt>
                <c:pt idx="4">
                  <c:v>0.86860000000000004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771-914D-9232-5CF6E02B9C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69"/>
        <c:axId val="-2098157760"/>
        <c:axId val="-2098167776"/>
      </c:barChart>
      <c:catAx>
        <c:axId val="-2098157760"/>
        <c:scaling>
          <c:orientation val="maxMin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700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-2098167776"/>
        <c:crosses val="autoZero"/>
        <c:auto val="1"/>
        <c:lblAlgn val="ctr"/>
        <c:lblOffset val="100"/>
        <c:noMultiLvlLbl val="0"/>
      </c:catAx>
      <c:valAx>
        <c:axId val="-2098167776"/>
        <c:scaling>
          <c:orientation val="minMax"/>
          <c:max val="1"/>
          <c:min val="0"/>
        </c:scaling>
        <c:delete val="1"/>
        <c:axPos val="r"/>
        <c:numFmt formatCode="0%" sourceLinked="1"/>
        <c:majorTickMark val="out"/>
        <c:minorTickMark val="none"/>
        <c:tickLblPos val="nextTo"/>
        <c:crossAx val="-2098157760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585689338482901E-2"/>
          <c:y val="0.201749244880915"/>
          <c:w val="0.96082862523540502"/>
          <c:h val="0.698255609832976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9AC5"/>
            </a:solidFill>
            <a:ln w="571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27CE4"/>
              </a:solidFill>
              <a:ln w="571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81B-4211-8B60-BC93ACCB4410}"/>
              </c:ext>
            </c:extLst>
          </c:dPt>
          <c:dPt>
            <c:idx val="1"/>
            <c:invertIfNegative val="0"/>
            <c:bubble3D val="0"/>
            <c:spPr>
              <a:solidFill>
                <a:srgbClr val="F9704E"/>
              </a:solidFill>
              <a:ln w="571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771-914D-9232-5CF6E02B9CC1}"/>
              </c:ext>
            </c:extLst>
          </c:dPt>
          <c:dPt>
            <c:idx val="2"/>
            <c:invertIfNegative val="0"/>
            <c:bubble3D val="0"/>
            <c:spPr>
              <a:solidFill>
                <a:srgbClr val="7675DB"/>
              </a:solidFill>
              <a:ln w="571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771-914D-9232-5CF6E02B9CC1}"/>
              </c:ext>
            </c:extLst>
          </c:dPt>
          <c:dPt>
            <c:idx val="3"/>
            <c:invertIfNegative val="0"/>
            <c:bubble3D val="0"/>
            <c:spPr>
              <a:solidFill>
                <a:srgbClr val="65BF41"/>
              </a:solidFill>
              <a:ln w="571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771-914D-9232-5CF6E02B9CC1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571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771-914D-9232-5CF6E02B9CC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1771-914D-9232-5CF6E02B9CC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771-914D-9232-5CF6E02B9CC1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1771-914D-9232-5CF6E02B9CC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F81B-4211-8B60-BC93ACCB441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Licenciatura</c:v>
                </c:pt>
                <c:pt idx="1">
                  <c:v>Preparatoria</c:v>
                </c:pt>
                <c:pt idx="2">
                  <c:v>Secundaria</c:v>
                </c:pt>
                <c:pt idx="3">
                  <c:v>Primaria</c:v>
                </c:pt>
                <c:pt idx="4">
                  <c:v>Ninguno</c:v>
                </c:pt>
              </c:strCache>
            </c:strRef>
          </c:cat>
          <c:val>
            <c:numRef>
              <c:f>Hoja1!$B$2:$B$6</c:f>
              <c:numCache>
                <c:formatCode>_-"$"* #,##0_-;\-"$"* #,##0_-;_-"$"* "-"??_-;_-@_-</c:formatCode>
                <c:ptCount val="5"/>
                <c:pt idx="0">
                  <c:v>12123</c:v>
                </c:pt>
                <c:pt idx="1">
                  <c:v>7253</c:v>
                </c:pt>
                <c:pt idx="2">
                  <c:v>6463.5</c:v>
                </c:pt>
                <c:pt idx="3">
                  <c:v>5869</c:v>
                </c:pt>
                <c:pt idx="4">
                  <c:v>4887.5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771-914D-9232-5CF6E02B9C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69"/>
        <c:axId val="-2072411840"/>
        <c:axId val="-2072408560"/>
      </c:barChart>
      <c:catAx>
        <c:axId val="-2072411840"/>
        <c:scaling>
          <c:orientation val="maxMin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700">
            <a:solidFill>
              <a:schemeClr val="bg1">
                <a:lumMod val="65000"/>
              </a:schemeClr>
            </a:solidFill>
          </a:ln>
        </c:spPr>
        <c:crossAx val="-2072408560"/>
        <c:crosses val="autoZero"/>
        <c:auto val="1"/>
        <c:lblAlgn val="ctr"/>
        <c:lblOffset val="100"/>
        <c:noMultiLvlLbl val="0"/>
      </c:catAx>
      <c:valAx>
        <c:axId val="-2072408560"/>
        <c:scaling>
          <c:orientation val="minMax"/>
        </c:scaling>
        <c:delete val="1"/>
        <c:axPos val="r"/>
        <c:numFmt formatCode="_-&quot;$&quot;* #,##0_-;\-&quot;$&quot;* #,##0_-;_-&quot;$&quot;* &quot;-&quot;??_-;_-@_-" sourceLinked="1"/>
        <c:majorTickMark val="out"/>
        <c:minorTickMark val="none"/>
        <c:tickLblPos val="nextTo"/>
        <c:crossAx val="-2072411840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756730687013802"/>
          <c:y val="4.9423401870967E-3"/>
          <c:w val="0.67243269312986198"/>
          <c:h val="0.976896836606880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Bachillerato</c:v>
                </c:pt>
              </c:strCache>
            </c:strRef>
          </c:tx>
          <c:spPr>
            <a:solidFill>
              <a:srgbClr val="F9704E"/>
            </a:solidFill>
            <a:ln w="5715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4CD4-4E52-BA1B-6AB5159772C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771-914D-9232-5CF6E02B9CC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771-914D-9232-5CF6E02B9CC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771-914D-9232-5CF6E02B9CC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771-914D-9232-5CF6E02B9CC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1771-914D-9232-5CF6E02B9CC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771-914D-9232-5CF6E02B9CC1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1771-914D-9232-5CF6E02B9CC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Hoja1!$A$2:$A$7</c:f>
              <c:strCache>
                <c:ptCount val="6"/>
                <c:pt idx="0">
                  <c:v>Profesionistas y técnicos </c:v>
                </c:pt>
                <c:pt idx="1">
                  <c:v>Funcionarios, directores y jefes</c:v>
                </c:pt>
                <c:pt idx="2">
                  <c:v>Trabajadores en actividades administrativas</c:v>
                </c:pt>
                <c:pt idx="3">
                  <c:v>Comerciantes y empleados en ventas</c:v>
                </c:pt>
                <c:pt idx="4">
                  <c:v>Operadores de maquinaria y ensambladores</c:v>
                </c:pt>
                <c:pt idx="5">
                  <c:v>Ayudantes y vendedores ambulantes</c:v>
                </c:pt>
              </c:strCache>
            </c:strRef>
          </c:cat>
          <c:val>
            <c:numRef>
              <c:f>Hoja1!$B$2:$B$7</c:f>
              <c:numCache>
                <c:formatCode>0%</c:formatCode>
                <c:ptCount val="6"/>
                <c:pt idx="0">
                  <c:v>0.14102680975238599</c:v>
                </c:pt>
                <c:pt idx="1">
                  <c:v>2.8286397570966928E-2</c:v>
                </c:pt>
                <c:pt idx="2">
                  <c:v>0.13218711858268034</c:v>
                </c:pt>
                <c:pt idx="3">
                  <c:v>0.19530409283404185</c:v>
                </c:pt>
                <c:pt idx="4">
                  <c:v>0.12938798540762206</c:v>
                </c:pt>
                <c:pt idx="5">
                  <c:v>0.16013379124834601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771-914D-9232-5CF6E02B9CC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Licenciatura</c:v>
                </c:pt>
              </c:strCache>
            </c:strRef>
          </c:tx>
          <c:spPr>
            <a:solidFill>
              <a:srgbClr val="027CE4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Hoja1!$A$2:$A$7</c:f>
              <c:strCache>
                <c:ptCount val="6"/>
                <c:pt idx="0">
                  <c:v>Profesionistas y técnicos </c:v>
                </c:pt>
                <c:pt idx="1">
                  <c:v>Funcionarios, directores y jefes</c:v>
                </c:pt>
                <c:pt idx="2">
                  <c:v>Trabajadores en actividades administrativas</c:v>
                </c:pt>
                <c:pt idx="3">
                  <c:v>Comerciantes y empleados en ventas</c:v>
                </c:pt>
                <c:pt idx="4">
                  <c:v>Operadores de maquinaria y ensambladores</c:v>
                </c:pt>
                <c:pt idx="5">
                  <c:v>Ayudantes y vendedores ambulantes</c:v>
                </c:pt>
              </c:strCache>
            </c:strRef>
          </c:cat>
          <c:val>
            <c:numRef>
              <c:f>Hoja1!$C$2:$C$7</c:f>
              <c:numCache>
                <c:formatCode>0%</c:formatCode>
                <c:ptCount val="6"/>
                <c:pt idx="0">
                  <c:v>0.54939547286445867</c:v>
                </c:pt>
                <c:pt idx="1">
                  <c:v>0.11056718239468187</c:v>
                </c:pt>
                <c:pt idx="2">
                  <c:v>0.10984755947834392</c:v>
                </c:pt>
                <c:pt idx="3">
                  <c:v>9.7975087484287307E-2</c:v>
                </c:pt>
                <c:pt idx="4">
                  <c:v>3.3728967460756154E-2</c:v>
                </c:pt>
                <c:pt idx="5">
                  <c:v>3.032468190619093E-2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27-4F04-81BB-66B4D968FB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2"/>
        <c:overlap val="-18"/>
        <c:axId val="-2074242912"/>
        <c:axId val="-2074239312"/>
      </c:barChart>
      <c:catAx>
        <c:axId val="-207424291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074239312"/>
        <c:crosses val="autoZero"/>
        <c:auto val="1"/>
        <c:lblAlgn val="ctr"/>
        <c:lblOffset val="100"/>
        <c:noMultiLvlLbl val="0"/>
      </c:catAx>
      <c:valAx>
        <c:axId val="-2074239312"/>
        <c:scaling>
          <c:orientation val="minMax"/>
          <c:max val="0.6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-2074242912"/>
        <c:crosses val="autoZero"/>
        <c:crossBetween val="between"/>
        <c:majorUnit val="0.2"/>
        <c:minorUnit val="0.2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585647279501701E-2"/>
          <c:y val="0.13536453323634801"/>
          <c:w val="0.96082862523540502"/>
          <c:h val="0.73402253398433503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Ninguno</c:v>
                </c:pt>
              </c:strCache>
            </c:strRef>
          </c:tx>
          <c:spPr>
            <a:ln w="28575"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EB8-4D80-BE24-12D6FFB8D21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EB8-4D80-BE24-12D6FFB8D212}"/>
                </c:ext>
              </c:extLst>
            </c:dLbl>
            <c:dLbl>
              <c:idx val="2"/>
              <c:layout>
                <c:manualLayout>
                  <c:x val="-2.53609790020797E-3"/>
                  <c:y val="-3.955497121388560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EB8-4D80-BE24-12D6FFB8D2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1° trimestre de 2020</c:v>
                </c:pt>
                <c:pt idx="1">
                  <c:v>3° trimestre de 2020</c:v>
                </c:pt>
                <c:pt idx="2">
                  <c:v>4° trimestre de 2020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-2.6467349115761096E-2</c:v>
                </c:pt>
                <c:pt idx="1">
                  <c:v>-0.17423717209508183</c:v>
                </c:pt>
                <c:pt idx="2">
                  <c:v>-0.10831317739930535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1F-744C-8DDF-E98043FEB8B7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Primaria</c:v>
                </c:pt>
              </c:strCache>
            </c:strRef>
          </c:tx>
          <c:spPr>
            <a:ln w="31750">
              <a:solidFill>
                <a:srgbClr val="65BF41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EB8-4D80-BE24-12D6FFB8D21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EB8-4D80-BE24-12D6FFB8D212}"/>
                </c:ext>
              </c:extLst>
            </c:dLbl>
            <c:dLbl>
              <c:idx val="2"/>
              <c:layout>
                <c:manualLayout>
                  <c:x val="-3.0141293492986E-3"/>
                  <c:y val="-2.972101691822489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EB8-4D80-BE24-12D6FFB8D2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1° trimestre de 2020</c:v>
                </c:pt>
                <c:pt idx="1">
                  <c:v>3° trimestre de 2020</c:v>
                </c:pt>
                <c:pt idx="2">
                  <c:v>4° trimestre de 2020</c:v>
                </c:pt>
              </c:strCache>
            </c:strRef>
          </c:cat>
          <c:val>
            <c:numRef>
              <c:f>Hoja1!$C$2:$C$4</c:f>
              <c:numCache>
                <c:formatCode>0%</c:formatCode>
                <c:ptCount val="3"/>
                <c:pt idx="0">
                  <c:v>-1.3907762146576408E-2</c:v>
                </c:pt>
                <c:pt idx="1">
                  <c:v>-0.12863709746989882</c:v>
                </c:pt>
                <c:pt idx="2">
                  <c:v>-8.4143306888791347E-2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B7-4FA3-AC3B-61F6FDFAC03C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Secundaria</c:v>
                </c:pt>
              </c:strCache>
            </c:strRef>
          </c:tx>
          <c:spPr>
            <a:ln w="31750">
              <a:solidFill>
                <a:srgbClr val="7675DB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EB8-4D80-BE24-12D6FFB8D21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EB8-4D80-BE24-12D6FFB8D212}"/>
                </c:ext>
              </c:extLst>
            </c:dLbl>
            <c:dLbl>
              <c:idx val="2"/>
              <c:layout>
                <c:manualLayout>
                  <c:x val="3.34463813111465E-4"/>
                  <c:y val="-4.946042256938430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EB8-4D80-BE24-12D6FFB8D2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1° trimestre de 2020</c:v>
                </c:pt>
                <c:pt idx="1">
                  <c:v>3° trimestre de 2020</c:v>
                </c:pt>
                <c:pt idx="2">
                  <c:v>4° trimestre de 2020</c:v>
                </c:pt>
              </c:strCache>
            </c:strRef>
          </c:cat>
          <c:val>
            <c:numRef>
              <c:f>Hoja1!$D$2:$D$4</c:f>
              <c:numCache>
                <c:formatCode>0%</c:formatCode>
                <c:ptCount val="3"/>
                <c:pt idx="0">
                  <c:v>-1.2980555832635687E-2</c:v>
                </c:pt>
                <c:pt idx="1">
                  <c:v>-0.10803012586933702</c:v>
                </c:pt>
                <c:pt idx="2">
                  <c:v>-5.9265854137448226E-2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DB-466A-81E9-CB63B8646B6B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Bachillerato</c:v>
                </c:pt>
              </c:strCache>
            </c:strRef>
          </c:tx>
          <c:spPr>
            <a:ln w="31750">
              <a:solidFill>
                <a:srgbClr val="F9704E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EB8-4D80-BE24-12D6FFB8D21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EB8-4D80-BE24-12D6FFB8D212}"/>
                </c:ext>
              </c:extLst>
            </c:dLbl>
            <c:dLbl>
              <c:idx val="2"/>
              <c:layout>
                <c:manualLayout>
                  <c:x val="3.34463813111465E-4"/>
                  <c:y val="-1.241359930032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EB8-4D80-BE24-12D6FFB8D2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1° trimestre de 2020</c:v>
                </c:pt>
                <c:pt idx="1">
                  <c:v>3° trimestre de 2020</c:v>
                </c:pt>
                <c:pt idx="2">
                  <c:v>4° trimestre de 2020</c:v>
                </c:pt>
              </c:strCache>
            </c:strRef>
          </c:cat>
          <c:val>
            <c:numRef>
              <c:f>Hoja1!$E$2:$E$4</c:f>
              <c:numCache>
                <c:formatCode>0%</c:formatCode>
                <c:ptCount val="3"/>
                <c:pt idx="0">
                  <c:v>2.8221978969760197E-3</c:v>
                </c:pt>
                <c:pt idx="1">
                  <c:v>-4.8932898618140985E-2</c:v>
                </c:pt>
                <c:pt idx="2">
                  <c:v>-2.6454859289146149E-2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DB-466A-81E9-CB63B8646B6B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Licenciatura y posgrado</c:v>
                </c:pt>
              </c:strCache>
            </c:strRef>
          </c:tx>
          <c:spPr>
            <a:ln w="31750">
              <a:solidFill>
                <a:srgbClr val="027CE4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B8-4D80-BE24-12D6FFB8D21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EB8-4D80-BE24-12D6FFB8D212}"/>
                </c:ext>
              </c:extLst>
            </c:dLbl>
            <c:dLbl>
              <c:idx val="2"/>
              <c:layout>
                <c:manualLayout>
                  <c:x val="2.0087603943165001E-3"/>
                  <c:y val="-8.023058112654810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EB8-4D80-BE24-12D6FFB8D2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1° trimestre de 2020</c:v>
                </c:pt>
                <c:pt idx="1">
                  <c:v>3° trimestre de 2020</c:v>
                </c:pt>
                <c:pt idx="2">
                  <c:v>4° trimestre de 2020</c:v>
                </c:pt>
              </c:strCache>
            </c:strRef>
          </c:cat>
          <c:val>
            <c:numRef>
              <c:f>Hoja1!$F$2:$F$4</c:f>
              <c:numCache>
                <c:formatCode>0%</c:formatCode>
                <c:ptCount val="3"/>
                <c:pt idx="0">
                  <c:v>1.1953532654053189E-2</c:v>
                </c:pt>
                <c:pt idx="1">
                  <c:v>1.24055651680548E-2</c:v>
                </c:pt>
                <c:pt idx="2">
                  <c:v>4.8226557836367867E-2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0DB-466A-81E9-CB63B8646B6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2023357248"/>
        <c:axId val="-2023355152"/>
      </c:lineChart>
      <c:catAx>
        <c:axId val="-2023357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5875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400" b="1"/>
            </a:pPr>
            <a:endParaRPr lang="en-US"/>
          </a:p>
        </c:txPr>
        <c:crossAx val="-2023355152"/>
        <c:crossesAt val="-40"/>
        <c:auto val="1"/>
        <c:lblAlgn val="ctr"/>
        <c:lblOffset val="100"/>
        <c:tickLblSkip val="1"/>
        <c:noMultiLvlLbl val="0"/>
      </c:catAx>
      <c:valAx>
        <c:axId val="-202335515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23357248"/>
        <c:crossesAt val="0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5856873822975E-2"/>
          <c:y val="0.19854544817914599"/>
          <c:w val="0.96082862523540502"/>
          <c:h val="0.691710759013130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29D5F0"/>
            </a:solidFill>
            <a:ln w="57150"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771-914D-9232-5CF6E02B9CC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771-914D-9232-5CF6E02B9CC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771-914D-9232-5CF6E02B9CC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771-914D-9232-5CF6E02B9CC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1771-914D-9232-5CF6E02B9CC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771-914D-9232-5CF6E02B9CC1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1771-914D-9232-5CF6E02B9CC1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Tasa de desempleo</c:v>
                </c:pt>
                <c:pt idx="1">
                  <c:v>Tasa de informalidad</c:v>
                </c:pt>
                <c:pt idx="2">
                  <c:v>Aumento salarial vs bachillerato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 formatCode="0.0%">
                  <c:v>3.834829427694552E-2</c:v>
                </c:pt>
                <c:pt idx="1">
                  <c:v>0.19270152934954499</c:v>
                </c:pt>
                <c:pt idx="2">
                  <c:v>0.9674849267872524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771-914D-9232-5CF6E02B9CC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27CE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Hoja1!$A$2:$A$4</c:f>
              <c:strCache>
                <c:ptCount val="3"/>
                <c:pt idx="0">
                  <c:v>Tasa de desempleo</c:v>
                </c:pt>
                <c:pt idx="1">
                  <c:v>Tasa de informalidad</c:v>
                </c:pt>
                <c:pt idx="2">
                  <c:v>Aumento salarial vs bachillerato</c:v>
                </c:pt>
              </c:strCache>
            </c:strRef>
          </c:cat>
          <c:val>
            <c:numRef>
              <c:f>Hoja1!$C$2:$C$4</c:f>
              <c:numCache>
                <c:formatCode>0%</c:formatCode>
                <c:ptCount val="3"/>
                <c:pt idx="0" formatCode="0.0%">
                  <c:v>5.09673E-2</c:v>
                </c:pt>
                <c:pt idx="1">
                  <c:v>0.22019</c:v>
                </c:pt>
                <c:pt idx="2">
                  <c:v>0.75492999999999999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ED-4BD3-B3D5-66578258FA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69"/>
        <c:overlap val="-35"/>
        <c:axId val="-2026318544"/>
        <c:axId val="-2028548848"/>
      </c:barChart>
      <c:catAx>
        <c:axId val="-20263185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700">
            <a:solidFill>
              <a:schemeClr val="bg1">
                <a:lumMod val="65000"/>
              </a:schemeClr>
            </a:solidFill>
          </a:ln>
        </c:spPr>
        <c:crossAx val="-2028548848"/>
        <c:crosses val="autoZero"/>
        <c:auto val="1"/>
        <c:lblAlgn val="ctr"/>
        <c:lblOffset val="100"/>
        <c:noMultiLvlLbl val="0"/>
      </c:catAx>
      <c:valAx>
        <c:axId val="-2028548848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-2026318544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5856873822975E-2"/>
          <c:y val="0.46096516434384799"/>
          <c:w val="0.96082862523540502"/>
          <c:h val="0.43903977344684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7675DB"/>
            </a:solidFill>
            <a:ln w="5715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4CD4-4E52-BA1B-6AB5159772C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771-914D-9232-5CF6E02B9CC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771-914D-9232-5CF6E02B9CC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771-914D-9232-5CF6E02B9CC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771-914D-9232-5CF6E02B9CC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1771-914D-9232-5CF6E02B9CC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771-914D-9232-5CF6E02B9CC1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1771-914D-9232-5CF6E02B9CC1}"/>
              </c:ext>
            </c:extLst>
          </c:dPt>
          <c:dLbls>
            <c:dLbl>
              <c:idx val="2"/>
              <c:layout>
                <c:manualLayout>
                  <c:x val="2.2359198230841601E-3"/>
                  <c:y val="-2.9092874994559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71-914D-9232-5CF6E02B9C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Hoja1!$A$2:$A$8</c:f>
              <c:strCache>
                <c:ptCount val="7"/>
                <c:pt idx="0">
                  <c:v>Educación</c:v>
                </c:pt>
                <c:pt idx="1">
                  <c:v>Artes y humanidades</c:v>
                </c:pt>
                <c:pt idx="2">
                  <c:v>Ciencias sociales y administrativas</c:v>
                </c:pt>
                <c:pt idx="3">
                  <c:v>Ciencias naturales y de la computación</c:v>
                </c:pt>
                <c:pt idx="4">
                  <c:v>Ingeniería y construcción</c:v>
                </c:pt>
                <c:pt idx="5">
                  <c:v>Agronomía </c:v>
                </c:pt>
                <c:pt idx="6">
                  <c:v>Salud</c:v>
                </c:pt>
              </c:strCache>
            </c:strRef>
          </c:cat>
          <c:val>
            <c:numRef>
              <c:f>Hoja1!$B$2:$B$8</c:f>
              <c:numCache>
                <c:formatCode>0.0%</c:formatCode>
                <c:ptCount val="7"/>
                <c:pt idx="0">
                  <c:v>-1.4E-2</c:v>
                </c:pt>
                <c:pt idx="1">
                  <c:v>-1.7999999999999999E-2</c:v>
                </c:pt>
                <c:pt idx="2">
                  <c:v>-1.0999999999999999E-2</c:v>
                </c:pt>
                <c:pt idx="3">
                  <c:v>-7.0000000000000001E-3</c:v>
                </c:pt>
                <c:pt idx="4">
                  <c:v>-2.3E-2</c:v>
                </c:pt>
                <c:pt idx="5">
                  <c:v>-4.2000000000000003E-2</c:v>
                </c:pt>
                <c:pt idx="6">
                  <c:v>-2.1999999999999999E-2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771-914D-9232-5CF6E02B9C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69"/>
        <c:axId val="-2028263520"/>
        <c:axId val="-2028670944"/>
      </c:barChart>
      <c:catAx>
        <c:axId val="-2028263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spPr>
          <a:ln w="12700">
            <a:solidFill>
              <a:schemeClr val="bg1">
                <a:lumMod val="65000"/>
              </a:schemeClr>
            </a:solidFill>
          </a:ln>
        </c:spPr>
        <c:txPr>
          <a:bodyPr rot="0"/>
          <a:lstStyle/>
          <a:p>
            <a:pPr>
              <a:defRPr sz="1400"/>
            </a:pPr>
            <a:endParaRPr lang="en-US"/>
          </a:p>
        </c:txPr>
        <c:crossAx val="-2028670944"/>
        <c:crosses val="autoZero"/>
        <c:auto val="1"/>
        <c:lblAlgn val="ctr"/>
        <c:lblOffset val="100"/>
        <c:noMultiLvlLbl val="0"/>
      </c:catAx>
      <c:valAx>
        <c:axId val="-2028670944"/>
        <c:scaling>
          <c:orientation val="minMax"/>
          <c:max val="0"/>
          <c:min val="-0.05"/>
        </c:scaling>
        <c:delete val="1"/>
        <c:axPos val="l"/>
        <c:numFmt formatCode="0.0%" sourceLinked="1"/>
        <c:majorTickMark val="out"/>
        <c:minorTickMark val="none"/>
        <c:tickLblPos val="nextTo"/>
        <c:crossAx val="-2028263520"/>
        <c:crossesAt val="1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57BB4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Administración y gestión de empresas</c:v>
                </c:pt>
                <c:pt idx="1">
                  <c:v>Derecho</c:v>
                </c:pt>
                <c:pt idx="2">
                  <c:v>Contabilidad y fiscalización</c:v>
                </c:pt>
                <c:pt idx="3">
                  <c:v>Formación docente para educación básica, nivel primaria</c:v>
                </c:pt>
                <c:pt idx="4">
                  <c:v>Enfermería y cuidados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1487341.75</c:v>
                </c:pt>
                <c:pt idx="1">
                  <c:v>1165686</c:v>
                </c:pt>
                <c:pt idx="2">
                  <c:v>1118887</c:v>
                </c:pt>
                <c:pt idx="3">
                  <c:v>629499</c:v>
                </c:pt>
                <c:pt idx="4">
                  <c:v>482812.75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2B-44C3-8839-0307D16990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2023383168"/>
        <c:axId val="-2023530592"/>
      </c:barChart>
      <c:catAx>
        <c:axId val="-20233831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3530592"/>
        <c:crosses val="autoZero"/>
        <c:auto val="1"/>
        <c:lblAlgn val="ctr"/>
        <c:lblOffset val="100"/>
        <c:noMultiLvlLbl val="0"/>
      </c:catAx>
      <c:valAx>
        <c:axId val="-2023530592"/>
        <c:scaling>
          <c:orientation val="minMax"/>
        </c:scaling>
        <c:delete val="1"/>
        <c:axPos val="t"/>
        <c:numFmt formatCode="#,##0" sourceLinked="1"/>
        <c:majorTickMark val="none"/>
        <c:minorTickMark val="none"/>
        <c:tickLblPos val="nextTo"/>
        <c:crossAx val="-20233831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1843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1" name="Google Shape;2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8971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0" name="Google Shape;28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6742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8" name="Google Shape;26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4985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1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emf"/><Relationship Id="rId4" Type="http://schemas.openxmlformats.org/officeDocument/2006/relationships/image" Target="../media/image1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emf"/><Relationship Id="rId4" Type="http://schemas.openxmlformats.org/officeDocument/2006/relationships/image" Target="../media/image1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ortada principal">
  <p:cSld name="1_portada principal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3867" y="2131847"/>
            <a:ext cx="9584266" cy="2154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o separador" preserve="1">
  <p:cSld name="1_titulo separador">
    <p:bg>
      <p:bgPr>
        <a:solidFill>
          <a:srgbClr val="00B4D4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0"/>
          <a:stretch/>
        </p:blipFill>
        <p:spPr>
          <a:xfrm>
            <a:off x="10618" y="-6914"/>
            <a:ext cx="12181382" cy="6434874"/>
          </a:xfrm>
          <a:prstGeom prst="rect">
            <a:avLst/>
          </a:prstGeom>
        </p:spPr>
      </p:pic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157163" y="1653949"/>
            <a:ext cx="8083550" cy="393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1113" marR="0" lvl="0" indent="-1111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tabLst/>
              <a:defRPr sz="4400" b="1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3B6FFEBE-97C7-A948-B498-DF578F9940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66697" y="6593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BDF3FCC-CD1B-2E4D-8E0F-7FB94C8D87EC}" type="slidenum">
              <a:rPr lang="es-ES_tradnl" smtClean="0"/>
              <a:pPr/>
              <a:t>‹#›</a:t>
            </a:fld>
            <a:endParaRPr lang="es-ES_tradnl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7022" y="44496"/>
            <a:ext cx="11877956" cy="24240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433831"/>
            <a:ext cx="12192000" cy="41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06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o separador" preserve="1">
  <p:cSld name="1_titulo separador">
    <p:bg>
      <p:bgPr>
        <a:solidFill>
          <a:srgbClr val="00B4D4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0"/>
          <a:stretch/>
        </p:blipFill>
        <p:spPr>
          <a:xfrm>
            <a:off x="0" y="-6914"/>
            <a:ext cx="12185501" cy="6434874"/>
          </a:xfrm>
          <a:prstGeom prst="rect">
            <a:avLst/>
          </a:prstGeom>
        </p:spPr>
      </p:pic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157163" y="1653949"/>
            <a:ext cx="8083550" cy="393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1113" marR="0" lvl="0" indent="-1111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tabLst/>
              <a:defRPr sz="4400" b="1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3B6FFEBE-97C7-A948-B498-DF578F9940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66697" y="6593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BDF3FCC-CD1B-2E4D-8E0F-7FB94C8D87EC}" type="slidenum">
              <a:rPr lang="es-ES_tradnl" smtClean="0"/>
              <a:pPr/>
              <a:t>‹#›</a:t>
            </a:fld>
            <a:endParaRPr lang="es-ES_tradnl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7022" y="44496"/>
            <a:ext cx="11877956" cy="24240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433831"/>
            <a:ext cx="12192000" cy="41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6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ble caja de texto" preserve="1" userDrawn="1">
  <p:cSld name="1_doble caja de texto"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Rectangle 4"/>
          <p:cNvSpPr/>
          <p:nvPr userDrawn="1"/>
        </p:nvSpPr>
        <p:spPr>
          <a:xfrm>
            <a:off x="3250" y="0"/>
            <a:ext cx="12188750" cy="6858000"/>
          </a:xfrm>
          <a:prstGeom prst="rect">
            <a:avLst/>
          </a:prstGeom>
          <a:solidFill>
            <a:schemeClr val="bg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7022" y="73949"/>
            <a:ext cx="1377013" cy="144598"/>
          </a:xfrm>
          <a:prstGeom prst="rect">
            <a:avLst/>
          </a:prstGeom>
        </p:spPr>
      </p:pic>
      <p:cxnSp>
        <p:nvCxnSpPr>
          <p:cNvPr id="8" name="Conector recto 7"/>
          <p:cNvCxnSpPr/>
          <p:nvPr userDrawn="1"/>
        </p:nvCxnSpPr>
        <p:spPr>
          <a:xfrm>
            <a:off x="157022" y="280020"/>
            <a:ext cx="1187795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n 3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1520" y="729972"/>
            <a:ext cx="6084608" cy="390039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60842" y="4964524"/>
            <a:ext cx="6350202" cy="792203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25263" y="6492914"/>
            <a:ext cx="11941475" cy="254725"/>
          </a:xfrm>
          <a:prstGeom prst="rect">
            <a:avLst/>
          </a:prstGeom>
        </p:spPr>
      </p:pic>
      <p:pic>
        <p:nvPicPr>
          <p:cNvPr id="36" name="Picture 2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" y="0"/>
            <a:ext cx="1218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06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o separador" preserve="1" userDrawn="1">
  <p:cSld name="1_titulo separador">
    <p:bg>
      <p:bgPr>
        <a:solidFill>
          <a:srgbClr val="00B4D4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6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34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ble caja de texto" preserve="1" userDrawn="1">
  <p:cSld name="1_doble caja de texto"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/>
          <p:cNvSpPr/>
          <p:nvPr userDrawn="1"/>
        </p:nvSpPr>
        <p:spPr>
          <a:xfrm>
            <a:off x="0" y="-1"/>
            <a:ext cx="12192000" cy="796848"/>
          </a:xfrm>
          <a:prstGeom prst="rect">
            <a:avLst/>
          </a:prstGeom>
          <a:solidFill>
            <a:schemeClr val="tx1">
              <a:lumMod val="85000"/>
              <a:lumOff val="1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ES_tradnl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3B6FFEBE-97C7-A948-B498-DF578F9940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66697" y="6593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BDF3FCC-CD1B-2E4D-8E0F-7FB94C8D87EC}" type="slidenum">
              <a:rPr lang="es-ES_tradnl" smtClean="0"/>
              <a:pPr/>
              <a:t>‹#›</a:t>
            </a:fld>
            <a:endParaRPr lang="es-ES_tradnl" dirty="0"/>
          </a:p>
        </p:txBody>
      </p:sp>
      <p:sp>
        <p:nvSpPr>
          <p:cNvPr id="19" name="Google Shape;64;p13"/>
          <p:cNvSpPr txBox="1">
            <a:spLocks noGrp="1"/>
          </p:cNvSpPr>
          <p:nvPr>
            <p:ph type="ctrTitle"/>
          </p:nvPr>
        </p:nvSpPr>
        <p:spPr>
          <a:xfrm>
            <a:off x="51690" y="252334"/>
            <a:ext cx="7354242" cy="54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AC5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30C2E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20" name="Google Shape;81;p14"/>
          <p:cNvSpPr txBox="1">
            <a:spLocks noGrp="1"/>
          </p:cNvSpPr>
          <p:nvPr>
            <p:ph type="body" idx="11"/>
          </p:nvPr>
        </p:nvSpPr>
        <p:spPr>
          <a:xfrm>
            <a:off x="42632" y="6182987"/>
            <a:ext cx="11877816" cy="250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12700" marR="0" lvl="0" indent="-12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tabLst/>
              <a:defRPr sz="9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022" y="44496"/>
            <a:ext cx="11877956" cy="24240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433831"/>
            <a:ext cx="12192000" cy="41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91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ble caja de texto" preserve="1" userDrawn="1">
  <p:cSld name="1_doble caja de texto"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501" cy="6858000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0" y="6467618"/>
            <a:ext cx="12192000" cy="39038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3B6FFEBE-97C7-A948-B498-DF578F9940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66697" y="6593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DF3FCC-CD1B-2E4D-8E0F-7FB94C8D87EC}" type="slidenum">
              <a:rPr lang="es-ES_tradnl" smtClean="0"/>
              <a:pPr/>
              <a:t>‹#›</a:t>
            </a:fld>
            <a:endParaRPr lang="es-ES_tradnl" dirty="0"/>
          </a:p>
        </p:txBody>
      </p:sp>
      <p:sp>
        <p:nvSpPr>
          <p:cNvPr id="19" name="Google Shape;64;p13"/>
          <p:cNvSpPr txBox="1">
            <a:spLocks noGrp="1"/>
          </p:cNvSpPr>
          <p:nvPr>
            <p:ph type="ctrTitle"/>
          </p:nvPr>
        </p:nvSpPr>
        <p:spPr>
          <a:xfrm>
            <a:off x="51690" y="331357"/>
            <a:ext cx="12051274" cy="54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AC5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20" name="Google Shape;81;p14"/>
          <p:cNvSpPr txBox="1">
            <a:spLocks noGrp="1"/>
          </p:cNvSpPr>
          <p:nvPr>
            <p:ph type="body" idx="11"/>
          </p:nvPr>
        </p:nvSpPr>
        <p:spPr>
          <a:xfrm>
            <a:off x="42632" y="6182987"/>
            <a:ext cx="11877816" cy="250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12700" marR="0" lvl="0" indent="-12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tabLst/>
              <a:defRPr sz="9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567" y="6521992"/>
            <a:ext cx="11897412" cy="20302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7022" y="73949"/>
            <a:ext cx="1377013" cy="144598"/>
          </a:xfrm>
          <a:prstGeom prst="rect">
            <a:avLst/>
          </a:prstGeom>
        </p:spPr>
      </p:pic>
      <p:cxnSp>
        <p:nvCxnSpPr>
          <p:cNvPr id="8" name="Conector recto 7"/>
          <p:cNvCxnSpPr/>
          <p:nvPr userDrawn="1"/>
        </p:nvCxnSpPr>
        <p:spPr>
          <a:xfrm>
            <a:off x="157022" y="280020"/>
            <a:ext cx="1187795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541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ble caja de texto" preserve="1" userDrawn="1">
  <p:cSld name="1_doble caja de texto"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" t="16643" r="3718" b="2644"/>
          <a:stretch/>
        </p:blipFill>
        <p:spPr>
          <a:xfrm>
            <a:off x="0" y="-7620"/>
            <a:ext cx="12192000" cy="6873240"/>
          </a:xfrm>
          <a:prstGeom prst="rect">
            <a:avLst/>
          </a:prstGeom>
        </p:spPr>
      </p:pic>
      <p:sp>
        <p:nvSpPr>
          <p:cNvPr id="14" name="Rectangle 12"/>
          <p:cNvSpPr/>
          <p:nvPr userDrawn="1"/>
        </p:nvSpPr>
        <p:spPr>
          <a:xfrm>
            <a:off x="4245" y="-7620"/>
            <a:ext cx="12187755" cy="687324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" y="0"/>
            <a:ext cx="12185501" cy="6858000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0" y="6467618"/>
            <a:ext cx="12192000" cy="39038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3B6FFEBE-97C7-A948-B498-DF578F9940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66697" y="6593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DF3FCC-CD1B-2E4D-8E0F-7FB94C8D87EC}" type="slidenum">
              <a:rPr lang="es-ES_tradnl" smtClean="0"/>
              <a:pPr/>
              <a:t>‹#›</a:t>
            </a:fld>
            <a:endParaRPr lang="es-ES_tradnl" dirty="0"/>
          </a:p>
        </p:txBody>
      </p:sp>
      <p:sp>
        <p:nvSpPr>
          <p:cNvPr id="19" name="Google Shape;64;p13"/>
          <p:cNvSpPr txBox="1">
            <a:spLocks noGrp="1"/>
          </p:cNvSpPr>
          <p:nvPr>
            <p:ph type="ctrTitle"/>
          </p:nvPr>
        </p:nvSpPr>
        <p:spPr>
          <a:xfrm>
            <a:off x="51690" y="252334"/>
            <a:ext cx="12051274" cy="54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AC5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20" name="Google Shape;81;p14"/>
          <p:cNvSpPr txBox="1">
            <a:spLocks noGrp="1"/>
          </p:cNvSpPr>
          <p:nvPr>
            <p:ph type="body" idx="11"/>
          </p:nvPr>
        </p:nvSpPr>
        <p:spPr>
          <a:xfrm>
            <a:off x="42632" y="6182987"/>
            <a:ext cx="11877816" cy="250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12700" marR="0" lvl="0" indent="-12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tabLst/>
              <a:defRPr sz="9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7567" y="6521992"/>
            <a:ext cx="11897412" cy="20302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7022" y="73949"/>
            <a:ext cx="1377013" cy="144598"/>
          </a:xfrm>
          <a:prstGeom prst="rect">
            <a:avLst/>
          </a:prstGeom>
        </p:spPr>
      </p:pic>
      <p:cxnSp>
        <p:nvCxnSpPr>
          <p:cNvPr id="8" name="Conector recto 7"/>
          <p:cNvCxnSpPr/>
          <p:nvPr userDrawn="1"/>
        </p:nvCxnSpPr>
        <p:spPr>
          <a:xfrm>
            <a:off x="157022" y="280020"/>
            <a:ext cx="1187795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616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ble caja de texto" preserve="1" userDrawn="1">
  <p:cSld name="1_doble caja de texto"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/>
          <p:cNvSpPr/>
          <p:nvPr userDrawn="1"/>
        </p:nvSpPr>
        <p:spPr>
          <a:xfrm>
            <a:off x="0" y="0"/>
            <a:ext cx="12192000" cy="286902"/>
          </a:xfrm>
          <a:prstGeom prst="rect">
            <a:avLst/>
          </a:prstGeom>
          <a:solidFill>
            <a:schemeClr val="tx1">
              <a:lumMod val="85000"/>
              <a:lumOff val="1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3B6FFEBE-97C7-A948-B498-DF578F9940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66697" y="6593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BDF3FCC-CD1B-2E4D-8E0F-7FB94C8D87EC}" type="slidenum">
              <a:rPr lang="es-ES_tradnl" smtClean="0"/>
              <a:pPr/>
              <a:t>‹#›</a:t>
            </a:fld>
            <a:endParaRPr lang="es-ES_tradnl" dirty="0"/>
          </a:p>
        </p:txBody>
      </p:sp>
      <p:sp>
        <p:nvSpPr>
          <p:cNvPr id="13" name="Google Shape;81;p14"/>
          <p:cNvSpPr txBox="1">
            <a:spLocks noGrp="1"/>
          </p:cNvSpPr>
          <p:nvPr>
            <p:ph type="body" idx="2"/>
          </p:nvPr>
        </p:nvSpPr>
        <p:spPr>
          <a:xfrm>
            <a:off x="42062" y="6188489"/>
            <a:ext cx="11877816" cy="250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12700" marR="0" lvl="0" indent="-12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tabLst/>
              <a:defRPr sz="9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022" y="44496"/>
            <a:ext cx="11877956" cy="24240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433831"/>
            <a:ext cx="12192000" cy="41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42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o separador" preserve="1">
  <p:cSld name="1_titulo separador">
    <p:bg>
      <p:bgPr>
        <a:solidFill>
          <a:srgbClr val="00B4D4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9568" cy="6858000"/>
          </a:xfrm>
          <a:prstGeom prst="rect">
            <a:avLst/>
          </a:prstGeom>
        </p:spPr>
      </p:pic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157163" y="1653949"/>
            <a:ext cx="8083550" cy="393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1113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tabLst/>
              <a:defRPr sz="4400" b="1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3B6FFEBE-97C7-A948-B498-DF578F9940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66697" y="6593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BDF3FCC-CD1B-2E4D-8E0F-7FB94C8D87EC}" type="slidenum">
              <a:rPr lang="es-ES_tradnl" smtClean="0"/>
              <a:pPr/>
              <a:t>‹#›</a:t>
            </a:fld>
            <a:endParaRPr lang="es-ES_tradnl" dirty="0"/>
          </a:p>
        </p:txBody>
      </p:sp>
      <p:sp>
        <p:nvSpPr>
          <p:cNvPr id="12" name="Rectángulo 11"/>
          <p:cNvSpPr/>
          <p:nvPr userDrawn="1"/>
        </p:nvSpPr>
        <p:spPr>
          <a:xfrm>
            <a:off x="0" y="6467618"/>
            <a:ext cx="12192000" cy="39038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7567" y="6521992"/>
            <a:ext cx="11897412" cy="203027"/>
          </a:xfrm>
          <a:prstGeom prst="rect">
            <a:avLst/>
          </a:prstGeom>
        </p:spPr>
      </p:pic>
      <p:cxnSp>
        <p:nvCxnSpPr>
          <p:cNvPr id="18" name="Conector recto 17"/>
          <p:cNvCxnSpPr/>
          <p:nvPr userDrawn="1"/>
        </p:nvCxnSpPr>
        <p:spPr>
          <a:xfrm>
            <a:off x="157022" y="280020"/>
            <a:ext cx="1187795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7021" y="53571"/>
            <a:ext cx="1377013" cy="16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2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o separador" preserve="1">
  <p:cSld name="1_titulo separador">
    <p:bg>
      <p:bgPr>
        <a:solidFill>
          <a:srgbClr val="00B4D4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8" y="0"/>
            <a:ext cx="12199568" cy="6858000"/>
          </a:xfrm>
          <a:prstGeom prst="rect">
            <a:avLst/>
          </a:prstGeom>
        </p:spPr>
      </p:pic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157163" y="1653949"/>
            <a:ext cx="8083550" cy="393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1113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tabLst/>
              <a:defRPr sz="4400" b="1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3B6FFEBE-97C7-A948-B498-DF578F9940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66697" y="6593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BDF3FCC-CD1B-2E4D-8E0F-7FB94C8D87EC}" type="slidenum">
              <a:rPr lang="es-ES_tradnl" smtClean="0"/>
              <a:pPr/>
              <a:t>‹#›</a:t>
            </a:fld>
            <a:endParaRPr lang="es-ES_tradnl" dirty="0"/>
          </a:p>
        </p:txBody>
      </p:sp>
      <p:sp>
        <p:nvSpPr>
          <p:cNvPr id="12" name="Rectángulo 11"/>
          <p:cNvSpPr/>
          <p:nvPr userDrawn="1"/>
        </p:nvSpPr>
        <p:spPr>
          <a:xfrm>
            <a:off x="0" y="6467618"/>
            <a:ext cx="12192000" cy="39038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7567" y="6521992"/>
            <a:ext cx="11897412" cy="203027"/>
          </a:xfrm>
          <a:prstGeom prst="rect">
            <a:avLst/>
          </a:prstGeom>
        </p:spPr>
      </p:pic>
      <p:cxnSp>
        <p:nvCxnSpPr>
          <p:cNvPr id="18" name="Conector recto 17"/>
          <p:cNvCxnSpPr/>
          <p:nvPr userDrawn="1"/>
        </p:nvCxnSpPr>
        <p:spPr>
          <a:xfrm>
            <a:off x="157022" y="280020"/>
            <a:ext cx="1187795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7021" y="53571"/>
            <a:ext cx="1377013" cy="16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06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4544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709" r:id="rId2"/>
    <p:sldLayoutId id="2147483712" r:id="rId3"/>
    <p:sldLayoutId id="2147483707" r:id="rId4"/>
    <p:sldLayoutId id="2147483698" r:id="rId5"/>
    <p:sldLayoutId id="2147483708" r:id="rId6"/>
    <p:sldLayoutId id="2147483697" r:id="rId7"/>
    <p:sldLayoutId id="2147483700" r:id="rId8"/>
    <p:sldLayoutId id="2147483710" r:id="rId9"/>
    <p:sldLayoutId id="2147483699" r:id="rId10"/>
    <p:sldLayoutId id="214748371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>
          <a:xfrm>
            <a:off x="9366697" y="56098"/>
            <a:ext cx="2743200" cy="365125"/>
          </a:xfrm>
        </p:spPr>
        <p:txBody>
          <a:bodyPr/>
          <a:lstStyle/>
          <a:p>
            <a:fld id="{CBDF3FCC-CD1B-2E4D-8E0F-7FB94C8D87EC}" type="slidenum">
              <a:rPr lang="es-ES_tradnl" smtClean="0"/>
              <a:pPr/>
              <a:t>9</a:t>
            </a:fld>
            <a:endParaRPr lang="es-ES_tradnl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s-MX" dirty="0"/>
              <a:t>Los trabajadores con licenciatura alcanzan con mayor frecuencia puestos de más alta jerarquía y especialización</a:t>
            </a:r>
            <a:endParaRPr lang="es-ES_tradnl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s-ES_tradnl" dirty="0"/>
              <a:t>Fuente: Elaboración del IMCO con </a:t>
            </a:r>
            <a:r>
              <a:rPr lang="es-ES_tradnl" dirty="0" err="1"/>
              <a:t>microdatos</a:t>
            </a:r>
            <a:r>
              <a:rPr lang="es-ES_tradnl" dirty="0"/>
              <a:t> de INEGI. Encuesta Nacional de Ocupación y Empleo, 4T de 2019 y 1T, 3T y 4T de 2020. Nota: los totales no suman 100% al no mostrarse todas las categorías de ocupaciones.</a:t>
            </a:r>
          </a:p>
        </p:txBody>
      </p:sp>
      <p:graphicFrame>
        <p:nvGraphicFramePr>
          <p:cNvPr id="9" name="Gráfico 2">
            <a:extLst>
              <a:ext uri="{FF2B5EF4-FFF2-40B4-BE49-F238E27FC236}">
                <a16:creationId xmlns:a16="http://schemas.microsoft.com/office/drawing/2014/main" id="{FCE735F7-4477-BC48-B462-8CBA677F28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0686604"/>
              </p:ext>
            </p:extLst>
          </p:nvPr>
        </p:nvGraphicFramePr>
        <p:xfrm>
          <a:off x="486174" y="2325511"/>
          <a:ext cx="11130094" cy="3678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10222874" y="4767687"/>
            <a:ext cx="13933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 sz="2160" b="1" i="0" u="none" strike="noStrike" kern="1200" baseline="0">
                <a:solidFill>
                  <a:srgbClr val="000000">
                    <a:lumMod val="75000"/>
                    <a:lumOff val="25000"/>
                  </a:srgbClr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Preparatoria</a:t>
            </a:r>
          </a:p>
          <a:p>
            <a:pPr>
              <a:defRPr sz="2160" b="1" i="0" u="none" strike="noStrike" kern="1200" baseline="0">
                <a:solidFill>
                  <a:srgbClr val="000000">
                    <a:lumMod val="75000"/>
                    <a:lumOff val="25000"/>
                  </a:srgbClr>
                </a:solidFill>
                <a:latin typeface="Arial" charset="0"/>
                <a:ea typeface="Arial" charset="0"/>
                <a:cs typeface="Arial" charset="0"/>
              </a:defRPr>
            </a:pPr>
            <a:endParaRPr lang="es-MX" sz="1600" kern="12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 sz="2160" b="1" i="0" u="none" strike="noStrike" kern="1200" baseline="0">
                <a:solidFill>
                  <a:srgbClr val="000000">
                    <a:lumMod val="75000"/>
                    <a:lumOff val="25000"/>
                  </a:srgbClr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s-MX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Licenciatura</a:t>
            </a:r>
            <a:endParaRPr lang="en-US" sz="2000" kern="12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10019674" y="5336339"/>
            <a:ext cx="203200" cy="203200"/>
          </a:xfrm>
          <a:prstGeom prst="ellipse">
            <a:avLst/>
          </a:prstGeom>
          <a:solidFill>
            <a:srgbClr val="027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Elipse 10"/>
          <p:cNvSpPr/>
          <p:nvPr/>
        </p:nvSpPr>
        <p:spPr>
          <a:xfrm>
            <a:off x="10019674" y="4835298"/>
            <a:ext cx="203200" cy="203200"/>
          </a:xfrm>
          <a:prstGeom prst="ellipse">
            <a:avLst/>
          </a:prstGeom>
          <a:solidFill>
            <a:srgbClr val="F97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12" name="Conector recto 11"/>
          <p:cNvCxnSpPr/>
          <p:nvPr/>
        </p:nvCxnSpPr>
        <p:spPr>
          <a:xfrm>
            <a:off x="142504" y="1363467"/>
            <a:ext cx="32063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ítulo 2"/>
          <p:cNvSpPr txBox="1">
            <a:spLocks/>
          </p:cNvSpPr>
          <p:nvPr/>
        </p:nvSpPr>
        <p:spPr>
          <a:xfrm>
            <a:off x="51690" y="1428710"/>
            <a:ext cx="6791562" cy="99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AC5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30C2E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Ocupaciones por nivel educativo</a:t>
            </a:r>
          </a:p>
          <a:p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Porcentaje del total de personas de cada nivel</a:t>
            </a:r>
          </a:p>
        </p:txBody>
      </p:sp>
    </p:spTree>
    <p:extLst>
      <p:ext uri="{BB962C8B-B14F-4D97-AF65-F5344CB8AC3E}">
        <p14:creationId xmlns:p14="http://schemas.microsoft.com/office/powerpoint/2010/main" val="197868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439385" y="1597504"/>
            <a:ext cx="8817504" cy="3930650"/>
          </a:xfrm>
        </p:spPr>
        <p:txBody>
          <a:bodyPr/>
          <a:lstStyle/>
          <a:p>
            <a:r>
              <a:rPr lang="es-MX" dirty="0"/>
              <a:t>La pandemia ha sido un golpe duro para el empleo, pero </a:t>
            </a:r>
            <a:r>
              <a:rPr lang="es-MX" dirty="0">
                <a:solidFill>
                  <a:srgbClr val="D93F66"/>
                </a:solidFill>
              </a:rPr>
              <a:t>afectó menos a los trabajadores más preparados.</a:t>
            </a:r>
            <a:endParaRPr lang="es-ES_tradnl" dirty="0">
              <a:solidFill>
                <a:srgbClr val="D93F66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10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1210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280293"/>
            <a:ext cx="4269906" cy="6196707"/>
          </a:xfrm>
          <a:prstGeom prst="rect">
            <a:avLst/>
          </a:prstGeom>
          <a:solidFill>
            <a:schemeClr val="tx1">
              <a:lumMod val="95000"/>
              <a:lumOff val="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11</a:t>
            </a:fld>
            <a:endParaRPr lang="es-ES_tradnl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74840" y="434549"/>
            <a:ext cx="4293960" cy="1509634"/>
          </a:xfrm>
        </p:spPr>
        <p:txBody>
          <a:bodyPr anchor="t"/>
          <a:lstStyle/>
          <a:p>
            <a:r>
              <a:rPr lang="es-MX" sz="3000" dirty="0"/>
              <a:t>Los universitarios fueron los menos afectados por las pérdidas de empleo</a:t>
            </a:r>
            <a:endParaRPr lang="es-ES_tradnl" sz="3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s-ES_tradnl" dirty="0"/>
              <a:t>Fuente: Elaboración del IMCO con </a:t>
            </a:r>
            <a:r>
              <a:rPr lang="es-ES_tradnl" dirty="0" err="1"/>
              <a:t>microdatos</a:t>
            </a:r>
            <a:r>
              <a:rPr lang="es-ES_tradnl" dirty="0"/>
              <a:t> de INEGI. Encuesta Nacional de Ocupación y Empleo, 4T de 2019 y 1T, 3T y 4T de 2020.</a:t>
            </a:r>
          </a:p>
        </p:txBody>
      </p:sp>
      <p:graphicFrame>
        <p:nvGraphicFramePr>
          <p:cNvPr id="12" name="Gráfico 2">
            <a:extLst>
              <a:ext uri="{FF2B5EF4-FFF2-40B4-BE49-F238E27FC236}">
                <a16:creationId xmlns:a16="http://schemas.microsoft.com/office/drawing/2014/main" id="{6716285E-4B80-F946-88DB-592A0F6ACB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1381221"/>
              </p:ext>
            </p:extLst>
          </p:nvPr>
        </p:nvGraphicFramePr>
        <p:xfrm>
          <a:off x="4412224" y="-242888"/>
          <a:ext cx="7673878" cy="6676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3" name="Straight Connector 5">
            <a:extLst>
              <a:ext uri="{FF2B5EF4-FFF2-40B4-BE49-F238E27FC236}">
                <a16:creationId xmlns:a16="http://schemas.microsoft.com/office/drawing/2014/main" id="{E2AA3D56-D812-4BF2-9213-61C5B42A45BC}"/>
              </a:ext>
            </a:extLst>
          </p:cNvPr>
          <p:cNvCxnSpPr>
            <a:cxnSpLocks/>
          </p:cNvCxnSpPr>
          <p:nvPr/>
        </p:nvCxnSpPr>
        <p:spPr>
          <a:xfrm>
            <a:off x="5842250" y="2296526"/>
            <a:ext cx="5400638" cy="0"/>
          </a:xfrm>
          <a:prstGeom prst="line">
            <a:avLst/>
          </a:prstGeom>
          <a:ln w="28575" cap="flat" cmpd="sng" algn="ctr">
            <a:solidFill>
              <a:schemeClr val="tx1">
                <a:lumMod val="75000"/>
                <a:lumOff val="2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165654" y="2522306"/>
            <a:ext cx="32063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2"/>
          <p:cNvSpPr txBox="1">
            <a:spLocks/>
          </p:cNvSpPr>
          <p:nvPr/>
        </p:nvSpPr>
        <p:spPr>
          <a:xfrm>
            <a:off x="61486" y="2668071"/>
            <a:ext cx="3817830" cy="704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AC5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30C2E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Cambio en el empleo por nivel de estudios</a:t>
            </a:r>
          </a:p>
        </p:txBody>
      </p:sp>
      <p:sp>
        <p:nvSpPr>
          <p:cNvPr id="6" name="Elipse 5"/>
          <p:cNvSpPr/>
          <p:nvPr/>
        </p:nvSpPr>
        <p:spPr>
          <a:xfrm>
            <a:off x="296836" y="3663919"/>
            <a:ext cx="201991" cy="2019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Título 2"/>
          <p:cNvSpPr txBox="1">
            <a:spLocks/>
          </p:cNvSpPr>
          <p:nvPr/>
        </p:nvSpPr>
        <p:spPr>
          <a:xfrm>
            <a:off x="542251" y="3580763"/>
            <a:ext cx="3105920" cy="2478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AC5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30C2E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200"/>
              </a:spcAft>
            </a:pPr>
            <a:r>
              <a:rPr lang="es-ES" sz="17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Ninguno</a:t>
            </a:r>
          </a:p>
          <a:p>
            <a:pPr>
              <a:spcAft>
                <a:spcPts val="1200"/>
              </a:spcAft>
            </a:pPr>
            <a:r>
              <a:rPr lang="es-ES" sz="17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Primaria</a:t>
            </a:r>
          </a:p>
          <a:p>
            <a:pPr>
              <a:spcAft>
                <a:spcPts val="1200"/>
              </a:spcAft>
            </a:pPr>
            <a:r>
              <a:rPr lang="es-ES" sz="17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Secundaria</a:t>
            </a:r>
          </a:p>
          <a:p>
            <a:pPr>
              <a:spcAft>
                <a:spcPts val="1200"/>
              </a:spcAft>
            </a:pPr>
            <a:r>
              <a:rPr lang="es-ES" sz="17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Preparatoria</a:t>
            </a:r>
          </a:p>
          <a:p>
            <a:pPr>
              <a:spcAft>
                <a:spcPts val="1200"/>
              </a:spcAft>
            </a:pPr>
            <a:r>
              <a:rPr lang="es-ES" sz="17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Licenciatura y posgrado</a:t>
            </a:r>
          </a:p>
          <a:p>
            <a:pPr>
              <a:spcAft>
                <a:spcPts val="1200"/>
              </a:spcAft>
            </a:pPr>
            <a:endParaRPr lang="es-ES" sz="1700" b="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1200"/>
              </a:spcAft>
            </a:pPr>
            <a:endParaRPr lang="es-ES" sz="1700" b="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296836" y="4075231"/>
            <a:ext cx="201991" cy="201991"/>
          </a:xfrm>
          <a:prstGeom prst="ellipse">
            <a:avLst/>
          </a:prstGeom>
          <a:solidFill>
            <a:srgbClr val="65BF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Elipse 15"/>
          <p:cNvSpPr/>
          <p:nvPr/>
        </p:nvSpPr>
        <p:spPr>
          <a:xfrm>
            <a:off x="296836" y="4486543"/>
            <a:ext cx="201991" cy="201991"/>
          </a:xfrm>
          <a:prstGeom prst="ellipse">
            <a:avLst/>
          </a:prstGeom>
          <a:solidFill>
            <a:srgbClr val="7675D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Elipse 16"/>
          <p:cNvSpPr/>
          <p:nvPr/>
        </p:nvSpPr>
        <p:spPr>
          <a:xfrm>
            <a:off x="296836" y="4897855"/>
            <a:ext cx="201991" cy="201991"/>
          </a:xfrm>
          <a:prstGeom prst="ellipse">
            <a:avLst/>
          </a:prstGeom>
          <a:solidFill>
            <a:srgbClr val="F9704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" name="Elipse 18"/>
          <p:cNvSpPr/>
          <p:nvPr/>
        </p:nvSpPr>
        <p:spPr>
          <a:xfrm>
            <a:off x="296836" y="5307521"/>
            <a:ext cx="201991" cy="201991"/>
          </a:xfrm>
          <a:prstGeom prst="ellipse">
            <a:avLst/>
          </a:prstGeom>
          <a:solidFill>
            <a:srgbClr val="027CE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0256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371297" y="2673312"/>
            <a:ext cx="6676712" cy="640461"/>
          </a:xfrm>
          <a:prstGeom prst="rect">
            <a:avLst/>
          </a:prstGeom>
          <a:solidFill>
            <a:schemeClr val="tx1">
              <a:lumMod val="85000"/>
              <a:lumOff val="1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529695" y="1902304"/>
            <a:ext cx="9652881" cy="2161696"/>
          </a:xfrm>
        </p:spPr>
        <p:txBody>
          <a:bodyPr/>
          <a:lstStyle/>
          <a:p>
            <a:r>
              <a:rPr lang="es-MX" dirty="0"/>
              <a:t>Estudiar la universidad vale la pena para mejorar las expectativas de trayectoria profesional…</a:t>
            </a:r>
            <a:endParaRPr lang="es-ES_tradn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12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1475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37903" y="4138311"/>
            <a:ext cx="6954277" cy="538190"/>
          </a:xfrm>
          <a:prstGeom prst="rect">
            <a:avLst/>
          </a:prstGeom>
          <a:solidFill>
            <a:schemeClr val="tx1">
              <a:lumMod val="85000"/>
              <a:lumOff val="1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ectángulo 3"/>
          <p:cNvSpPr/>
          <p:nvPr/>
        </p:nvSpPr>
        <p:spPr>
          <a:xfrm>
            <a:off x="537904" y="3531578"/>
            <a:ext cx="8271799" cy="501614"/>
          </a:xfrm>
          <a:prstGeom prst="rect">
            <a:avLst/>
          </a:prstGeom>
          <a:solidFill>
            <a:schemeClr val="tx1">
              <a:lumMod val="85000"/>
              <a:lumOff val="1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537905" y="1495904"/>
            <a:ext cx="8468444" cy="2161696"/>
          </a:xfrm>
        </p:spPr>
        <p:txBody>
          <a:bodyPr/>
          <a:lstStyle/>
          <a:p>
            <a:r>
              <a:rPr lang="es-MX" dirty="0"/>
              <a:t>… pero, los universitarios se enfrentan a un mercado laboral más competido y cada carrera tiene diferentes costos y beneficios económicos.</a:t>
            </a:r>
            <a:endParaRPr lang="es-ES_tradn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13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875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14</a:t>
            </a:fld>
            <a:endParaRPr lang="es-ES_tradnl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s-ES_tradnl" dirty="0"/>
              <a:t>En los últimos 12 años, las ventajas de contar con una licenciatura, en comparación con la preparatoria, se han reducido. </a:t>
            </a:r>
            <a:endParaRPr lang="es-ES_tradnl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s-ES_tradnl" dirty="0"/>
              <a:t>Fuente: Elaboración del IMCO con </a:t>
            </a:r>
            <a:r>
              <a:rPr lang="es-ES_tradnl" dirty="0" err="1"/>
              <a:t>microdatos</a:t>
            </a:r>
            <a:r>
              <a:rPr lang="es-ES_tradnl" dirty="0"/>
              <a:t> de INEGI. Encuesta Nacional de </a:t>
            </a:r>
            <a:r>
              <a:rPr lang="es-ES_tradnl" dirty="0" err="1"/>
              <a:t>Ocupac</a:t>
            </a:r>
            <a:r>
              <a:rPr lang="es-MX" dirty="0"/>
              <a:t>ión y Empleo, del 1T de 2008 al 4T de 2020. Nota: ingresos en valores constantes del 4T de 2020. No se incluyó el área de Servicios.</a:t>
            </a:r>
            <a:endParaRPr lang="es-ES_tradnl" dirty="0"/>
          </a:p>
        </p:txBody>
      </p:sp>
      <p:graphicFrame>
        <p:nvGraphicFramePr>
          <p:cNvPr id="8" name="Gráfico 2">
            <a:extLst>
              <a:ext uri="{FF2B5EF4-FFF2-40B4-BE49-F238E27FC236}">
                <a16:creationId xmlns:a16="http://schemas.microsoft.com/office/drawing/2014/main" id="{FCE735F7-4477-BC48-B462-8CBA677F28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6201331"/>
              </p:ext>
            </p:extLst>
          </p:nvPr>
        </p:nvGraphicFramePr>
        <p:xfrm>
          <a:off x="416012" y="1933113"/>
          <a:ext cx="11359978" cy="3884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Agrupar 3"/>
          <p:cNvGrpSpPr/>
          <p:nvPr/>
        </p:nvGrpSpPr>
        <p:grpSpPr>
          <a:xfrm>
            <a:off x="4873890" y="2132185"/>
            <a:ext cx="2406874" cy="400110"/>
            <a:chOff x="5380756" y="2100481"/>
            <a:chExt cx="2406874" cy="400110"/>
          </a:xfrm>
        </p:grpSpPr>
        <p:sp>
          <p:nvSpPr>
            <p:cNvPr id="9" name="Oval 4">
              <a:extLst>
                <a:ext uri="{FF2B5EF4-FFF2-40B4-BE49-F238E27FC236}">
                  <a16:creationId xmlns:a16="http://schemas.microsoft.com/office/drawing/2014/main" id="{3E46CF02-4D4F-4972-A4AA-F9F053589417}"/>
                </a:ext>
              </a:extLst>
            </p:cNvPr>
            <p:cNvSpPr/>
            <p:nvPr/>
          </p:nvSpPr>
          <p:spPr>
            <a:xfrm>
              <a:off x="5380756" y="2186592"/>
              <a:ext cx="234219" cy="227889"/>
            </a:xfrm>
            <a:prstGeom prst="ellipse">
              <a:avLst/>
            </a:prstGeom>
            <a:solidFill>
              <a:srgbClr val="29D5F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12">
              <a:extLst>
                <a:ext uri="{FF2B5EF4-FFF2-40B4-BE49-F238E27FC236}">
                  <a16:creationId xmlns:a16="http://schemas.microsoft.com/office/drawing/2014/main" id="{3755F6AE-45E2-41A1-82BA-AC3B4DFA5082}"/>
                </a:ext>
              </a:extLst>
            </p:cNvPr>
            <p:cNvSpPr/>
            <p:nvPr/>
          </p:nvSpPr>
          <p:spPr>
            <a:xfrm>
              <a:off x="6789719" y="2186592"/>
              <a:ext cx="234219" cy="227889"/>
            </a:xfrm>
            <a:prstGeom prst="ellipse">
              <a:avLst/>
            </a:prstGeom>
            <a:solidFill>
              <a:srgbClr val="027CE4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uadroTexto 9">
              <a:extLst>
                <a:ext uri="{FF2B5EF4-FFF2-40B4-BE49-F238E27FC236}">
                  <a16:creationId xmlns:a16="http://schemas.microsoft.com/office/drawing/2014/main" id="{DC03E471-B7C8-42B9-8F72-92A92B445D10}"/>
                </a:ext>
              </a:extLst>
            </p:cNvPr>
            <p:cNvSpPr txBox="1"/>
            <p:nvPr/>
          </p:nvSpPr>
          <p:spPr>
            <a:xfrm>
              <a:off x="5629702" y="2100481"/>
              <a:ext cx="748965" cy="40011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s-ES" sz="2000" dirty="0">
                  <a:solidFill>
                    <a:srgbClr val="595959"/>
                  </a:solidFill>
                </a:rPr>
                <a:t>2008</a:t>
              </a:r>
            </a:p>
          </p:txBody>
        </p:sp>
        <p:sp>
          <p:nvSpPr>
            <p:cNvPr id="14" name="CuadroTexto 9">
              <a:extLst>
                <a:ext uri="{FF2B5EF4-FFF2-40B4-BE49-F238E27FC236}">
                  <a16:creationId xmlns:a16="http://schemas.microsoft.com/office/drawing/2014/main" id="{E69DBFD3-C932-41BC-80E5-22E2DF02C601}"/>
                </a:ext>
              </a:extLst>
            </p:cNvPr>
            <p:cNvSpPr txBox="1"/>
            <p:nvPr/>
          </p:nvSpPr>
          <p:spPr>
            <a:xfrm>
              <a:off x="7038665" y="2100481"/>
              <a:ext cx="748965" cy="40011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s-ES" sz="2000" dirty="0">
                  <a:solidFill>
                    <a:srgbClr val="595959"/>
                  </a:solidFill>
                </a:rPr>
                <a:t>2020</a:t>
              </a:r>
            </a:p>
          </p:txBody>
        </p:sp>
      </p:grpSp>
      <p:sp>
        <p:nvSpPr>
          <p:cNvPr id="12" name="Título 2"/>
          <p:cNvSpPr txBox="1">
            <a:spLocks/>
          </p:cNvSpPr>
          <p:nvPr/>
        </p:nvSpPr>
        <p:spPr>
          <a:xfrm>
            <a:off x="61485" y="1382673"/>
            <a:ext cx="8565680" cy="704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AC5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30C2E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Cambio en indicadores del mercado laboral de licenciatura, 2008 y 2020</a:t>
            </a:r>
          </a:p>
        </p:txBody>
      </p:sp>
      <p:cxnSp>
        <p:nvCxnSpPr>
          <p:cNvPr id="13" name="Conector recto 12"/>
          <p:cNvCxnSpPr/>
          <p:nvPr/>
        </p:nvCxnSpPr>
        <p:spPr>
          <a:xfrm>
            <a:off x="142504" y="1295733"/>
            <a:ext cx="32063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06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áfico 2">
            <a:extLst>
              <a:ext uri="{FF2B5EF4-FFF2-40B4-BE49-F238E27FC236}">
                <a16:creationId xmlns:a16="http://schemas.microsoft.com/office/drawing/2014/main" id="{FCE735F7-4477-BC48-B462-8CBA677F28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4518734"/>
              </p:ext>
            </p:extLst>
          </p:nvPr>
        </p:nvGraphicFramePr>
        <p:xfrm>
          <a:off x="142504" y="1273551"/>
          <a:ext cx="10971810" cy="4801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15</a:t>
            </a:fld>
            <a:endParaRPr lang="es-ES_tradnl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s-ES" dirty="0"/>
              <a:t>Aunque el ingreso ha caído para todos los profesionistas, los egresados de algunas carreras han sido más afectados que otros</a:t>
            </a:r>
            <a:endParaRPr lang="es-ES_tradnl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s-ES_tradnl" dirty="0"/>
              <a:t>Fuente: Elaboración del IMCO con </a:t>
            </a:r>
            <a:r>
              <a:rPr lang="es-ES_tradnl" dirty="0" err="1"/>
              <a:t>microdatos</a:t>
            </a:r>
            <a:r>
              <a:rPr lang="es-ES_tradnl" dirty="0"/>
              <a:t> de INEGI. Encuesta Nacional de </a:t>
            </a:r>
            <a:r>
              <a:rPr lang="es-ES_tradnl" dirty="0" err="1"/>
              <a:t>Ocupac</a:t>
            </a:r>
            <a:r>
              <a:rPr lang="es-MX" dirty="0"/>
              <a:t>ión y Empleo, del 1T de 2008 al 4T de 2020. Nota: ingresos en valores constantes del 4T de 2020. No se incluyó el área de Servicios.</a:t>
            </a:r>
            <a:endParaRPr lang="es-ES_tradnl" dirty="0"/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79E73060-3129-4E2B-98CB-676AE8484DE3}"/>
              </a:ext>
            </a:extLst>
          </p:cNvPr>
          <p:cNvSpPr txBox="1"/>
          <p:nvPr/>
        </p:nvSpPr>
        <p:spPr>
          <a:xfrm>
            <a:off x="10488040" y="3802718"/>
            <a:ext cx="1535930" cy="33855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s-MX" sz="1600" kern="1200" dirty="0">
                <a:solidFill>
                  <a:schemeClr val="bg1"/>
                </a:solidFill>
                <a:latin typeface="Arial" charset="0"/>
                <a:cs typeface="Arial" charset="0"/>
              </a:rPr>
              <a:t>TODAS: -1.6%</a:t>
            </a:r>
            <a:endParaRPr lang="en-US" sz="1600" kern="12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cxnSp>
        <p:nvCxnSpPr>
          <p:cNvPr id="17" name="Straight Connector 5">
            <a:extLst>
              <a:ext uri="{FF2B5EF4-FFF2-40B4-BE49-F238E27FC236}">
                <a16:creationId xmlns:a16="http://schemas.microsoft.com/office/drawing/2014/main" id="{D0512A54-B206-4BD9-AFCF-1D1C7CB5455B}"/>
              </a:ext>
            </a:extLst>
          </p:cNvPr>
          <p:cNvCxnSpPr>
            <a:cxnSpLocks/>
          </p:cNvCxnSpPr>
          <p:nvPr/>
        </p:nvCxnSpPr>
        <p:spPr>
          <a:xfrm>
            <a:off x="370114" y="4129548"/>
            <a:ext cx="11123796" cy="0"/>
          </a:xfrm>
          <a:prstGeom prst="line">
            <a:avLst/>
          </a:prstGeom>
          <a:ln w="19050" cap="flat" cmpd="sng" algn="ctr">
            <a:solidFill>
              <a:schemeClr val="tx1">
                <a:lumMod val="85000"/>
                <a:lumOff val="1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Título 2"/>
          <p:cNvSpPr txBox="1">
            <a:spLocks/>
          </p:cNvSpPr>
          <p:nvPr/>
        </p:nvSpPr>
        <p:spPr>
          <a:xfrm>
            <a:off x="61485" y="1382673"/>
            <a:ext cx="10856886" cy="704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AC5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30C2E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 sz="2160" b="1" i="0" u="none" strike="noStrike" kern="1200" baseline="0">
                <a:solidFill>
                  <a:srgbClr val="000000">
                    <a:lumMod val="75000"/>
                    <a:lumOff val="25000"/>
                  </a:srgbClr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s-ES" sz="20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Cambio </a:t>
            </a:r>
            <a:r>
              <a:rPr lang="es-ES" sz="2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anual promedio en el ingreso por área de licenciatura entre 2013 y 2020</a:t>
            </a:r>
          </a:p>
        </p:txBody>
      </p:sp>
      <p:cxnSp>
        <p:nvCxnSpPr>
          <p:cNvPr id="10" name="Conector recto 9"/>
          <p:cNvCxnSpPr/>
          <p:nvPr/>
        </p:nvCxnSpPr>
        <p:spPr>
          <a:xfrm>
            <a:off x="142504" y="1295733"/>
            <a:ext cx="32063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7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258762" y="1599436"/>
            <a:ext cx="8830373" cy="3930650"/>
          </a:xfrm>
        </p:spPr>
        <p:txBody>
          <a:bodyPr/>
          <a:lstStyle/>
          <a:p>
            <a:pPr indent="0">
              <a:lnSpc>
                <a:spcPct val="100000"/>
              </a:lnSpc>
            </a:pPr>
            <a:r>
              <a:rPr lang="es-ES_tradnl" dirty="0"/>
              <a:t>En el mercado laboral hay más competencia, </a:t>
            </a:r>
            <a:r>
              <a:rPr lang="es-ES" dirty="0"/>
              <a:t>pero </a:t>
            </a:r>
            <a:r>
              <a:rPr lang="es-ES" dirty="0">
                <a:solidFill>
                  <a:srgbClr val="6DC928"/>
                </a:solidFill>
              </a:rPr>
              <a:t>las carreras más populares </a:t>
            </a:r>
            <a:r>
              <a:rPr lang="es-ES" dirty="0"/>
              <a:t>no han cambiado en los últimos años.</a:t>
            </a:r>
            <a:endParaRPr lang="es-ES_tradn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16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5967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17</a:t>
            </a:fld>
            <a:endParaRPr lang="es-ES_tradnl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Las carreras que tuvieron las menores caídas de ingreso, no son las que atraen más estudiantes</a:t>
            </a:r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s-ES_tradnl" dirty="0"/>
              <a:t>Fuente: Elaboración del IMCO con </a:t>
            </a:r>
            <a:r>
              <a:rPr lang="es-ES_tradnl" dirty="0" err="1"/>
              <a:t>microdatos</a:t>
            </a:r>
            <a:r>
              <a:rPr lang="es-ES_tradnl" dirty="0"/>
              <a:t> de INEGI. Encuesta Nacional de </a:t>
            </a:r>
            <a:r>
              <a:rPr lang="es-ES_tradnl" dirty="0" err="1"/>
              <a:t>Ocupac</a:t>
            </a:r>
            <a:r>
              <a:rPr lang="es-MX" dirty="0"/>
              <a:t>ión y Empleo, del 1T de 2008 al 4T de 2020. </a:t>
            </a:r>
            <a:endParaRPr lang="es-ES_tradnl" dirty="0"/>
          </a:p>
        </p:txBody>
      </p:sp>
      <p:sp>
        <p:nvSpPr>
          <p:cNvPr id="5" name="Título 2"/>
          <p:cNvSpPr txBox="1">
            <a:spLocks/>
          </p:cNvSpPr>
          <p:nvPr/>
        </p:nvSpPr>
        <p:spPr>
          <a:xfrm>
            <a:off x="61485" y="1450407"/>
            <a:ext cx="11306426" cy="704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AC5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30C2E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 lang="es-ES_tradnl" sz="2160" b="1" i="0" u="none" strike="noStrike" kern="1200" baseline="0" noProof="0">
                <a:solidFill>
                  <a:srgbClr val="000000">
                    <a:lumMod val="75000"/>
                    <a:lumOff val="25000"/>
                  </a:srgbClr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s-ES_tradnl" sz="2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Cambio en los profesionistas menores de 35 años, por área de licenciatura entre 2013 y 2020</a:t>
            </a:r>
          </a:p>
          <a:p>
            <a:endParaRPr lang="en-US" sz="2000" b="0" kern="12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142504" y="1363467"/>
            <a:ext cx="32063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a 2">
            <a:extLst>
              <a:ext uri="{FF2B5EF4-FFF2-40B4-BE49-F238E27FC236}">
                <a16:creationId xmlns:a16="http://schemas.microsoft.com/office/drawing/2014/main" id="{E14D5F83-054B-A441-808C-9223279910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721240"/>
              </p:ext>
            </p:extLst>
          </p:nvPr>
        </p:nvGraphicFramePr>
        <p:xfrm>
          <a:off x="2227952" y="2347598"/>
          <a:ext cx="7507176" cy="3390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41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756510905"/>
                    </a:ext>
                  </a:extLst>
                </a:gridCol>
              </a:tblGrid>
              <a:tr h="433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1" spc="100" baseline="0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#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BF41"/>
                    </a:solidFill>
                  </a:tcPr>
                </a:tc>
                <a:tc>
                  <a:txBody>
                    <a:bodyPr/>
                    <a:lstStyle/>
                    <a:p>
                      <a:pPr marL="11113" indent="0">
                        <a:spcAft>
                          <a:spcPts val="0"/>
                        </a:spcAft>
                        <a:tabLst/>
                      </a:pPr>
                      <a:r>
                        <a:rPr lang="es-ES" sz="1800" b="1" spc="100" baseline="0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Área de licenciatura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BF4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spc="100" baseline="0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2013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BF4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spc="100" baseline="0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2020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BF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509">
                <a:tc>
                  <a:txBody>
                    <a:bodyPr/>
                    <a:lstStyle/>
                    <a:p>
                      <a:pPr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US" sz="16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Ciencias</a:t>
                      </a:r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sociales</a:t>
                      </a:r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y </a:t>
                      </a:r>
                      <a:r>
                        <a:rPr lang="en-US" sz="16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administrativas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ctr" fontAlgn="ctr">
                        <a:lnSpc>
                          <a:spcPts val="1920"/>
                        </a:lnSpc>
                      </a:pPr>
                      <a:r>
                        <a:rPr lang="es-E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29%</a:t>
                      </a:r>
                    </a:p>
                  </a:txBody>
                  <a:tcPr marL="12700" marR="12700" marT="468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ctr" fontAlgn="ctr">
                        <a:lnSpc>
                          <a:spcPts val="1920"/>
                        </a:lnSpc>
                      </a:pPr>
                      <a:r>
                        <a:rPr lang="es-ES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43%</a:t>
                      </a:r>
                    </a:p>
                  </a:txBody>
                  <a:tcPr marL="12700" marR="12700" marT="468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509">
                <a:tc>
                  <a:txBody>
                    <a:bodyPr/>
                    <a:lstStyle/>
                    <a:p>
                      <a:pPr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US" sz="16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Educación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ctr" fontAlgn="ctr">
                        <a:lnSpc>
                          <a:spcPts val="1920"/>
                        </a:lnSpc>
                      </a:pPr>
                      <a:r>
                        <a:rPr lang="es-E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23%</a:t>
                      </a:r>
                    </a:p>
                  </a:txBody>
                  <a:tcPr marL="12700" marR="12700" marT="468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ctr" fontAlgn="ctr">
                        <a:lnSpc>
                          <a:spcPts val="1920"/>
                        </a:lnSpc>
                      </a:pPr>
                      <a:r>
                        <a:rPr lang="es-ES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20%</a:t>
                      </a:r>
                    </a:p>
                  </a:txBody>
                  <a:tcPr marL="12700" marR="12700" marT="468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509">
                <a:tc>
                  <a:txBody>
                    <a:bodyPr/>
                    <a:lstStyle/>
                    <a:p>
                      <a:pPr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US" sz="16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Ingeniería</a:t>
                      </a:r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y </a:t>
                      </a:r>
                      <a:r>
                        <a:rPr lang="en-US" sz="16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construcción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ctr" fontAlgn="ctr">
                        <a:lnSpc>
                          <a:spcPts val="1920"/>
                        </a:lnSpc>
                      </a:pPr>
                      <a:r>
                        <a:rPr lang="es-E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17%</a:t>
                      </a:r>
                    </a:p>
                  </a:txBody>
                  <a:tcPr marL="12700" marR="12700" marT="468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ctr" fontAlgn="ctr">
                        <a:lnSpc>
                          <a:spcPts val="1920"/>
                        </a:lnSpc>
                      </a:pPr>
                      <a:r>
                        <a:rPr lang="es-ES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17%</a:t>
                      </a:r>
                    </a:p>
                  </a:txBody>
                  <a:tcPr marL="12700" marR="12700" marT="468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509">
                <a:tc>
                  <a:txBody>
                    <a:bodyPr/>
                    <a:lstStyle/>
                    <a:p>
                      <a:pPr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US" sz="16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Salud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ctr" fontAlgn="ctr">
                        <a:lnSpc>
                          <a:spcPts val="1920"/>
                        </a:lnSpc>
                      </a:pPr>
                      <a:r>
                        <a:rPr lang="es-E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10%</a:t>
                      </a:r>
                    </a:p>
                  </a:txBody>
                  <a:tcPr marL="12700" marR="12700" marT="468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ctr" fontAlgn="ctr">
                        <a:lnSpc>
                          <a:spcPts val="1920"/>
                        </a:lnSpc>
                      </a:pPr>
                      <a:r>
                        <a:rPr lang="es-ES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9%</a:t>
                      </a:r>
                    </a:p>
                  </a:txBody>
                  <a:tcPr marL="12700" marR="12700" marT="468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509">
                <a:tc>
                  <a:txBody>
                    <a:bodyPr/>
                    <a:lstStyle/>
                    <a:p>
                      <a:pPr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s-E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Ciencias naturales y de la computación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ctr" fontAlgn="ctr">
                        <a:lnSpc>
                          <a:spcPts val="1920"/>
                        </a:lnSpc>
                      </a:pPr>
                      <a:r>
                        <a:rPr lang="es-E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5%</a:t>
                      </a:r>
                    </a:p>
                  </a:txBody>
                  <a:tcPr marL="12700" marR="12700" marT="468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ctr" fontAlgn="ctr">
                        <a:lnSpc>
                          <a:spcPts val="1920"/>
                        </a:lnSpc>
                      </a:pPr>
                      <a:r>
                        <a:rPr lang="es-ES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5%</a:t>
                      </a:r>
                    </a:p>
                  </a:txBody>
                  <a:tcPr marL="12700" marR="12700" marT="468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509">
                <a:tc>
                  <a:txBody>
                    <a:bodyPr/>
                    <a:lstStyle/>
                    <a:p>
                      <a:pPr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US" sz="16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Agronomía</a:t>
                      </a:r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ctr" fontAlgn="ctr">
                        <a:lnSpc>
                          <a:spcPts val="1920"/>
                        </a:lnSpc>
                      </a:pPr>
                      <a:r>
                        <a:rPr lang="es-E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3%</a:t>
                      </a:r>
                    </a:p>
                  </a:txBody>
                  <a:tcPr marL="12700" marR="12700" marT="468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ctr" fontAlgn="ctr">
                        <a:lnSpc>
                          <a:spcPts val="1920"/>
                        </a:lnSpc>
                      </a:pPr>
                      <a:r>
                        <a:rPr lang="es-ES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3%</a:t>
                      </a:r>
                    </a:p>
                  </a:txBody>
                  <a:tcPr marL="12700" marR="12700" marT="468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509">
                <a:tc>
                  <a:txBody>
                    <a:bodyPr/>
                    <a:lstStyle/>
                    <a:p>
                      <a:pPr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U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Artes y </a:t>
                      </a:r>
                      <a:r>
                        <a:rPr lang="en-US" sz="16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humanidades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ctr" fontAlgn="ctr">
                        <a:lnSpc>
                          <a:spcPts val="1920"/>
                        </a:lnSpc>
                      </a:pPr>
                      <a:r>
                        <a:rPr lang="es-E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3%</a:t>
                      </a:r>
                    </a:p>
                  </a:txBody>
                  <a:tcPr marL="12700" marR="12700" marT="468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ctr" fontAlgn="ctr">
                        <a:lnSpc>
                          <a:spcPts val="1920"/>
                        </a:lnSpc>
                      </a:pPr>
                      <a:r>
                        <a:rPr lang="es-ES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3%</a:t>
                      </a:r>
                    </a:p>
                  </a:txBody>
                  <a:tcPr marL="12700" marR="12700" marT="468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54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278780"/>
            <a:ext cx="5698273" cy="6160553"/>
          </a:xfrm>
          <a:prstGeom prst="rect">
            <a:avLst/>
          </a:prstGeom>
          <a:solidFill>
            <a:srgbClr val="027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18</a:t>
            </a:fld>
            <a:endParaRPr lang="es-ES_tradn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2"/>
          </p:nvPr>
        </p:nvSpPr>
        <p:spPr>
          <a:xfrm>
            <a:off x="42062" y="6007196"/>
            <a:ext cx="5433187" cy="43213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Fuente: </a:t>
            </a:r>
            <a:r>
              <a:rPr lang="es-MX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Cálculos del IMCO con información del INEGI. ENOE 2019-4, 2020-1, 2020-3 y 2020- 4. *Incluye licenciatura y posgrado.</a:t>
            </a:r>
          </a:p>
        </p:txBody>
      </p:sp>
      <p:sp>
        <p:nvSpPr>
          <p:cNvPr id="5" name="CuadroTexto 1">
            <a:extLst>
              <a:ext uri="{FF2B5EF4-FFF2-40B4-BE49-F238E27FC236}">
                <a16:creationId xmlns:a16="http://schemas.microsoft.com/office/drawing/2014/main" id="{41579070-135A-461C-A3BC-5293542C822C}"/>
              </a:ext>
            </a:extLst>
          </p:cNvPr>
          <p:cNvSpPr txBox="1"/>
          <p:nvPr/>
        </p:nvSpPr>
        <p:spPr>
          <a:xfrm>
            <a:off x="203042" y="2042215"/>
            <a:ext cx="5158785" cy="2086725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wrap="non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s-MX" sz="21600" b="1" dirty="0">
                <a:solidFill>
                  <a:schemeClr val="bg1"/>
                </a:solidFill>
                <a:latin typeface="Arial"/>
                <a:cs typeface="Arial"/>
              </a:rPr>
              <a:t>51</a:t>
            </a:r>
            <a:r>
              <a:rPr lang="es-MX" sz="16600" b="1" dirty="0">
                <a:solidFill>
                  <a:schemeClr val="bg1"/>
                </a:solidFill>
                <a:latin typeface="Arial"/>
                <a:cs typeface="Arial"/>
              </a:rPr>
              <a:t>%</a:t>
            </a:r>
            <a:endParaRPr lang="es-MX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27">
            <a:extLst>
              <a:ext uri="{FF2B5EF4-FFF2-40B4-BE49-F238E27FC236}">
                <a16:creationId xmlns:a16="http://schemas.microsoft.com/office/drawing/2014/main" id="{A7860FD6-FE4E-4E93-B308-E3A7832B51EC}"/>
              </a:ext>
            </a:extLst>
          </p:cNvPr>
          <p:cNvSpPr txBox="1"/>
          <p:nvPr/>
        </p:nvSpPr>
        <p:spPr>
          <a:xfrm>
            <a:off x="6738706" y="696788"/>
            <a:ext cx="502583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8">
              <a:spcAft>
                <a:spcPts val="1500"/>
              </a:spcAft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Administración y gestión de empresas </a:t>
            </a:r>
          </a:p>
          <a:p>
            <a:pPr marL="7938">
              <a:spcAft>
                <a:spcPts val="1500"/>
              </a:spcAft>
              <a:buClr>
                <a:srgbClr val="4483D5"/>
              </a:buClr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Contabilidad y fiscalización </a:t>
            </a:r>
          </a:p>
          <a:p>
            <a:pPr marL="7938">
              <a:spcAft>
                <a:spcPts val="1500"/>
              </a:spcAft>
              <a:buClr>
                <a:srgbClr val="4483D5"/>
              </a:buClr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Derecho </a:t>
            </a:r>
          </a:p>
          <a:p>
            <a:pPr marL="7938">
              <a:spcAft>
                <a:spcPts val="1500"/>
              </a:spcAft>
              <a:buClr>
                <a:srgbClr val="4483D5"/>
              </a:buClr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Formación docente para educación básica, nivel primaria  </a:t>
            </a:r>
          </a:p>
          <a:p>
            <a:pPr marL="7938">
              <a:spcAft>
                <a:spcPts val="1500"/>
              </a:spcAft>
              <a:buClr>
                <a:srgbClr val="4483D5"/>
              </a:buClr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Medicina </a:t>
            </a:r>
          </a:p>
          <a:p>
            <a:pPr marL="7938">
              <a:spcAft>
                <a:spcPts val="1500"/>
              </a:spcAft>
              <a:buClr>
                <a:srgbClr val="4483D5"/>
              </a:buClr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Psicología </a:t>
            </a:r>
          </a:p>
          <a:p>
            <a:pPr marL="7938">
              <a:spcAft>
                <a:spcPts val="1500"/>
              </a:spcAft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Tecnologías de la información y la comunicación</a:t>
            </a:r>
          </a:p>
          <a:p>
            <a:pPr marL="7938">
              <a:spcAft>
                <a:spcPts val="1500"/>
              </a:spcAft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Ingeniería industrial, mecánica, electrónica y tecnología</a:t>
            </a:r>
          </a:p>
          <a:p>
            <a:pPr marL="7938">
              <a:spcAft>
                <a:spcPts val="1500"/>
              </a:spcAft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Enfermería y cuidados</a:t>
            </a:r>
          </a:p>
        </p:txBody>
      </p:sp>
      <p:cxnSp>
        <p:nvCxnSpPr>
          <p:cNvPr id="7" name="Conector recto 18">
            <a:extLst>
              <a:ext uri="{FF2B5EF4-FFF2-40B4-BE49-F238E27FC236}">
                <a16:creationId xmlns:a16="http://schemas.microsoft.com/office/drawing/2014/main" id="{35DCF4D1-33AC-4BFE-8A5D-73EDEEDA32CE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>
            <a:off x="6261111" y="1074550"/>
            <a:ext cx="135" cy="4529714"/>
          </a:xfrm>
          <a:prstGeom prst="line">
            <a:avLst/>
          </a:prstGeom>
          <a:ln w="25400" cmpd="sng">
            <a:solidFill>
              <a:srgbClr val="027CE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Más 19">
            <a:extLst>
              <a:ext uri="{FF2B5EF4-FFF2-40B4-BE49-F238E27FC236}">
                <a16:creationId xmlns:a16="http://schemas.microsoft.com/office/drawing/2014/main" id="{1A895F0C-E2CF-4C72-84D4-1758E2987A93}"/>
              </a:ext>
            </a:extLst>
          </p:cNvPr>
          <p:cNvSpPr/>
          <p:nvPr/>
        </p:nvSpPr>
        <p:spPr>
          <a:xfrm>
            <a:off x="6169393" y="814141"/>
            <a:ext cx="183436" cy="183436"/>
          </a:xfrm>
          <a:prstGeom prst="mathPlus">
            <a:avLst>
              <a:gd name="adj1" fmla="val 15139"/>
            </a:avLst>
          </a:prstGeom>
          <a:solidFill>
            <a:srgbClr val="027CE4"/>
          </a:solidFill>
          <a:ln>
            <a:solidFill>
              <a:srgbClr val="027CE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Menos 20">
            <a:extLst>
              <a:ext uri="{FF2B5EF4-FFF2-40B4-BE49-F238E27FC236}">
                <a16:creationId xmlns:a16="http://schemas.microsoft.com/office/drawing/2014/main" id="{3D4F5741-D128-4550-95D8-01C37B539F2C}"/>
              </a:ext>
            </a:extLst>
          </p:cNvPr>
          <p:cNvSpPr/>
          <p:nvPr/>
        </p:nvSpPr>
        <p:spPr>
          <a:xfrm>
            <a:off x="6173744" y="5713973"/>
            <a:ext cx="175005" cy="108665"/>
          </a:xfrm>
          <a:prstGeom prst="mathMinus">
            <a:avLst/>
          </a:prstGeom>
          <a:solidFill>
            <a:srgbClr val="027CE4"/>
          </a:solidFill>
          <a:ln>
            <a:solidFill>
              <a:srgbClr val="027CE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Oval 31">
            <a:extLst>
              <a:ext uri="{FF2B5EF4-FFF2-40B4-BE49-F238E27FC236}">
                <a16:creationId xmlns:a16="http://schemas.microsoft.com/office/drawing/2014/main" id="{02CD238C-9325-44B5-B54B-9F21A7FC6D2B}"/>
              </a:ext>
            </a:extLst>
          </p:cNvPr>
          <p:cNvSpPr/>
          <p:nvPr/>
        </p:nvSpPr>
        <p:spPr>
          <a:xfrm>
            <a:off x="6097066" y="746466"/>
            <a:ext cx="328090" cy="328084"/>
          </a:xfrm>
          <a:prstGeom prst="ellipse">
            <a:avLst/>
          </a:prstGeom>
          <a:noFill/>
          <a:ln w="25400">
            <a:solidFill>
              <a:srgbClr val="027C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Oval 32">
            <a:extLst>
              <a:ext uri="{FF2B5EF4-FFF2-40B4-BE49-F238E27FC236}">
                <a16:creationId xmlns:a16="http://schemas.microsoft.com/office/drawing/2014/main" id="{02E80BD0-85AC-47A4-B56A-C07C3B096754}"/>
              </a:ext>
            </a:extLst>
          </p:cNvPr>
          <p:cNvSpPr/>
          <p:nvPr/>
        </p:nvSpPr>
        <p:spPr>
          <a:xfrm>
            <a:off x="6097201" y="5604264"/>
            <a:ext cx="328090" cy="328084"/>
          </a:xfrm>
          <a:prstGeom prst="ellipse">
            <a:avLst/>
          </a:prstGeom>
          <a:noFill/>
          <a:ln w="25400">
            <a:solidFill>
              <a:srgbClr val="027C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33">
            <a:extLst>
              <a:ext uri="{FF2B5EF4-FFF2-40B4-BE49-F238E27FC236}">
                <a16:creationId xmlns:a16="http://schemas.microsoft.com/office/drawing/2014/main" id="{895E548B-07DE-4D9B-85B2-D7606E4DDB59}"/>
              </a:ext>
            </a:extLst>
          </p:cNvPr>
          <p:cNvSpPr/>
          <p:nvPr/>
        </p:nvSpPr>
        <p:spPr>
          <a:xfrm>
            <a:off x="336390" y="3934197"/>
            <a:ext cx="489353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300" dirty="0">
                <a:solidFill>
                  <a:schemeClr val="bg1"/>
                </a:solidFill>
              </a:rPr>
              <a:t>de los profesionistas son egresados de solo nueve carreras*:</a:t>
            </a:r>
          </a:p>
        </p:txBody>
      </p:sp>
    </p:spTree>
    <p:extLst>
      <p:ext uri="{BB962C8B-B14F-4D97-AF65-F5344CB8AC3E}">
        <p14:creationId xmlns:p14="http://schemas.microsoft.com/office/powerpoint/2010/main" val="157732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680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628650" y="1453924"/>
            <a:ext cx="9615487" cy="3930650"/>
          </a:xfrm>
        </p:spPr>
        <p:txBody>
          <a:bodyPr/>
          <a:lstStyle/>
          <a:p>
            <a:pPr indent="0"/>
            <a:r>
              <a:rPr lang="es-MX" dirty="0"/>
              <a:t>México le ha apostado a que más jóvenes vayan a la universidad, </a:t>
            </a:r>
            <a:r>
              <a:rPr lang="es-ES" dirty="0"/>
              <a:t>pero para ellos es </a:t>
            </a:r>
            <a:r>
              <a:rPr lang="es-ES" dirty="0">
                <a:solidFill>
                  <a:srgbClr val="D93F66"/>
                </a:solidFill>
              </a:rPr>
              <a:t>difícil encontrar datos </a:t>
            </a:r>
            <a:r>
              <a:rPr lang="es-ES" dirty="0"/>
              <a:t>para tomar una decisión más informada</a:t>
            </a:r>
            <a:r>
              <a:rPr lang="es-MX" dirty="0"/>
              <a:t>. </a:t>
            </a:r>
            <a:endParaRPr lang="es-ES_tradn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19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1009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20</a:t>
            </a:fld>
            <a:endParaRPr lang="es-ES_tradnl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pPr lvl="0"/>
            <a:r>
              <a:rPr lang="es-ES" dirty="0"/>
              <a:t>Escoger una carrera es una decisión de inversión que debe considerar costos, beneficios y riesgos como: 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" name="Shape 304">
            <a:extLst>
              <a:ext uri="{FF2B5EF4-FFF2-40B4-BE49-F238E27FC236}">
                <a16:creationId xmlns:a16="http://schemas.microsoft.com/office/drawing/2014/main" id="{8C53833A-6E4A-4341-BA37-3C7ED37A89F4}"/>
              </a:ext>
            </a:extLst>
          </p:cNvPr>
          <p:cNvSpPr txBox="1"/>
          <p:nvPr/>
        </p:nvSpPr>
        <p:spPr>
          <a:xfrm>
            <a:off x="1608321" y="1811907"/>
            <a:ext cx="8796900" cy="1352253"/>
          </a:xfrm>
          <a:prstGeom prst="rect">
            <a:avLst/>
          </a:prstGeom>
          <a:solidFill>
            <a:srgbClr val="027CE4"/>
          </a:solidFill>
          <a:ln>
            <a:noFill/>
          </a:ln>
        </p:spPr>
        <p:txBody>
          <a:bodyPr lIns="216000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250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306">
            <a:extLst>
              <a:ext uri="{FF2B5EF4-FFF2-40B4-BE49-F238E27FC236}">
                <a16:creationId xmlns:a16="http://schemas.microsoft.com/office/drawing/2014/main" id="{3D3E88E7-4505-421C-8945-6D4BC8414A1D}"/>
              </a:ext>
            </a:extLst>
          </p:cNvPr>
          <p:cNvSpPr txBox="1"/>
          <p:nvPr/>
        </p:nvSpPr>
        <p:spPr>
          <a:xfrm>
            <a:off x="1608322" y="1811908"/>
            <a:ext cx="8796900" cy="538200"/>
          </a:xfrm>
          <a:prstGeom prst="rect">
            <a:avLst/>
          </a:prstGeom>
          <a:noFill/>
          <a:ln>
            <a:noFill/>
          </a:ln>
        </p:spPr>
        <p:txBody>
          <a:bodyPr lIns="216000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s-MX" sz="2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RETORNO SOBRE LA INVERSIÓN</a:t>
            </a:r>
          </a:p>
        </p:txBody>
      </p:sp>
      <p:sp>
        <p:nvSpPr>
          <p:cNvPr id="12" name="Shape 307">
            <a:extLst>
              <a:ext uri="{FF2B5EF4-FFF2-40B4-BE49-F238E27FC236}">
                <a16:creationId xmlns:a16="http://schemas.microsoft.com/office/drawing/2014/main" id="{E9DC447A-7A1E-4F29-B619-D7D912C6F810}"/>
              </a:ext>
            </a:extLst>
          </p:cNvPr>
          <p:cNvSpPr txBox="1"/>
          <p:nvPr/>
        </p:nvSpPr>
        <p:spPr>
          <a:xfrm>
            <a:off x="1608322" y="2462855"/>
            <a:ext cx="8796900" cy="638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18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Rendimiento neto de estudiar una carrera </a:t>
            </a:r>
            <a:endParaRPr lang="es-MX" sz="12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dirty="0">
                <a:solidFill>
                  <a:schemeClr val="lt1"/>
                </a:solidFill>
              </a:rPr>
              <a:t>(tasa de retorno por cada año de vida laboral)</a:t>
            </a:r>
            <a:endParaRPr lang="es-MX" sz="1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308">
            <a:extLst>
              <a:ext uri="{FF2B5EF4-FFF2-40B4-BE49-F238E27FC236}">
                <a16:creationId xmlns:a16="http://schemas.microsoft.com/office/drawing/2014/main" id="{A463E445-9148-4A85-AC10-6D60CD9C0E37}"/>
              </a:ext>
            </a:extLst>
          </p:cNvPr>
          <p:cNvSpPr txBox="1"/>
          <p:nvPr/>
        </p:nvSpPr>
        <p:spPr>
          <a:xfrm>
            <a:off x="1608321" y="4209797"/>
            <a:ext cx="8796900" cy="574410"/>
          </a:xfrm>
          <a:prstGeom prst="rect">
            <a:avLst/>
          </a:prstGeom>
          <a:solidFill>
            <a:srgbClr val="E64A71"/>
          </a:solidFill>
          <a:ln>
            <a:noFill/>
          </a:ln>
        </p:spPr>
        <p:txBody>
          <a:bodyPr lIns="216000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s-MX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RIESGO</a:t>
            </a:r>
          </a:p>
        </p:txBody>
      </p:sp>
      <p:cxnSp>
        <p:nvCxnSpPr>
          <p:cNvPr id="14" name="Shape 309">
            <a:extLst>
              <a:ext uri="{FF2B5EF4-FFF2-40B4-BE49-F238E27FC236}">
                <a16:creationId xmlns:a16="http://schemas.microsoft.com/office/drawing/2014/main" id="{C5300C99-C4B4-4634-9629-B1B92ECCCEA1}"/>
              </a:ext>
            </a:extLst>
          </p:cNvPr>
          <p:cNvCxnSpPr/>
          <p:nvPr/>
        </p:nvCxnSpPr>
        <p:spPr>
          <a:xfrm>
            <a:off x="5740275" y="2410917"/>
            <a:ext cx="533100" cy="0"/>
          </a:xfrm>
          <a:prstGeom prst="straightConnector1">
            <a:avLst/>
          </a:prstGeom>
          <a:noFill/>
          <a:ln w="25400" cap="flat" cmpd="sng">
            <a:solidFill>
              <a:srgbClr val="F2F2F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Shape 310">
            <a:extLst>
              <a:ext uri="{FF2B5EF4-FFF2-40B4-BE49-F238E27FC236}">
                <a16:creationId xmlns:a16="http://schemas.microsoft.com/office/drawing/2014/main" id="{17F6C9F3-BB65-4FAF-876C-F2794FF30880}"/>
              </a:ext>
            </a:extLst>
          </p:cNvPr>
          <p:cNvSpPr txBox="1"/>
          <p:nvPr/>
        </p:nvSpPr>
        <p:spPr>
          <a:xfrm>
            <a:off x="1612884" y="1811906"/>
            <a:ext cx="8792337" cy="2023959"/>
          </a:xfrm>
          <a:prstGeom prst="rect">
            <a:avLst/>
          </a:prstGeom>
          <a:noFill/>
          <a:ln w="15875">
            <a:solidFill>
              <a:srgbClr val="027CE4"/>
            </a:solidFill>
          </a:ln>
        </p:spPr>
        <p:txBody>
          <a:bodyPr lIns="216000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2500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311">
            <a:extLst>
              <a:ext uri="{FF2B5EF4-FFF2-40B4-BE49-F238E27FC236}">
                <a16:creationId xmlns:a16="http://schemas.microsoft.com/office/drawing/2014/main" id="{A5C33E1B-9628-48FF-892F-86F6827BD132}"/>
              </a:ext>
            </a:extLst>
          </p:cNvPr>
          <p:cNvSpPr txBox="1"/>
          <p:nvPr/>
        </p:nvSpPr>
        <p:spPr>
          <a:xfrm>
            <a:off x="2314176" y="3315436"/>
            <a:ext cx="1527600" cy="375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14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TIEMPO</a:t>
            </a:r>
          </a:p>
        </p:txBody>
      </p:sp>
      <p:sp>
        <p:nvSpPr>
          <p:cNvPr id="20" name="Shape 312">
            <a:extLst>
              <a:ext uri="{FF2B5EF4-FFF2-40B4-BE49-F238E27FC236}">
                <a16:creationId xmlns:a16="http://schemas.microsoft.com/office/drawing/2014/main" id="{D437F2E1-44C8-4161-8B13-82D9169BA32D}"/>
              </a:ext>
            </a:extLst>
          </p:cNvPr>
          <p:cNvSpPr txBox="1"/>
          <p:nvPr/>
        </p:nvSpPr>
        <p:spPr>
          <a:xfrm>
            <a:off x="8215934" y="3315436"/>
            <a:ext cx="1459800" cy="375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14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INGRESO</a:t>
            </a:r>
          </a:p>
        </p:txBody>
      </p:sp>
      <p:sp>
        <p:nvSpPr>
          <p:cNvPr id="21" name="Shape 313">
            <a:extLst>
              <a:ext uri="{FF2B5EF4-FFF2-40B4-BE49-F238E27FC236}">
                <a16:creationId xmlns:a16="http://schemas.microsoft.com/office/drawing/2014/main" id="{939EC0F8-F9D0-4012-B077-B4588A51AB6C}"/>
              </a:ext>
            </a:extLst>
          </p:cNvPr>
          <p:cNvSpPr/>
          <p:nvPr/>
        </p:nvSpPr>
        <p:spPr>
          <a:xfrm>
            <a:off x="5403578" y="3287533"/>
            <a:ext cx="1206299" cy="375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COSTO</a:t>
            </a:r>
          </a:p>
        </p:txBody>
      </p:sp>
      <p:grpSp>
        <p:nvGrpSpPr>
          <p:cNvPr id="22" name="Shape 314">
            <a:extLst>
              <a:ext uri="{FF2B5EF4-FFF2-40B4-BE49-F238E27FC236}">
                <a16:creationId xmlns:a16="http://schemas.microsoft.com/office/drawing/2014/main" id="{7AF3390F-FBA4-4BD1-97DA-73DD262ECD32}"/>
              </a:ext>
            </a:extLst>
          </p:cNvPr>
          <p:cNvGrpSpPr/>
          <p:nvPr/>
        </p:nvGrpSpPr>
        <p:grpSpPr>
          <a:xfrm>
            <a:off x="4547167" y="3315328"/>
            <a:ext cx="2919203" cy="375331"/>
            <a:chOff x="3628037" y="3864564"/>
            <a:chExt cx="2194559" cy="307800"/>
          </a:xfrm>
        </p:grpSpPr>
        <p:cxnSp>
          <p:nvCxnSpPr>
            <p:cNvPr id="23" name="Shape 315">
              <a:extLst>
                <a:ext uri="{FF2B5EF4-FFF2-40B4-BE49-F238E27FC236}">
                  <a16:creationId xmlns:a16="http://schemas.microsoft.com/office/drawing/2014/main" id="{272206BD-1127-4C2F-A25E-FFFEA7461BE9}"/>
                </a:ext>
              </a:extLst>
            </p:cNvPr>
            <p:cNvCxnSpPr/>
            <p:nvPr/>
          </p:nvCxnSpPr>
          <p:spPr>
            <a:xfrm>
              <a:off x="3628037" y="3864564"/>
              <a:ext cx="0" cy="307800"/>
            </a:xfrm>
            <a:prstGeom prst="straightConnector1">
              <a:avLst/>
            </a:prstGeom>
            <a:noFill/>
            <a:ln w="19050" cap="flat" cmpd="sng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Shape 316">
              <a:extLst>
                <a:ext uri="{FF2B5EF4-FFF2-40B4-BE49-F238E27FC236}">
                  <a16:creationId xmlns:a16="http://schemas.microsoft.com/office/drawing/2014/main" id="{A468F96A-8798-401B-975E-23880D2053BE}"/>
                </a:ext>
              </a:extLst>
            </p:cNvPr>
            <p:cNvCxnSpPr/>
            <p:nvPr/>
          </p:nvCxnSpPr>
          <p:spPr>
            <a:xfrm>
              <a:off x="5822596" y="3864564"/>
              <a:ext cx="0" cy="307800"/>
            </a:xfrm>
            <a:prstGeom prst="straightConnector1">
              <a:avLst/>
            </a:prstGeom>
            <a:noFill/>
            <a:ln w="19050" cap="flat" cmpd="sng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" name="Shape 317">
            <a:extLst>
              <a:ext uri="{FF2B5EF4-FFF2-40B4-BE49-F238E27FC236}">
                <a16:creationId xmlns:a16="http://schemas.microsoft.com/office/drawing/2014/main" id="{F08CD287-A84A-4380-A593-E6E952F12D4E}"/>
              </a:ext>
            </a:extLst>
          </p:cNvPr>
          <p:cNvSpPr txBox="1"/>
          <p:nvPr/>
        </p:nvSpPr>
        <p:spPr>
          <a:xfrm>
            <a:off x="1608322" y="4209797"/>
            <a:ext cx="8796900" cy="1410338"/>
          </a:xfrm>
          <a:prstGeom prst="rect">
            <a:avLst/>
          </a:prstGeom>
          <a:noFill/>
          <a:ln w="15875">
            <a:solidFill>
              <a:srgbClr val="E64A71"/>
            </a:solidFill>
          </a:ln>
        </p:spPr>
        <p:txBody>
          <a:bodyPr lIns="216000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2500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Shape 318">
            <a:extLst>
              <a:ext uri="{FF2B5EF4-FFF2-40B4-BE49-F238E27FC236}">
                <a16:creationId xmlns:a16="http://schemas.microsoft.com/office/drawing/2014/main" id="{71FC93AB-528A-4232-8628-1C31C23DA94D}"/>
              </a:ext>
            </a:extLst>
          </p:cNvPr>
          <p:cNvSpPr txBox="1"/>
          <p:nvPr/>
        </p:nvSpPr>
        <p:spPr>
          <a:xfrm>
            <a:off x="2073501" y="4898850"/>
            <a:ext cx="2008642" cy="638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14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DESEMPLEO</a:t>
            </a:r>
          </a:p>
        </p:txBody>
      </p:sp>
      <p:sp>
        <p:nvSpPr>
          <p:cNvPr id="27" name="Shape 319">
            <a:extLst>
              <a:ext uri="{FF2B5EF4-FFF2-40B4-BE49-F238E27FC236}">
                <a16:creationId xmlns:a16="http://schemas.microsoft.com/office/drawing/2014/main" id="{528D3142-F1B9-41A3-B73B-EA13E735A309}"/>
              </a:ext>
            </a:extLst>
          </p:cNvPr>
          <p:cNvSpPr txBox="1"/>
          <p:nvPr/>
        </p:nvSpPr>
        <p:spPr>
          <a:xfrm>
            <a:off x="4881773" y="4898850"/>
            <a:ext cx="2250300" cy="638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14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SALIDA DEL MERCADO LABORAL</a:t>
            </a:r>
          </a:p>
        </p:txBody>
      </p:sp>
      <p:sp>
        <p:nvSpPr>
          <p:cNvPr id="28" name="Shape 320">
            <a:extLst>
              <a:ext uri="{FF2B5EF4-FFF2-40B4-BE49-F238E27FC236}">
                <a16:creationId xmlns:a16="http://schemas.microsoft.com/office/drawing/2014/main" id="{6D259A45-3472-4A32-9923-9F3CA5D41012}"/>
              </a:ext>
            </a:extLst>
          </p:cNvPr>
          <p:cNvSpPr txBox="1"/>
          <p:nvPr/>
        </p:nvSpPr>
        <p:spPr>
          <a:xfrm>
            <a:off x="7820674" y="4883121"/>
            <a:ext cx="2250300" cy="638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14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INFORMALIDAD</a:t>
            </a:r>
          </a:p>
        </p:txBody>
      </p:sp>
      <p:grpSp>
        <p:nvGrpSpPr>
          <p:cNvPr id="29" name="Shape 321">
            <a:extLst>
              <a:ext uri="{FF2B5EF4-FFF2-40B4-BE49-F238E27FC236}">
                <a16:creationId xmlns:a16="http://schemas.microsoft.com/office/drawing/2014/main" id="{26C91266-F467-4A44-9E45-907CF9A927CB}"/>
              </a:ext>
            </a:extLst>
          </p:cNvPr>
          <p:cNvGrpSpPr/>
          <p:nvPr/>
        </p:nvGrpSpPr>
        <p:grpSpPr>
          <a:xfrm>
            <a:off x="4547167" y="4894822"/>
            <a:ext cx="2919203" cy="640131"/>
            <a:chOff x="3628037" y="3864564"/>
            <a:chExt cx="2194559" cy="307800"/>
          </a:xfrm>
        </p:grpSpPr>
        <p:cxnSp>
          <p:nvCxnSpPr>
            <p:cNvPr id="30" name="Shape 322">
              <a:extLst>
                <a:ext uri="{FF2B5EF4-FFF2-40B4-BE49-F238E27FC236}">
                  <a16:creationId xmlns:a16="http://schemas.microsoft.com/office/drawing/2014/main" id="{EF345E71-F94E-42FE-B291-DDB564C27F05}"/>
                </a:ext>
              </a:extLst>
            </p:cNvPr>
            <p:cNvCxnSpPr/>
            <p:nvPr/>
          </p:nvCxnSpPr>
          <p:spPr>
            <a:xfrm>
              <a:off x="3628037" y="3864564"/>
              <a:ext cx="0" cy="307800"/>
            </a:xfrm>
            <a:prstGeom prst="straightConnector1">
              <a:avLst/>
            </a:prstGeom>
            <a:noFill/>
            <a:ln w="19050" cap="flat" cmpd="sng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Shape 323">
              <a:extLst>
                <a:ext uri="{FF2B5EF4-FFF2-40B4-BE49-F238E27FC236}">
                  <a16:creationId xmlns:a16="http://schemas.microsoft.com/office/drawing/2014/main" id="{6E967B35-065D-4262-BF50-36B7E51AAB03}"/>
                </a:ext>
              </a:extLst>
            </p:cNvPr>
            <p:cNvCxnSpPr/>
            <p:nvPr/>
          </p:nvCxnSpPr>
          <p:spPr>
            <a:xfrm>
              <a:off x="5822596" y="3864564"/>
              <a:ext cx="0" cy="307800"/>
            </a:xfrm>
            <a:prstGeom prst="straightConnector1">
              <a:avLst/>
            </a:prstGeom>
            <a:noFill/>
            <a:ln w="19050" cap="flat" cmpd="sng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578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534389" y="1419773"/>
            <a:ext cx="8464645" cy="3930650"/>
          </a:xfrm>
        </p:spPr>
        <p:txBody>
          <a:bodyPr/>
          <a:lstStyle/>
          <a:p>
            <a:pPr indent="0"/>
            <a:r>
              <a:rPr lang="es-MX" dirty="0"/>
              <a:t>Distintas carreras tienen </a:t>
            </a:r>
            <a:r>
              <a:rPr lang="es-MX" dirty="0">
                <a:solidFill>
                  <a:srgbClr val="F9704E"/>
                </a:solidFill>
              </a:rPr>
              <a:t>diferentes costos, beneficios y riesgos económicos </a:t>
            </a:r>
            <a:r>
              <a:rPr lang="es-MX" dirty="0"/>
              <a:t>que los estudiantes deben conocer al decidir que estudiar.</a:t>
            </a:r>
            <a:endParaRPr lang="es-ES_tradn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21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96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22</a:t>
            </a:fld>
            <a:endParaRPr lang="es-ES_tradnl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690" y="331357"/>
            <a:ext cx="11788675" cy="544512"/>
          </a:xfrm>
        </p:spPr>
        <p:txBody>
          <a:bodyPr/>
          <a:lstStyle/>
          <a:p>
            <a:r>
              <a:rPr lang="es-ES_tradnl" dirty="0"/>
              <a:t>No todas las carreras son iguales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Fuente: </a:t>
            </a:r>
            <a:r>
              <a:rPr lang="es-MX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Cálculos del IMCO con información del INEGI. ENOE 2019-4, 2020-1, 2020-3 y 2020- 4. *Incluye licenciatura y posgrado.</a:t>
            </a:r>
          </a:p>
        </p:txBody>
      </p:sp>
      <p:sp>
        <p:nvSpPr>
          <p:cNvPr id="9" name="Shape 222">
            <a:extLst>
              <a:ext uri="{FF2B5EF4-FFF2-40B4-BE49-F238E27FC236}">
                <a16:creationId xmlns:a16="http://schemas.microsoft.com/office/drawing/2014/main" id="{16E4E538-0179-483D-BC3E-2A7AA7350E8E}"/>
              </a:ext>
            </a:extLst>
          </p:cNvPr>
          <p:cNvSpPr/>
          <p:nvPr/>
        </p:nvSpPr>
        <p:spPr>
          <a:xfrm>
            <a:off x="253043" y="2229172"/>
            <a:ext cx="4686000" cy="46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s-MX" sz="2400" b="1" dirty="0">
                <a:solidFill>
                  <a:srgbClr val="027CE4"/>
                </a:solidFill>
                <a:latin typeface="Arial" charset="0"/>
                <a:ea typeface="Arial" charset="0"/>
                <a:cs typeface="Arial" charset="0"/>
              </a:rPr>
              <a:t>Salario mensual promedio: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s-MX" sz="1800" b="1" i="1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(Promedio profesionistas*: $12,861)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i="1" dirty="0">
              <a:solidFill>
                <a:srgbClr val="7F7F7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Shape 223">
            <a:extLst>
              <a:ext uri="{FF2B5EF4-FFF2-40B4-BE49-F238E27FC236}">
                <a16:creationId xmlns:a16="http://schemas.microsoft.com/office/drawing/2014/main" id="{7DC42F45-6FFD-48BB-9B34-53A590CE8CCF}"/>
              </a:ext>
            </a:extLst>
          </p:cNvPr>
          <p:cNvSpPr/>
          <p:nvPr/>
        </p:nvSpPr>
        <p:spPr>
          <a:xfrm>
            <a:off x="276434" y="3550259"/>
            <a:ext cx="4102200" cy="73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MX" sz="2400" b="1" dirty="0">
                <a:solidFill>
                  <a:srgbClr val="F9704E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Tasa de informalidad: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s-MX" sz="1800" b="1" i="1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(Profesionistas: 22%)</a:t>
            </a:r>
          </a:p>
        </p:txBody>
      </p:sp>
      <p:sp>
        <p:nvSpPr>
          <p:cNvPr id="11" name="Shape 224">
            <a:extLst>
              <a:ext uri="{FF2B5EF4-FFF2-40B4-BE49-F238E27FC236}">
                <a16:creationId xmlns:a16="http://schemas.microsoft.com/office/drawing/2014/main" id="{61BEBFCD-BD91-4223-9E12-F0810144176D}"/>
              </a:ext>
            </a:extLst>
          </p:cNvPr>
          <p:cNvSpPr/>
          <p:nvPr/>
        </p:nvSpPr>
        <p:spPr>
          <a:xfrm>
            <a:off x="276434" y="4917097"/>
            <a:ext cx="4013587" cy="82454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s-MX" sz="2400" b="1" dirty="0">
                <a:solidFill>
                  <a:srgbClr val="6DC928"/>
                </a:solidFill>
                <a:latin typeface="Arial" charset="0"/>
                <a:ea typeface="Arial" charset="0"/>
                <a:cs typeface="Arial" charset="0"/>
              </a:rPr>
              <a:t>Estudiantes: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MX" sz="1800" b="1" i="1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(Promedio: 49,065) </a:t>
            </a:r>
          </a:p>
        </p:txBody>
      </p:sp>
      <p:sp>
        <p:nvSpPr>
          <p:cNvPr id="12" name="Shape 225">
            <a:extLst>
              <a:ext uri="{FF2B5EF4-FFF2-40B4-BE49-F238E27FC236}">
                <a16:creationId xmlns:a16="http://schemas.microsoft.com/office/drawing/2014/main" id="{FD3E4170-089B-4FA8-853B-84415EBE9F79}"/>
              </a:ext>
            </a:extLst>
          </p:cNvPr>
          <p:cNvSpPr/>
          <p:nvPr/>
        </p:nvSpPr>
        <p:spPr>
          <a:xfrm>
            <a:off x="4699266" y="1251604"/>
            <a:ext cx="1918660" cy="70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1600" b="1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Finanzas, banca y seguros</a:t>
            </a:r>
          </a:p>
        </p:txBody>
      </p:sp>
      <p:sp>
        <p:nvSpPr>
          <p:cNvPr id="13" name="Shape 226">
            <a:extLst>
              <a:ext uri="{FF2B5EF4-FFF2-40B4-BE49-F238E27FC236}">
                <a16:creationId xmlns:a16="http://schemas.microsoft.com/office/drawing/2014/main" id="{B237B283-18EE-4222-AD4F-E5CAD70EC02E}"/>
              </a:ext>
            </a:extLst>
          </p:cNvPr>
          <p:cNvSpPr/>
          <p:nvPr/>
        </p:nvSpPr>
        <p:spPr>
          <a:xfrm>
            <a:off x="10054085" y="1251605"/>
            <a:ext cx="1850100" cy="707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1600" b="1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Psicología</a:t>
            </a:r>
          </a:p>
        </p:txBody>
      </p:sp>
      <p:sp>
        <p:nvSpPr>
          <p:cNvPr id="14" name="Shape 227">
            <a:extLst>
              <a:ext uri="{FF2B5EF4-FFF2-40B4-BE49-F238E27FC236}">
                <a16:creationId xmlns:a16="http://schemas.microsoft.com/office/drawing/2014/main" id="{F3504D1D-0198-4601-BF1C-DC017EA24050}"/>
              </a:ext>
            </a:extLst>
          </p:cNvPr>
          <p:cNvSpPr/>
          <p:nvPr/>
        </p:nvSpPr>
        <p:spPr>
          <a:xfrm>
            <a:off x="5095028" y="3609564"/>
            <a:ext cx="1127136" cy="46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3200" dirty="0">
                <a:solidFill>
                  <a:srgbClr val="F9704E"/>
                </a:solidFill>
                <a:latin typeface="Arial" charset="0"/>
                <a:ea typeface="Arial" charset="0"/>
                <a:cs typeface="Arial" charset="0"/>
              </a:rPr>
              <a:t>18%</a:t>
            </a:r>
          </a:p>
        </p:txBody>
      </p:sp>
      <p:sp>
        <p:nvSpPr>
          <p:cNvPr id="15" name="Shape 228">
            <a:extLst>
              <a:ext uri="{FF2B5EF4-FFF2-40B4-BE49-F238E27FC236}">
                <a16:creationId xmlns:a16="http://schemas.microsoft.com/office/drawing/2014/main" id="{B0B4264C-7B50-4E1C-9C8B-BD651A03282E}"/>
              </a:ext>
            </a:extLst>
          </p:cNvPr>
          <p:cNvSpPr/>
          <p:nvPr/>
        </p:nvSpPr>
        <p:spPr>
          <a:xfrm>
            <a:off x="4833262" y="5033074"/>
            <a:ext cx="1650668" cy="46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3200" dirty="0">
                <a:solidFill>
                  <a:srgbClr val="6DC928"/>
                </a:solidFill>
                <a:latin typeface="Arial" charset="0"/>
                <a:ea typeface="Arial" charset="0"/>
                <a:cs typeface="Arial" charset="0"/>
              </a:rPr>
              <a:t>24,417</a:t>
            </a:r>
          </a:p>
        </p:txBody>
      </p:sp>
      <p:sp>
        <p:nvSpPr>
          <p:cNvPr id="16" name="Shape 229">
            <a:extLst>
              <a:ext uri="{FF2B5EF4-FFF2-40B4-BE49-F238E27FC236}">
                <a16:creationId xmlns:a16="http://schemas.microsoft.com/office/drawing/2014/main" id="{E0986A39-9601-46EF-AE67-7FB96D290B0F}"/>
              </a:ext>
            </a:extLst>
          </p:cNvPr>
          <p:cNvSpPr/>
          <p:nvPr/>
        </p:nvSpPr>
        <p:spPr>
          <a:xfrm>
            <a:off x="10306514" y="3609564"/>
            <a:ext cx="1345242" cy="46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3200" dirty="0">
                <a:solidFill>
                  <a:srgbClr val="F9704E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28%</a:t>
            </a:r>
          </a:p>
        </p:txBody>
      </p:sp>
      <p:sp>
        <p:nvSpPr>
          <p:cNvPr id="17" name="Shape 230">
            <a:extLst>
              <a:ext uri="{FF2B5EF4-FFF2-40B4-BE49-F238E27FC236}">
                <a16:creationId xmlns:a16="http://schemas.microsoft.com/office/drawing/2014/main" id="{8AD3EEF2-EC90-4528-8045-7E7D8C543B3C}"/>
              </a:ext>
            </a:extLst>
          </p:cNvPr>
          <p:cNvSpPr/>
          <p:nvPr/>
        </p:nvSpPr>
        <p:spPr>
          <a:xfrm>
            <a:off x="10153802" y="2337243"/>
            <a:ext cx="1650668" cy="46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3200" dirty="0">
                <a:solidFill>
                  <a:srgbClr val="027CE4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$10,449</a:t>
            </a:r>
            <a:endParaRPr lang="es-MX" sz="3200" dirty="0">
              <a:solidFill>
                <a:srgbClr val="027CE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Shape 231">
            <a:extLst>
              <a:ext uri="{FF2B5EF4-FFF2-40B4-BE49-F238E27FC236}">
                <a16:creationId xmlns:a16="http://schemas.microsoft.com/office/drawing/2014/main" id="{6556FE48-936F-4EAD-8A0D-86AC4029B961}"/>
              </a:ext>
            </a:extLst>
          </p:cNvPr>
          <p:cNvSpPr/>
          <p:nvPr/>
        </p:nvSpPr>
        <p:spPr>
          <a:xfrm>
            <a:off x="4833262" y="2337243"/>
            <a:ext cx="1650668" cy="46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3200" dirty="0">
                <a:solidFill>
                  <a:srgbClr val="027CE4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$</a:t>
            </a:r>
            <a:r>
              <a:rPr lang="es-MX" sz="3200" dirty="0">
                <a:solidFill>
                  <a:srgbClr val="027CE4"/>
                </a:solidFill>
                <a:latin typeface="Arial" charset="0"/>
                <a:ea typeface="Arial" charset="0"/>
                <a:cs typeface="Arial" charset="0"/>
              </a:rPr>
              <a:t>17,050</a:t>
            </a:r>
          </a:p>
        </p:txBody>
      </p:sp>
      <p:sp>
        <p:nvSpPr>
          <p:cNvPr id="19" name="Shape 232">
            <a:extLst>
              <a:ext uri="{FF2B5EF4-FFF2-40B4-BE49-F238E27FC236}">
                <a16:creationId xmlns:a16="http://schemas.microsoft.com/office/drawing/2014/main" id="{D0D99B4D-2A0A-44B8-9A46-F11B933CB72E}"/>
              </a:ext>
            </a:extLst>
          </p:cNvPr>
          <p:cNvSpPr/>
          <p:nvPr/>
        </p:nvSpPr>
        <p:spPr>
          <a:xfrm>
            <a:off x="10062126" y="5033074"/>
            <a:ext cx="1834018" cy="46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3200" dirty="0">
                <a:solidFill>
                  <a:srgbClr val="6DC928"/>
                </a:solidFill>
                <a:latin typeface="Arial" charset="0"/>
                <a:ea typeface="Arial" charset="0"/>
                <a:cs typeface="Arial" charset="0"/>
              </a:rPr>
              <a:t>179,383</a:t>
            </a:r>
          </a:p>
        </p:txBody>
      </p:sp>
      <p:sp>
        <p:nvSpPr>
          <p:cNvPr id="20" name="Shape 233">
            <a:extLst>
              <a:ext uri="{FF2B5EF4-FFF2-40B4-BE49-F238E27FC236}">
                <a16:creationId xmlns:a16="http://schemas.microsoft.com/office/drawing/2014/main" id="{BF8B1B53-014C-47FC-A74A-97433221648F}"/>
              </a:ext>
            </a:extLst>
          </p:cNvPr>
          <p:cNvSpPr/>
          <p:nvPr/>
        </p:nvSpPr>
        <p:spPr>
          <a:xfrm>
            <a:off x="6871348" y="1207333"/>
            <a:ext cx="3282454" cy="7522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600" b="1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Tecnologías de la información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600" b="1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y de la comunicación </a:t>
            </a:r>
            <a:endParaRPr sz="1600" b="1" dirty="0">
              <a:solidFill>
                <a:srgbClr val="595959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Shape 234">
            <a:extLst>
              <a:ext uri="{FF2B5EF4-FFF2-40B4-BE49-F238E27FC236}">
                <a16:creationId xmlns:a16="http://schemas.microsoft.com/office/drawing/2014/main" id="{514933E4-D03F-4959-B678-B480F0B862D4}"/>
              </a:ext>
            </a:extLst>
          </p:cNvPr>
          <p:cNvSpPr/>
          <p:nvPr/>
        </p:nvSpPr>
        <p:spPr>
          <a:xfrm>
            <a:off x="7796294" y="3609564"/>
            <a:ext cx="1432562" cy="46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3200" dirty="0">
                <a:solidFill>
                  <a:srgbClr val="F9704E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18%</a:t>
            </a:r>
          </a:p>
        </p:txBody>
      </p:sp>
      <p:sp>
        <p:nvSpPr>
          <p:cNvPr id="22" name="Shape 235">
            <a:extLst>
              <a:ext uri="{FF2B5EF4-FFF2-40B4-BE49-F238E27FC236}">
                <a16:creationId xmlns:a16="http://schemas.microsoft.com/office/drawing/2014/main" id="{7E3888B3-FD2F-464E-A0E0-2CAA32FADBCB}"/>
              </a:ext>
            </a:extLst>
          </p:cNvPr>
          <p:cNvSpPr/>
          <p:nvPr/>
        </p:nvSpPr>
        <p:spPr>
          <a:xfrm>
            <a:off x="7687241" y="5033074"/>
            <a:ext cx="1650668" cy="46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3200" dirty="0">
                <a:solidFill>
                  <a:srgbClr val="6DC928"/>
                </a:solidFill>
                <a:latin typeface="Arial" charset="0"/>
                <a:ea typeface="Arial" charset="0"/>
                <a:cs typeface="Arial" charset="0"/>
              </a:rPr>
              <a:t>26,504</a:t>
            </a:r>
          </a:p>
        </p:txBody>
      </p:sp>
      <p:sp>
        <p:nvSpPr>
          <p:cNvPr id="23" name="Shape 236">
            <a:extLst>
              <a:ext uri="{FF2B5EF4-FFF2-40B4-BE49-F238E27FC236}">
                <a16:creationId xmlns:a16="http://schemas.microsoft.com/office/drawing/2014/main" id="{7FF58ABA-1862-4A3E-B73D-CAEC134593F1}"/>
              </a:ext>
            </a:extLst>
          </p:cNvPr>
          <p:cNvSpPr/>
          <p:nvPr/>
        </p:nvSpPr>
        <p:spPr>
          <a:xfrm>
            <a:off x="7687241" y="2337243"/>
            <a:ext cx="1650668" cy="46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3200" dirty="0">
                <a:solidFill>
                  <a:srgbClr val="027CE4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$14,408</a:t>
            </a:r>
            <a:endParaRPr lang="es-MX" sz="3200" dirty="0">
              <a:solidFill>
                <a:srgbClr val="027CE4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3200" dirty="0">
                <a:solidFill>
                  <a:srgbClr val="027CE4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s-MX" sz="3200" dirty="0">
              <a:solidFill>
                <a:srgbClr val="027CE4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4" name="Conector recto 4">
            <a:extLst>
              <a:ext uri="{FF2B5EF4-FFF2-40B4-BE49-F238E27FC236}">
                <a16:creationId xmlns:a16="http://schemas.microsoft.com/office/drawing/2014/main" id="{0067D1CC-7EC7-4EC1-87A0-656BC354E696}"/>
              </a:ext>
            </a:extLst>
          </p:cNvPr>
          <p:cNvCxnSpPr/>
          <p:nvPr/>
        </p:nvCxnSpPr>
        <p:spPr>
          <a:xfrm flipH="1">
            <a:off x="253933" y="3249260"/>
            <a:ext cx="115864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recto 4">
            <a:extLst>
              <a:ext uri="{FF2B5EF4-FFF2-40B4-BE49-F238E27FC236}">
                <a16:creationId xmlns:a16="http://schemas.microsoft.com/office/drawing/2014/main" id="{F0192845-2197-4491-8038-85F1F12ACF16}"/>
              </a:ext>
            </a:extLst>
          </p:cNvPr>
          <p:cNvCxnSpPr/>
          <p:nvPr/>
        </p:nvCxnSpPr>
        <p:spPr>
          <a:xfrm flipH="1">
            <a:off x="253933" y="4622586"/>
            <a:ext cx="115864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4">
            <a:extLst>
              <a:ext uri="{FF2B5EF4-FFF2-40B4-BE49-F238E27FC236}">
                <a16:creationId xmlns:a16="http://schemas.microsoft.com/office/drawing/2014/main" id="{54123657-1D8D-4B9D-91DE-E48102F11407}"/>
              </a:ext>
            </a:extLst>
          </p:cNvPr>
          <p:cNvCxnSpPr/>
          <p:nvPr/>
        </p:nvCxnSpPr>
        <p:spPr>
          <a:xfrm flipH="1">
            <a:off x="253933" y="2065992"/>
            <a:ext cx="115864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57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23</a:t>
            </a:fld>
            <a:endParaRPr lang="es-ES_tradnl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386724" y="606206"/>
            <a:ext cx="11381206" cy="544512"/>
          </a:xfrm>
        </p:spPr>
        <p:txBody>
          <a:bodyPr/>
          <a:lstStyle/>
          <a:p>
            <a:pPr algn="ctr"/>
            <a:r>
              <a:rPr lang="es-MX" sz="3600" dirty="0"/>
              <a:t>Antes de elegir una carrera, ¿qué necesito saber? </a:t>
            </a:r>
            <a:endParaRPr lang="es-ES_tradnl" sz="3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20" y="1516199"/>
            <a:ext cx="5941760" cy="481871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 rot="21323792">
            <a:off x="8211801" y="2152769"/>
            <a:ext cx="2610010" cy="461665"/>
          </a:xfrm>
          <a:prstGeom prst="rect">
            <a:avLst/>
          </a:prstGeom>
          <a:solidFill>
            <a:srgbClr val="7675DB"/>
          </a:solidFill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</a:rPr>
              <a:t>¿Cuánto ganan?</a:t>
            </a:r>
          </a:p>
        </p:txBody>
      </p:sp>
      <p:sp>
        <p:nvSpPr>
          <p:cNvPr id="7" name="CuadroTexto 6"/>
          <p:cNvSpPr txBox="1"/>
          <p:nvPr/>
        </p:nvSpPr>
        <p:spPr>
          <a:xfrm rot="603133">
            <a:off x="1019118" y="2475207"/>
            <a:ext cx="2866490" cy="461665"/>
          </a:xfrm>
          <a:prstGeom prst="rect">
            <a:avLst/>
          </a:prstGeom>
          <a:solidFill>
            <a:srgbClr val="F9704E"/>
          </a:solidFill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¿En qué trabajan?</a:t>
            </a:r>
          </a:p>
        </p:txBody>
      </p:sp>
      <p:sp>
        <p:nvSpPr>
          <p:cNvPr id="8" name="CuadroTexto 7"/>
          <p:cNvSpPr txBox="1"/>
          <p:nvPr/>
        </p:nvSpPr>
        <p:spPr>
          <a:xfrm rot="509720">
            <a:off x="7812568" y="3510137"/>
            <a:ext cx="3005951" cy="461665"/>
          </a:xfrm>
          <a:prstGeom prst="rect">
            <a:avLst/>
          </a:prstGeom>
          <a:solidFill>
            <a:srgbClr val="D93F66"/>
          </a:solidFill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</a:rPr>
              <a:t>¿Cuánto </a:t>
            </a:r>
            <a:r>
              <a:rPr lang="es-MX" sz="2400" b="1">
                <a:solidFill>
                  <a:schemeClr val="bg1"/>
                </a:solidFill>
              </a:rPr>
              <a:t>tardaré en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 rot="771798">
            <a:off x="7692545" y="4112516"/>
            <a:ext cx="3690434" cy="461665"/>
          </a:xfrm>
          <a:prstGeom prst="rect">
            <a:avLst/>
          </a:prstGeom>
          <a:solidFill>
            <a:srgbClr val="D93F66"/>
          </a:solidFill>
        </p:spPr>
        <p:txBody>
          <a:bodyPr wrap="none" rtlCol="0">
            <a:spAutoFit/>
          </a:bodyPr>
          <a:lstStyle/>
          <a:p>
            <a:pPr algn="ctr"/>
            <a:r>
              <a:rPr lang="es-MX" sz="2400" b="1">
                <a:solidFill>
                  <a:schemeClr val="bg1"/>
                </a:solidFill>
              </a:rPr>
              <a:t>recuperar mi inversión?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 rot="21323792">
            <a:off x="1334910" y="4112516"/>
            <a:ext cx="2234907" cy="461665"/>
          </a:xfrm>
          <a:prstGeom prst="rect">
            <a:avLst/>
          </a:prstGeom>
          <a:solidFill>
            <a:srgbClr val="6DC928"/>
          </a:solidFill>
        </p:spPr>
        <p:txBody>
          <a:bodyPr wrap="none" rtlCol="0">
            <a:spAutoFit/>
          </a:bodyPr>
          <a:lstStyle/>
          <a:p>
            <a:pPr algn="ctr"/>
            <a:r>
              <a:rPr lang="es-MX" sz="2400" b="1">
                <a:solidFill>
                  <a:schemeClr val="bg1"/>
                </a:solidFill>
              </a:rPr>
              <a:t>¿Qué puestos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 rot="21040763">
            <a:off x="1194082" y="4618138"/>
            <a:ext cx="2404826" cy="461665"/>
          </a:xfrm>
          <a:prstGeom prst="rect">
            <a:avLst/>
          </a:prstGeom>
          <a:solidFill>
            <a:srgbClr val="6DC928"/>
          </a:solidFill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</a:rPr>
              <a:t>puedo ocupar?</a:t>
            </a:r>
          </a:p>
        </p:txBody>
      </p:sp>
      <p:cxnSp>
        <p:nvCxnSpPr>
          <p:cNvPr id="13" name="Conector recto 12"/>
          <p:cNvCxnSpPr/>
          <p:nvPr/>
        </p:nvCxnSpPr>
        <p:spPr>
          <a:xfrm>
            <a:off x="609600" y="1255471"/>
            <a:ext cx="10880035" cy="0"/>
          </a:xfrm>
          <a:prstGeom prst="line">
            <a:avLst/>
          </a:prstGeom>
          <a:ln w="50800">
            <a:solidFill>
              <a:srgbClr val="027C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76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320633" y="1653949"/>
            <a:ext cx="9046064" cy="3930650"/>
          </a:xfrm>
        </p:spPr>
        <p:txBody>
          <a:bodyPr/>
          <a:lstStyle/>
          <a:p>
            <a:pPr indent="0"/>
            <a:r>
              <a:rPr lang="es-MX" dirty="0"/>
              <a:t>Para que más jóvenes y sus familias puedan contestar estas preguntas, el IMCO construyó </a:t>
            </a:r>
            <a:r>
              <a:rPr lang="es-MX" dirty="0">
                <a:solidFill>
                  <a:srgbClr val="00BDF2"/>
                </a:solidFill>
              </a:rPr>
              <a:t>ComparaCarreras.org</a:t>
            </a:r>
            <a:endParaRPr lang="es-ES_tradn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24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9378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9106" y="1472119"/>
            <a:ext cx="5920903" cy="640461"/>
          </a:xfrm>
          <a:prstGeom prst="rect">
            <a:avLst/>
          </a:prstGeom>
          <a:solidFill>
            <a:schemeClr val="tx1">
              <a:lumMod val="85000"/>
              <a:lumOff val="1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335839" y="1307108"/>
            <a:ext cx="10311140" cy="3930650"/>
          </a:xfrm>
        </p:spPr>
        <p:txBody>
          <a:bodyPr/>
          <a:lstStyle/>
          <a:p>
            <a:r>
              <a:rPr lang="es-MX" dirty="0"/>
              <a:t>ComparaCarreras.org es una herramienta que ofrece información sobre los costos y beneficios económicos de las carreras universitarias</a:t>
            </a:r>
            <a:r>
              <a:rPr lang="es-ES" dirty="0"/>
              <a:t>.</a:t>
            </a:r>
            <a:endParaRPr lang="es-ES_tradn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25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3791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167672" y="1832625"/>
            <a:ext cx="10563389" cy="2329471"/>
          </a:xfrm>
        </p:spPr>
        <p:txBody>
          <a:bodyPr/>
          <a:lstStyle/>
          <a:p>
            <a:pPr marL="0" lvl="0" indent="0">
              <a:spcBef>
                <a:spcPts val="0"/>
              </a:spcBef>
            </a:pPr>
            <a:r>
              <a:rPr lang="es-MX" sz="7200" dirty="0"/>
              <a:t>¿Qué encuentras en </a:t>
            </a:r>
            <a:r>
              <a:rPr lang="es-MX" sz="7200" dirty="0">
                <a:solidFill>
                  <a:srgbClr val="027CE4"/>
                </a:solidFill>
              </a:rPr>
              <a:t>ComparaCarreras.org</a:t>
            </a:r>
            <a:r>
              <a:rPr lang="es-MX" sz="7200" dirty="0"/>
              <a:t>?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26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4822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27</a:t>
            </a:fld>
            <a:endParaRPr lang="es-ES_tradnl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32202" y="331357"/>
            <a:ext cx="11887200" cy="544512"/>
          </a:xfrm>
        </p:spPr>
        <p:txBody>
          <a:bodyPr/>
          <a:lstStyle/>
          <a:p>
            <a:pPr algn="ctr"/>
            <a:r>
              <a:rPr lang="es-MX" dirty="0"/>
              <a:t>¿Qué encuentras en ComparaCarreras.org?</a:t>
            </a:r>
            <a:endParaRPr lang="es-ES_tradnl" dirty="0"/>
          </a:p>
        </p:txBody>
      </p:sp>
      <p:sp>
        <p:nvSpPr>
          <p:cNvPr id="8" name="Rectángulo 7"/>
          <p:cNvSpPr/>
          <p:nvPr/>
        </p:nvSpPr>
        <p:spPr>
          <a:xfrm>
            <a:off x="6836735" y="4498290"/>
            <a:ext cx="45836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rgbClr val="027CE4"/>
              </a:buClr>
            </a:pPr>
            <a:r>
              <a:rPr lang="es-MX" sz="1800" b="1" dirty="0">
                <a:solidFill>
                  <a:srgbClr val="027CE4"/>
                </a:solidFill>
                <a:latin typeface="Arial" charset="0"/>
                <a:cs typeface="Arial" charset="0"/>
              </a:rPr>
              <a:t>carreras técnicas:</a:t>
            </a:r>
            <a:r>
              <a:rPr lang="es-MX" sz="1800" dirty="0">
                <a:solidFill>
                  <a:srgbClr val="027CE4"/>
                </a:solidFill>
                <a:latin typeface="Arial" charset="0"/>
                <a:cs typeface="Arial" charset="0"/>
              </a:rPr>
              <a:t> 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encuentra datos laborales para opciones de Técnico Superior Universitario (TSU).</a:t>
            </a:r>
            <a:endParaRPr lang="es-MX" sz="16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11727" y="4498290"/>
            <a:ext cx="45034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rgbClr val="027CE4"/>
              </a:buClr>
            </a:pPr>
            <a:r>
              <a:rPr lang="es-MX" sz="1800" b="1" dirty="0">
                <a:solidFill>
                  <a:srgbClr val="027CE4"/>
                </a:solidFill>
                <a:latin typeface="Arial" charset="0"/>
                <a:ea typeface="Arial" charset="0"/>
                <a:cs typeface="Arial" charset="0"/>
              </a:rPr>
              <a:t>grupos de carreras universitarias: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conoce cuántos estudiantes hay por carrera, cuál es su salario, dónde trabajan y qué tan rentable es la inversión. 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3978274" y="1226889"/>
            <a:ext cx="4235455" cy="461665"/>
          </a:xfrm>
          <a:prstGeom prst="rect">
            <a:avLst/>
          </a:prstGeom>
          <a:solidFill>
            <a:srgbClr val="027CE4"/>
          </a:solidFill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_tradnl" sz="2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Información actualizada de:</a:t>
            </a:r>
            <a:endParaRPr lang="es-ES_tradnl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552463" y="1669529"/>
            <a:ext cx="3021981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9900" b="1" dirty="0">
                <a:solidFill>
                  <a:srgbClr val="027CE4"/>
                </a:solidFill>
                <a:latin typeface="Arial" charset="0"/>
                <a:ea typeface="Arial" charset="0"/>
                <a:cs typeface="Arial" charset="0"/>
              </a:rPr>
              <a:t>51</a:t>
            </a:r>
            <a:endParaRPr lang="es-ES_tradnl" sz="19900" dirty="0">
              <a:solidFill>
                <a:srgbClr val="027CE4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617556" y="1666746"/>
            <a:ext cx="3021981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9900" b="1" dirty="0">
                <a:solidFill>
                  <a:srgbClr val="027CE4"/>
                </a:solidFill>
                <a:latin typeface="Arial" charset="0"/>
                <a:ea typeface="Arial" charset="0"/>
                <a:cs typeface="Arial" charset="0"/>
              </a:rPr>
              <a:t>18</a:t>
            </a:r>
            <a:endParaRPr lang="es-ES_tradnl" sz="19900" dirty="0">
              <a:solidFill>
                <a:srgbClr val="027CE4"/>
              </a:solidFill>
            </a:endParaRPr>
          </a:p>
        </p:txBody>
      </p:sp>
      <p:cxnSp>
        <p:nvCxnSpPr>
          <p:cNvPr id="17" name="Conector recto 16"/>
          <p:cNvCxnSpPr/>
          <p:nvPr/>
        </p:nvCxnSpPr>
        <p:spPr>
          <a:xfrm>
            <a:off x="6096000" y="2164080"/>
            <a:ext cx="0" cy="368808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70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lipse 28"/>
          <p:cNvSpPr/>
          <p:nvPr/>
        </p:nvSpPr>
        <p:spPr>
          <a:xfrm>
            <a:off x="6632810" y="4193885"/>
            <a:ext cx="807921" cy="807921"/>
          </a:xfrm>
          <a:prstGeom prst="ellipse">
            <a:avLst/>
          </a:prstGeom>
          <a:solidFill>
            <a:srgbClr val="027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941" y="4427800"/>
            <a:ext cx="485222" cy="323481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28</a:t>
            </a:fld>
            <a:endParaRPr lang="es-ES_tradnl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52400" y="331357"/>
            <a:ext cx="11866880" cy="544512"/>
          </a:xfrm>
        </p:spPr>
        <p:txBody>
          <a:bodyPr/>
          <a:lstStyle/>
          <a:p>
            <a:pPr algn="ctr"/>
            <a:r>
              <a:rPr lang="es-MX" dirty="0"/>
              <a:t>Para cada carrera puedes encontrar información como:</a:t>
            </a:r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8" name="Rectángulo 7"/>
          <p:cNvSpPr/>
          <p:nvPr/>
        </p:nvSpPr>
        <p:spPr>
          <a:xfrm>
            <a:off x="313403" y="1696939"/>
            <a:ext cx="4427217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  <a:buClr>
                <a:srgbClr val="0FD5F2"/>
              </a:buClr>
            </a:pPr>
            <a:r>
              <a:rPr lang="es-ES" sz="2000" b="1" dirty="0">
                <a:solidFill>
                  <a:srgbClr val="6DC928"/>
                </a:solidFill>
                <a:latin typeface="Arial" charset="0"/>
                <a:cs typeface="Arial" charset="0"/>
              </a:rPr>
              <a:t>¿Cuántos son?</a:t>
            </a:r>
          </a:p>
          <a:p>
            <a:pPr algn="r">
              <a:spcAft>
                <a:spcPts val="600"/>
              </a:spcAft>
              <a:buClr>
                <a:srgbClr val="0FD5F2"/>
              </a:buClr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Total de profesionistas, porcentaje de mujeres y hombres</a:t>
            </a: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0" y="3006398"/>
            <a:ext cx="4585149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  <a:buClr>
                <a:srgbClr val="0FD5F2"/>
              </a:buClr>
            </a:pPr>
            <a:r>
              <a:rPr lang="es-ES" sz="2000" b="1" dirty="0">
                <a:solidFill>
                  <a:srgbClr val="FFBF3E"/>
                </a:solidFill>
                <a:latin typeface="Arial" charset="0"/>
                <a:cs typeface="Arial" charset="0"/>
              </a:rPr>
              <a:t>¿Tienen empleo? </a:t>
            </a:r>
          </a:p>
          <a:p>
            <a:pPr algn="r">
              <a:spcAft>
                <a:spcPts val="600"/>
              </a:spcAft>
              <a:buClr>
                <a:srgbClr val="0FD5F2"/>
              </a:buClr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Ocupación, desempleo, informalidad 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89179" y="4097034"/>
            <a:ext cx="4295971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  <a:buClr>
                <a:srgbClr val="0FD5F2"/>
              </a:buClr>
            </a:pPr>
            <a:r>
              <a:rPr lang="es-ES" sz="2000" b="1" dirty="0">
                <a:solidFill>
                  <a:srgbClr val="29D5F0"/>
                </a:solidFill>
                <a:latin typeface="Arial" charset="0"/>
                <a:cs typeface="Arial" charset="0"/>
              </a:rPr>
              <a:t>¿En qué trabajan? </a:t>
            </a:r>
          </a:p>
          <a:p>
            <a:pPr algn="r">
              <a:spcAft>
                <a:spcPts val="600"/>
              </a:spcAft>
              <a:buClr>
                <a:srgbClr val="0FD5F2"/>
              </a:buClr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Sectores de actividad, trabajadores por cuenta propia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7546134" y="1811379"/>
            <a:ext cx="3913957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FD5F2"/>
              </a:buClr>
            </a:pPr>
            <a:r>
              <a:rPr lang="es-ES" sz="2000" b="1" dirty="0">
                <a:solidFill>
                  <a:srgbClr val="F9704E"/>
                </a:solidFill>
                <a:latin typeface="Arial" charset="0"/>
                <a:cs typeface="Arial" charset="0"/>
              </a:rPr>
              <a:t>¿Cuánto ganan? </a:t>
            </a:r>
          </a:p>
          <a:p>
            <a:pPr>
              <a:spcAft>
                <a:spcPts val="600"/>
              </a:spcAft>
              <a:buClr>
                <a:srgbClr val="0FD5F2"/>
              </a:buClr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Salarios promedio, por sexo y por edad </a:t>
            </a: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546135" y="2963691"/>
            <a:ext cx="4019790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FD5F2"/>
              </a:buClr>
            </a:pPr>
            <a:r>
              <a:rPr lang="es-ES" sz="2000" b="1" dirty="0">
                <a:solidFill>
                  <a:srgbClr val="7675DB"/>
                </a:solidFill>
                <a:latin typeface="Arial" charset="0"/>
                <a:cs typeface="Arial" charset="0"/>
              </a:rPr>
              <a:t>¿Dónde estudian? </a:t>
            </a:r>
          </a:p>
          <a:p>
            <a:pPr>
              <a:spcAft>
                <a:spcPts val="600"/>
              </a:spcAft>
              <a:buClr>
                <a:srgbClr val="0FD5F2"/>
              </a:buClr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Universidades que ofrecen la carrera y alumnos inscritos</a:t>
            </a:r>
          </a:p>
        </p:txBody>
      </p:sp>
      <p:sp>
        <p:nvSpPr>
          <p:cNvPr id="15" name="Elipse 14"/>
          <p:cNvSpPr/>
          <p:nvPr/>
        </p:nvSpPr>
        <p:spPr>
          <a:xfrm>
            <a:off x="6632810" y="1851338"/>
            <a:ext cx="807921" cy="807921"/>
          </a:xfrm>
          <a:prstGeom prst="ellipse">
            <a:avLst/>
          </a:prstGeom>
          <a:solidFill>
            <a:srgbClr val="F97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Elipse 15"/>
          <p:cNvSpPr/>
          <p:nvPr/>
        </p:nvSpPr>
        <p:spPr>
          <a:xfrm>
            <a:off x="4685994" y="1859013"/>
            <a:ext cx="807921" cy="807921"/>
          </a:xfrm>
          <a:prstGeom prst="ellipse">
            <a:avLst/>
          </a:prstGeom>
          <a:solidFill>
            <a:srgbClr val="6DC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Elipse 16"/>
          <p:cNvSpPr/>
          <p:nvPr/>
        </p:nvSpPr>
        <p:spPr>
          <a:xfrm>
            <a:off x="4685994" y="2963691"/>
            <a:ext cx="807921" cy="807921"/>
          </a:xfrm>
          <a:prstGeom prst="ellipse">
            <a:avLst/>
          </a:prstGeom>
          <a:solidFill>
            <a:srgbClr val="FFB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Elipse 17"/>
          <p:cNvSpPr/>
          <p:nvPr/>
        </p:nvSpPr>
        <p:spPr>
          <a:xfrm>
            <a:off x="6632810" y="2988816"/>
            <a:ext cx="807921" cy="807921"/>
          </a:xfrm>
          <a:prstGeom prst="ellipse">
            <a:avLst/>
          </a:prstGeom>
          <a:solidFill>
            <a:srgbClr val="767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" name="Elipse 18"/>
          <p:cNvSpPr/>
          <p:nvPr/>
        </p:nvSpPr>
        <p:spPr>
          <a:xfrm>
            <a:off x="4685994" y="4208600"/>
            <a:ext cx="807921" cy="807921"/>
          </a:xfrm>
          <a:prstGeom prst="ellipse">
            <a:avLst/>
          </a:prstGeom>
          <a:solidFill>
            <a:srgbClr val="29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427" y="1980480"/>
            <a:ext cx="475055" cy="571676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5544" y="4360449"/>
            <a:ext cx="528821" cy="47594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9783" y="1963542"/>
            <a:ext cx="553975" cy="537187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0623" y="3183772"/>
            <a:ext cx="612294" cy="386328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0893" y="3164062"/>
            <a:ext cx="458123" cy="435217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012" y="2475123"/>
            <a:ext cx="2635034" cy="3263050"/>
          </a:xfrm>
          <a:prstGeom prst="rect">
            <a:avLst/>
          </a:prstGeom>
        </p:spPr>
      </p:pic>
      <p:sp>
        <p:nvSpPr>
          <p:cNvPr id="32" name="Rectángulo 31"/>
          <p:cNvSpPr/>
          <p:nvPr/>
        </p:nvSpPr>
        <p:spPr>
          <a:xfrm>
            <a:off x="7546135" y="4195064"/>
            <a:ext cx="401979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FD5F2"/>
              </a:buClr>
            </a:pPr>
            <a:r>
              <a:rPr lang="es-ES" sz="2000" b="1" dirty="0">
                <a:solidFill>
                  <a:srgbClr val="027CE4"/>
                </a:solidFill>
                <a:latin typeface="Arial" charset="0"/>
                <a:cs typeface="Arial" charset="0"/>
              </a:rPr>
              <a:t>¿Más información?</a:t>
            </a:r>
          </a:p>
          <a:p>
            <a:pPr>
              <a:spcAft>
                <a:spcPts val="600"/>
              </a:spcAft>
              <a:buClr>
                <a:srgbClr val="0FD5F2"/>
              </a:buClr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En </a:t>
            </a:r>
            <a:r>
              <a:rPr lang="es-E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ComparaCarreras.org</a:t>
            </a: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48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81341" y="1507194"/>
            <a:ext cx="8862659" cy="3930650"/>
          </a:xfrm>
        </p:spPr>
        <p:txBody>
          <a:bodyPr/>
          <a:lstStyle/>
          <a:p>
            <a:r>
              <a:rPr lang="es-MX" sz="4800" dirty="0"/>
              <a:t>Elegir qué estudiar después de la preparatoria es una de las elecciones más importantes para los jóvenes. </a:t>
            </a:r>
            <a:endParaRPr lang="es-ES_tradnl" sz="480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1891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29</a:t>
            </a:fld>
            <a:endParaRPr lang="es-ES_tradnl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48280" y="331357"/>
            <a:ext cx="11895439" cy="544512"/>
          </a:xfrm>
        </p:spPr>
        <p:txBody>
          <a:bodyPr/>
          <a:lstStyle/>
          <a:p>
            <a:pPr algn="ctr"/>
            <a:r>
              <a:rPr lang="es-MX" dirty="0"/>
              <a:t>¿Qué encuentras en ComparaCarreras.org?</a:t>
            </a:r>
            <a:endParaRPr lang="es-ES_tradnl" dirty="0"/>
          </a:p>
        </p:txBody>
      </p:sp>
      <p:sp>
        <p:nvSpPr>
          <p:cNvPr id="7" name="Shape 470">
            <a:extLst>
              <a:ext uri="{FF2B5EF4-FFF2-40B4-BE49-F238E27FC236}">
                <a16:creationId xmlns:a16="http://schemas.microsoft.com/office/drawing/2014/main" id="{725A3541-D7D2-430B-B2CE-22AC7F3253D4}"/>
              </a:ext>
            </a:extLst>
          </p:cNvPr>
          <p:cNvSpPr txBox="1"/>
          <p:nvPr/>
        </p:nvSpPr>
        <p:spPr>
          <a:xfrm>
            <a:off x="3915551" y="1580960"/>
            <a:ext cx="6241703" cy="15392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600"/>
              </a:spcBef>
              <a:buClr>
                <a:srgbClr val="027CE4"/>
              </a:buClr>
            </a:pPr>
            <a:r>
              <a:rPr lang="es-MX" sz="2400" b="1" dirty="0">
                <a:solidFill>
                  <a:srgbClr val="027CE4"/>
                </a:solidFill>
                <a:latin typeface="Arial" charset="0"/>
                <a:cs typeface="Arial" charset="0"/>
              </a:rPr>
              <a:t>Explorador de oferta educativa:</a:t>
            </a:r>
            <a:r>
              <a:rPr lang="es-MX" sz="2400" b="1" dirty="0">
                <a:solidFill>
                  <a:srgbClr val="595959"/>
                </a:solidFill>
                <a:latin typeface="Arial" charset="0"/>
                <a:cs typeface="Arial" charset="0"/>
              </a:rPr>
              <a:t> 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busca los programas de estudio que se ofrecen en el bachillerato profesional, TSU y licenciatura, y encuentra los de tu interés.</a:t>
            </a:r>
            <a:endParaRPr lang="es-MX" sz="20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endParaRPr sz="1200" i="1" dirty="0">
              <a:solidFill>
                <a:srgbClr val="595959"/>
              </a:solidFill>
              <a:latin typeface="Arial" charset="0"/>
              <a:ea typeface="Arial" charset="0"/>
              <a:cs typeface="Arial" charset="0"/>
              <a:sym typeface="Arial"/>
            </a:endParaRPr>
          </a:p>
        </p:txBody>
      </p:sp>
      <p:sp>
        <p:nvSpPr>
          <p:cNvPr id="8" name="Shape 470">
            <a:extLst>
              <a:ext uri="{FF2B5EF4-FFF2-40B4-BE49-F238E27FC236}">
                <a16:creationId xmlns:a16="http://schemas.microsoft.com/office/drawing/2014/main" id="{725A3541-D7D2-430B-B2CE-22AC7F3253D4}"/>
              </a:ext>
            </a:extLst>
          </p:cNvPr>
          <p:cNvSpPr txBox="1"/>
          <p:nvPr/>
        </p:nvSpPr>
        <p:spPr>
          <a:xfrm>
            <a:off x="3915551" y="4403303"/>
            <a:ext cx="6241703" cy="12829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600"/>
              </a:spcBef>
              <a:buClr>
                <a:srgbClr val="027CE4"/>
              </a:buClr>
            </a:pPr>
            <a:r>
              <a:rPr lang="es-MX" sz="2400" b="1" dirty="0">
                <a:solidFill>
                  <a:srgbClr val="027CE4"/>
                </a:solidFill>
                <a:latin typeface="Arial" charset="0"/>
                <a:cs typeface="Arial" charset="0"/>
              </a:rPr>
              <a:t>Mapa interactivo: 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localiza los planteles donde se ofrece cada carrera y consulta sus datos de contacto.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2141295" y="1695994"/>
            <a:ext cx="1424238" cy="1424238"/>
          </a:xfrm>
          <a:prstGeom prst="ellipse">
            <a:avLst/>
          </a:prstGeom>
          <a:solidFill>
            <a:srgbClr val="027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Elipse 10"/>
          <p:cNvSpPr/>
          <p:nvPr/>
        </p:nvSpPr>
        <p:spPr>
          <a:xfrm>
            <a:off x="2141295" y="4296999"/>
            <a:ext cx="1424238" cy="1424238"/>
          </a:xfrm>
          <a:prstGeom prst="ellipse">
            <a:avLst/>
          </a:prstGeom>
          <a:solidFill>
            <a:srgbClr val="027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999" y="4666707"/>
            <a:ext cx="1002940" cy="75874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313" y="2037853"/>
            <a:ext cx="724202" cy="746148"/>
          </a:xfrm>
          <a:prstGeom prst="rect">
            <a:avLst/>
          </a:prstGeom>
        </p:spPr>
      </p:pic>
      <p:cxnSp>
        <p:nvCxnSpPr>
          <p:cNvPr id="24" name="Conector recto 23"/>
          <p:cNvCxnSpPr/>
          <p:nvPr/>
        </p:nvCxnSpPr>
        <p:spPr>
          <a:xfrm flipH="1">
            <a:off x="1637271" y="3689399"/>
            <a:ext cx="891745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72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9106" y="1666083"/>
            <a:ext cx="5920903" cy="640461"/>
          </a:xfrm>
          <a:prstGeom prst="rect">
            <a:avLst/>
          </a:prstGeom>
          <a:solidFill>
            <a:schemeClr val="tx1">
              <a:lumMod val="85000"/>
              <a:lumOff val="1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335839" y="1501072"/>
            <a:ext cx="8170852" cy="3930650"/>
          </a:xfrm>
        </p:spPr>
        <p:txBody>
          <a:bodyPr/>
          <a:lstStyle/>
          <a:p>
            <a:r>
              <a:rPr lang="es-MX" dirty="0"/>
              <a:t>ComparaCarreras.org </a:t>
            </a:r>
            <a:r>
              <a:rPr lang="es-ES" dirty="0"/>
              <a:t>también permite contestar preguntas sobre las carreras y conocer su posición en:</a:t>
            </a:r>
            <a:endParaRPr lang="es-ES_tradn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30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3369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31</a:t>
            </a:fld>
            <a:endParaRPr lang="es-ES_tradnl" dirty="0"/>
          </a:p>
        </p:txBody>
      </p:sp>
      <p:sp>
        <p:nvSpPr>
          <p:cNvPr id="7" name="Títul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Más y menos profesionistas</a:t>
            </a:r>
            <a:endParaRPr lang="es-ES_tradnl" dirty="0">
              <a:solidFill>
                <a:srgbClr val="ADCAE3"/>
              </a:solidFill>
            </a:endParaRPr>
          </a:p>
        </p:txBody>
      </p:sp>
      <p:sp>
        <p:nvSpPr>
          <p:cNvPr id="8" name="Marcador de texto 7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Fuente: </a:t>
            </a:r>
            <a:r>
              <a:rPr lang="es-MX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Cálculos del IMCO con información del INEGI. ENOE 2019-4, 2020-1, 2020-3 y 2020- 4. *Incluye licenciatura y posgrado.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1690" y="747527"/>
            <a:ext cx="8641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Promedio de profesionistas* por carrera: </a:t>
            </a:r>
            <a:r>
              <a:rPr lang="es-E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262,451</a:t>
            </a:r>
          </a:p>
        </p:txBody>
      </p:sp>
      <p:sp>
        <p:nvSpPr>
          <p:cNvPr id="27" name="CuadroTexto 5">
            <a:extLst>
              <a:ext uri="{FF2B5EF4-FFF2-40B4-BE49-F238E27FC236}">
                <a16:creationId xmlns:a16="http://schemas.microsoft.com/office/drawing/2014/main" id="{97E649DE-9208-4D0F-A612-DC086CAE5B72}"/>
              </a:ext>
            </a:extLst>
          </p:cNvPr>
          <p:cNvSpPr txBox="1"/>
          <p:nvPr/>
        </p:nvSpPr>
        <p:spPr>
          <a:xfrm>
            <a:off x="1590261" y="1520373"/>
            <a:ext cx="2915478" cy="307777"/>
          </a:xfrm>
          <a:prstGeom prst="rect">
            <a:avLst/>
          </a:prstGeom>
          <a:noFill/>
          <a:ln w="25400">
            <a:solidFill>
              <a:srgbClr val="65BF4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cap="all">
                <a:solidFill>
                  <a:schemeClr val="tx1">
                    <a:lumMod val="65000"/>
                    <a:lumOff val="35000"/>
                  </a:schemeClr>
                </a:solidFill>
              </a:rPr>
              <a:t>5 con más profesionistas</a:t>
            </a:r>
            <a:endParaRPr lang="es-MX" cap="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CuadroTexto 6">
            <a:extLst>
              <a:ext uri="{FF2B5EF4-FFF2-40B4-BE49-F238E27FC236}">
                <a16:creationId xmlns:a16="http://schemas.microsoft.com/office/drawing/2014/main" id="{7A60D4E0-8EBB-406A-B60D-2D6F29FCEED6}"/>
              </a:ext>
            </a:extLst>
          </p:cNvPr>
          <p:cNvSpPr txBox="1"/>
          <p:nvPr/>
        </p:nvSpPr>
        <p:spPr>
          <a:xfrm>
            <a:off x="7549703" y="1526038"/>
            <a:ext cx="3188594" cy="307777"/>
          </a:xfrm>
          <a:prstGeom prst="rect">
            <a:avLst/>
          </a:prstGeom>
          <a:noFill/>
          <a:ln w="22225">
            <a:solidFill>
              <a:srgbClr val="D93F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cap="all">
                <a:solidFill>
                  <a:schemeClr val="tx1">
                    <a:lumMod val="65000"/>
                    <a:lumOff val="35000"/>
                  </a:schemeClr>
                </a:solidFill>
              </a:rPr>
              <a:t>5 con menos profesionistas</a:t>
            </a:r>
            <a:endParaRPr lang="es-MX" cap="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CuadroTexto 9">
            <a:extLst>
              <a:ext uri="{FF2B5EF4-FFF2-40B4-BE49-F238E27FC236}">
                <a16:creationId xmlns:a16="http://schemas.microsoft.com/office/drawing/2014/main" id="{89925FB8-AE4F-4EAB-A878-8A0262B3886C}"/>
              </a:ext>
            </a:extLst>
          </p:cNvPr>
          <p:cNvSpPr txBox="1"/>
          <p:nvPr/>
        </p:nvSpPr>
        <p:spPr>
          <a:xfrm>
            <a:off x="2117644" y="1847109"/>
            <a:ext cx="19447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spc="5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Número de profesionistas</a:t>
            </a:r>
            <a:endParaRPr lang="es-ES" sz="1100" spc="5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CuadroTexto 9">
            <a:extLst>
              <a:ext uri="{FF2B5EF4-FFF2-40B4-BE49-F238E27FC236}">
                <a16:creationId xmlns:a16="http://schemas.microsoft.com/office/drawing/2014/main" id="{1F3D4FD7-DC72-4601-AF00-BA0ED9BF1F9A}"/>
              </a:ext>
            </a:extLst>
          </p:cNvPr>
          <p:cNvSpPr txBox="1"/>
          <p:nvPr/>
        </p:nvSpPr>
        <p:spPr>
          <a:xfrm>
            <a:off x="8171618" y="1870384"/>
            <a:ext cx="19447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spc="5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Número de profesionistas</a:t>
            </a:r>
            <a:endParaRPr lang="es-ES" sz="1100" spc="5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6345381" y="1543378"/>
            <a:ext cx="0" cy="44536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hart 4">
            <a:extLst>
              <a:ext uri="{FF2B5EF4-FFF2-40B4-BE49-F238E27FC236}">
                <a16:creationId xmlns:a16="http://schemas.microsoft.com/office/drawing/2014/main" id="{87B0798B-A63F-4C0C-8C66-03AEA47107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5022661"/>
              </p:ext>
            </p:extLst>
          </p:nvPr>
        </p:nvGraphicFramePr>
        <p:xfrm>
          <a:off x="217121" y="2168563"/>
          <a:ext cx="5538903" cy="3893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64">
            <a:extLst>
              <a:ext uri="{FF2B5EF4-FFF2-40B4-BE49-F238E27FC236}">
                <a16:creationId xmlns:a16="http://schemas.microsoft.com/office/drawing/2014/main" id="{A2804DD1-B16E-427A-8A34-D5B6505623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821882"/>
              </p:ext>
            </p:extLst>
          </p:nvPr>
        </p:nvGraphicFramePr>
        <p:xfrm>
          <a:off x="6819158" y="2157307"/>
          <a:ext cx="5878878" cy="3893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881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32</a:t>
            </a:fld>
            <a:endParaRPr lang="es-ES_tradnl" dirty="0"/>
          </a:p>
        </p:txBody>
      </p:sp>
      <p:sp>
        <p:nvSpPr>
          <p:cNvPr id="7" name="Títul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Mejor y peor pagadas</a:t>
            </a:r>
            <a:endParaRPr lang="es-ES_tradnl" dirty="0">
              <a:solidFill>
                <a:srgbClr val="ADCAE3"/>
              </a:solidFill>
            </a:endParaRPr>
          </a:p>
        </p:txBody>
      </p:sp>
      <p:sp>
        <p:nvSpPr>
          <p:cNvPr id="8" name="Marcador de texto 7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Fuente: </a:t>
            </a:r>
            <a:r>
              <a:rPr lang="es-MX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Cálculos del IMCO con información del INEGI. ENOE 2019-4, 2020-1, 2020-3 y 2020- 4. *Incluye licenciatura y posgrado.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1690" y="747527"/>
            <a:ext cx="9005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Sueldo promedio nacional: </a:t>
            </a:r>
            <a:r>
              <a:rPr lang="es-E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$7,393   </a:t>
            </a: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|   Sueldo promedio de profesionistas*: </a:t>
            </a:r>
            <a:r>
              <a:rPr lang="es-E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$12,862</a:t>
            </a:r>
          </a:p>
        </p:txBody>
      </p:sp>
      <p:sp>
        <p:nvSpPr>
          <p:cNvPr id="27" name="CuadroTexto 5">
            <a:extLst>
              <a:ext uri="{FF2B5EF4-FFF2-40B4-BE49-F238E27FC236}">
                <a16:creationId xmlns:a16="http://schemas.microsoft.com/office/drawing/2014/main" id="{97E649DE-9208-4D0F-A612-DC086CAE5B72}"/>
              </a:ext>
            </a:extLst>
          </p:cNvPr>
          <p:cNvSpPr txBox="1"/>
          <p:nvPr/>
        </p:nvSpPr>
        <p:spPr>
          <a:xfrm>
            <a:off x="1842654" y="1520373"/>
            <a:ext cx="2410692" cy="307777"/>
          </a:xfrm>
          <a:prstGeom prst="rect">
            <a:avLst/>
          </a:prstGeom>
          <a:noFill/>
          <a:ln w="25400">
            <a:solidFill>
              <a:srgbClr val="027CE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r>
              <a:rPr lang="es-MX" sz="14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con Mayor salario</a:t>
            </a:r>
          </a:p>
        </p:txBody>
      </p:sp>
      <p:sp>
        <p:nvSpPr>
          <p:cNvPr id="28" name="CuadroTexto 6">
            <a:extLst>
              <a:ext uri="{FF2B5EF4-FFF2-40B4-BE49-F238E27FC236}">
                <a16:creationId xmlns:a16="http://schemas.microsoft.com/office/drawing/2014/main" id="{7A60D4E0-8EBB-406A-B60D-2D6F29FCEED6}"/>
              </a:ext>
            </a:extLst>
          </p:cNvPr>
          <p:cNvSpPr txBox="1"/>
          <p:nvPr/>
        </p:nvSpPr>
        <p:spPr>
          <a:xfrm>
            <a:off x="7938655" y="1526038"/>
            <a:ext cx="2410690" cy="307777"/>
          </a:xfrm>
          <a:prstGeom prst="rect">
            <a:avLst/>
          </a:prstGeom>
          <a:noFill/>
          <a:ln w="22225">
            <a:solidFill>
              <a:srgbClr val="F9704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r>
              <a:rPr lang="es-MX" sz="14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con menor salario</a:t>
            </a:r>
          </a:p>
        </p:txBody>
      </p:sp>
      <p:sp>
        <p:nvSpPr>
          <p:cNvPr id="29" name="CuadroTexto 9">
            <a:extLst>
              <a:ext uri="{FF2B5EF4-FFF2-40B4-BE49-F238E27FC236}">
                <a16:creationId xmlns:a16="http://schemas.microsoft.com/office/drawing/2014/main" id="{89925FB8-AE4F-4EAB-A878-8A0262B3886C}"/>
              </a:ext>
            </a:extLst>
          </p:cNvPr>
          <p:cNvSpPr txBox="1"/>
          <p:nvPr/>
        </p:nvSpPr>
        <p:spPr>
          <a:xfrm>
            <a:off x="2370571" y="1847109"/>
            <a:ext cx="13548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00" spc="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Salario promedio</a:t>
            </a:r>
          </a:p>
        </p:txBody>
      </p:sp>
      <p:sp>
        <p:nvSpPr>
          <p:cNvPr id="30" name="CuadroTexto 9">
            <a:extLst>
              <a:ext uri="{FF2B5EF4-FFF2-40B4-BE49-F238E27FC236}">
                <a16:creationId xmlns:a16="http://schemas.microsoft.com/office/drawing/2014/main" id="{1F3D4FD7-DC72-4601-AF00-BA0ED9BF1F9A}"/>
              </a:ext>
            </a:extLst>
          </p:cNvPr>
          <p:cNvSpPr txBox="1"/>
          <p:nvPr/>
        </p:nvSpPr>
        <p:spPr>
          <a:xfrm>
            <a:off x="8400051" y="1870384"/>
            <a:ext cx="13548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00" spc="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Salario promedio</a:t>
            </a:r>
          </a:p>
        </p:txBody>
      </p:sp>
      <p:graphicFrame>
        <p:nvGraphicFramePr>
          <p:cNvPr id="31" name="Chart 4">
            <a:extLst>
              <a:ext uri="{FF2B5EF4-FFF2-40B4-BE49-F238E27FC236}">
                <a16:creationId xmlns:a16="http://schemas.microsoft.com/office/drawing/2014/main" id="{87B0798B-A63F-4C0C-8C66-03AEA47107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3361656"/>
              </p:ext>
            </p:extLst>
          </p:nvPr>
        </p:nvGraphicFramePr>
        <p:xfrm>
          <a:off x="217122" y="2201186"/>
          <a:ext cx="5745808" cy="3893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2" name="Chart 64">
            <a:extLst>
              <a:ext uri="{FF2B5EF4-FFF2-40B4-BE49-F238E27FC236}">
                <a16:creationId xmlns:a16="http://schemas.microsoft.com/office/drawing/2014/main" id="{A2804DD1-B16E-427A-8A34-D5B6505623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891416"/>
              </p:ext>
            </p:extLst>
          </p:nvPr>
        </p:nvGraphicFramePr>
        <p:xfrm>
          <a:off x="6815470" y="2168563"/>
          <a:ext cx="5878878" cy="3893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Conector recto 4"/>
          <p:cNvCxnSpPr/>
          <p:nvPr/>
        </p:nvCxnSpPr>
        <p:spPr>
          <a:xfrm>
            <a:off x="6345381" y="1543378"/>
            <a:ext cx="0" cy="44536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25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33</a:t>
            </a:fld>
            <a:endParaRPr lang="es-ES_tradnl" dirty="0"/>
          </a:p>
        </p:txBody>
      </p:sp>
      <p:sp>
        <p:nvSpPr>
          <p:cNvPr id="7" name="Títul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Mayor y menor desempleo</a:t>
            </a:r>
            <a:endParaRPr lang="es-ES_tradnl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Fuente: </a:t>
            </a:r>
            <a:r>
              <a:rPr lang="es-MX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Cálculos del IMCO con información del INEGI. ENOE 2019-4, 2020-1, 2020-3 y 2020- 4. *Incluye licenciatura y posgrado.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1689" y="747527"/>
            <a:ext cx="101744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Tasa de desempleo nacional: </a:t>
            </a:r>
            <a:r>
              <a:rPr lang="es-E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4.1%  </a:t>
            </a: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| Tasa de desempleo de profesionistas*: </a:t>
            </a:r>
            <a:r>
              <a:rPr lang="es-E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4.9%</a:t>
            </a:r>
          </a:p>
        </p:txBody>
      </p:sp>
      <p:sp>
        <p:nvSpPr>
          <p:cNvPr id="21" name="CuadroTexto 5">
            <a:extLst>
              <a:ext uri="{FF2B5EF4-FFF2-40B4-BE49-F238E27FC236}">
                <a16:creationId xmlns:a16="http://schemas.microsoft.com/office/drawing/2014/main" id="{97E649DE-9208-4D0F-A612-DC086CAE5B72}"/>
              </a:ext>
            </a:extLst>
          </p:cNvPr>
          <p:cNvSpPr txBox="1"/>
          <p:nvPr/>
        </p:nvSpPr>
        <p:spPr>
          <a:xfrm>
            <a:off x="1703798" y="1520373"/>
            <a:ext cx="2688404" cy="307777"/>
          </a:xfrm>
          <a:prstGeom prst="rect">
            <a:avLst/>
          </a:prstGeom>
          <a:noFill/>
          <a:ln w="25400">
            <a:solidFill>
              <a:srgbClr val="7675D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 con MAYOR DESEMPLEO</a:t>
            </a:r>
          </a:p>
        </p:txBody>
      </p:sp>
      <p:sp>
        <p:nvSpPr>
          <p:cNvPr id="22" name="CuadroTexto 6">
            <a:extLst>
              <a:ext uri="{FF2B5EF4-FFF2-40B4-BE49-F238E27FC236}">
                <a16:creationId xmlns:a16="http://schemas.microsoft.com/office/drawing/2014/main" id="{7A60D4E0-8EBB-406A-B60D-2D6F29FCEED6}"/>
              </a:ext>
            </a:extLst>
          </p:cNvPr>
          <p:cNvSpPr txBox="1"/>
          <p:nvPr/>
        </p:nvSpPr>
        <p:spPr>
          <a:xfrm>
            <a:off x="7808360" y="1526038"/>
            <a:ext cx="2671280" cy="307777"/>
          </a:xfrm>
          <a:prstGeom prst="rect">
            <a:avLst/>
          </a:prstGeom>
          <a:noFill/>
          <a:ln w="22225">
            <a:solidFill>
              <a:srgbClr val="FFBF3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 con MENOR DESEMPLEO</a:t>
            </a:r>
          </a:p>
        </p:txBody>
      </p:sp>
      <p:sp>
        <p:nvSpPr>
          <p:cNvPr id="23" name="CuadroTexto 9">
            <a:extLst>
              <a:ext uri="{FF2B5EF4-FFF2-40B4-BE49-F238E27FC236}">
                <a16:creationId xmlns:a16="http://schemas.microsoft.com/office/drawing/2014/main" id="{89925FB8-AE4F-4EAB-A878-8A0262B3886C}"/>
              </a:ext>
            </a:extLst>
          </p:cNvPr>
          <p:cNvSpPr txBox="1"/>
          <p:nvPr/>
        </p:nvSpPr>
        <p:spPr>
          <a:xfrm>
            <a:off x="1513765" y="1847109"/>
            <a:ext cx="30684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spc="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% de la población económicamente activa</a:t>
            </a:r>
          </a:p>
        </p:txBody>
      </p:sp>
      <p:sp>
        <p:nvSpPr>
          <p:cNvPr id="24" name="CuadroTexto 9">
            <a:extLst>
              <a:ext uri="{FF2B5EF4-FFF2-40B4-BE49-F238E27FC236}">
                <a16:creationId xmlns:a16="http://schemas.microsoft.com/office/drawing/2014/main" id="{1F3D4FD7-DC72-4601-AF00-BA0ED9BF1F9A}"/>
              </a:ext>
            </a:extLst>
          </p:cNvPr>
          <p:cNvSpPr txBox="1"/>
          <p:nvPr/>
        </p:nvSpPr>
        <p:spPr>
          <a:xfrm>
            <a:off x="7609765" y="1870384"/>
            <a:ext cx="30684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spc="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% de la población económicamente activa</a:t>
            </a:r>
          </a:p>
        </p:txBody>
      </p:sp>
      <p:graphicFrame>
        <p:nvGraphicFramePr>
          <p:cNvPr id="15" name="Chart 64">
            <a:extLst>
              <a:ext uri="{FF2B5EF4-FFF2-40B4-BE49-F238E27FC236}">
                <a16:creationId xmlns:a16="http://schemas.microsoft.com/office/drawing/2014/main" id="{A2804DD1-B16E-427A-8A34-D5B6505623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148443"/>
              </p:ext>
            </p:extLst>
          </p:nvPr>
        </p:nvGraphicFramePr>
        <p:xfrm>
          <a:off x="304799" y="2212547"/>
          <a:ext cx="5148943" cy="3893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hart 10">
            <a:extLst>
              <a:ext uri="{FF2B5EF4-FFF2-40B4-BE49-F238E27FC236}">
                <a16:creationId xmlns:a16="http://schemas.microsoft.com/office/drawing/2014/main" id="{8D0E0464-F36B-4D7F-B650-0D921BB481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6513836"/>
              </p:ext>
            </p:extLst>
          </p:nvPr>
        </p:nvGraphicFramePr>
        <p:xfrm>
          <a:off x="6427258" y="2217806"/>
          <a:ext cx="5878878" cy="3893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9" name="Conector recto 18"/>
          <p:cNvCxnSpPr/>
          <p:nvPr/>
        </p:nvCxnSpPr>
        <p:spPr>
          <a:xfrm>
            <a:off x="6018810" y="1543378"/>
            <a:ext cx="0" cy="44536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86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34</a:t>
            </a:fld>
            <a:endParaRPr lang="es-ES_tradnl" dirty="0"/>
          </a:p>
        </p:txBody>
      </p:sp>
      <p:sp>
        <p:nvSpPr>
          <p:cNvPr id="7" name="Títul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¿Qué es mejor? ¿Una carrera universitaria o una técnica? </a:t>
            </a:r>
            <a:endParaRPr lang="es-ES_tradnl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idx="11"/>
          </p:nvPr>
        </p:nvSpPr>
        <p:spPr>
          <a:xfrm>
            <a:off x="51690" y="6182987"/>
            <a:ext cx="11877816" cy="250844"/>
          </a:xfrm>
        </p:spPr>
        <p:txBody>
          <a:bodyPr/>
          <a:lstStyle/>
          <a:p>
            <a:pPr marL="0" lvl="0" indent="0">
              <a:spcBef>
                <a:spcPts val="0"/>
              </a:spcBef>
              <a:buSzPct val="25000"/>
            </a:pPr>
            <a:r>
              <a:rPr lang="en-US" dirty="0"/>
              <a:t>Fuente: </a:t>
            </a:r>
            <a:r>
              <a:rPr lang="es-MX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Cálculos del IMCO con información del INEGI. ENOE 2019-4, 2020-1, 2020-3 y 2020-4. </a:t>
            </a:r>
            <a:r>
              <a:rPr lang="es-ES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Nota: la gráfica muestra las tres carreras universitarias con menor sueldo promedio y las tres carreras técnicas con mayor sueldo promedio.</a:t>
            </a:r>
            <a:endParaRPr lang="es-MX" dirty="0">
              <a:solidFill>
                <a:srgbClr val="595959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13" name="Gráfico 2">
            <a:extLst>
              <a:ext uri="{FF2B5EF4-FFF2-40B4-BE49-F238E27FC236}">
                <a16:creationId xmlns:a16="http://schemas.microsoft.com/office/drawing/2014/main" id="{8CAAF379-C09F-43F7-B8D6-00DEF27F70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0470" y="2644870"/>
          <a:ext cx="11864051" cy="3433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ctángulo 14"/>
          <p:cNvSpPr/>
          <p:nvPr/>
        </p:nvSpPr>
        <p:spPr>
          <a:xfrm>
            <a:off x="894291" y="1759278"/>
            <a:ext cx="101744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srgbClr val="000000">
                    <a:lumMod val="75000"/>
                    <a:lumOff val="25000"/>
                  </a:srgbClr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s-MX" sz="1800" dirty="0"/>
              <a:t>Carreras técnicas mejor pagadas y carreras universitarias peor pagadas</a:t>
            </a:r>
            <a:endParaRPr lang="en-US" sz="1800" dirty="0"/>
          </a:p>
        </p:txBody>
      </p:sp>
      <p:sp>
        <p:nvSpPr>
          <p:cNvPr id="16" name="CuadroTexto 14"/>
          <p:cNvSpPr txBox="1"/>
          <p:nvPr/>
        </p:nvSpPr>
        <p:spPr>
          <a:xfrm>
            <a:off x="4664511" y="5652815"/>
            <a:ext cx="1702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Universitarias</a:t>
            </a:r>
          </a:p>
        </p:txBody>
      </p:sp>
      <p:sp>
        <p:nvSpPr>
          <p:cNvPr id="17" name="CuadroTexto 15"/>
          <p:cNvSpPr txBox="1"/>
          <p:nvPr/>
        </p:nvSpPr>
        <p:spPr>
          <a:xfrm>
            <a:off x="6668430" y="5680885"/>
            <a:ext cx="1353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Profesionales</a:t>
            </a:r>
          </a:p>
        </p:txBody>
      </p:sp>
      <p:sp>
        <p:nvSpPr>
          <p:cNvPr id="19" name="Oval 19"/>
          <p:cNvSpPr/>
          <p:nvPr/>
        </p:nvSpPr>
        <p:spPr>
          <a:xfrm>
            <a:off x="4463567" y="5739822"/>
            <a:ext cx="158691" cy="158690"/>
          </a:xfrm>
          <a:prstGeom prst="ellipse">
            <a:avLst/>
          </a:prstGeom>
          <a:solidFill>
            <a:srgbClr val="027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20"/>
          <p:cNvSpPr/>
          <p:nvPr/>
        </p:nvSpPr>
        <p:spPr>
          <a:xfrm>
            <a:off x="6438558" y="5764240"/>
            <a:ext cx="158691" cy="158690"/>
          </a:xfrm>
          <a:prstGeom prst="ellipse">
            <a:avLst/>
          </a:prstGeom>
          <a:solidFill>
            <a:srgbClr val="6DC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ítulo 2">
            <a:extLst>
              <a:ext uri="{FF2B5EF4-FFF2-40B4-BE49-F238E27FC236}">
                <a16:creationId xmlns:a16="http://schemas.microsoft.com/office/drawing/2014/main" id="{7495C065-FD76-4086-8A79-E25F55ADFF50}"/>
              </a:ext>
            </a:extLst>
          </p:cNvPr>
          <p:cNvSpPr txBox="1">
            <a:spLocks/>
          </p:cNvSpPr>
          <p:nvPr/>
        </p:nvSpPr>
        <p:spPr>
          <a:xfrm>
            <a:off x="61485" y="870303"/>
            <a:ext cx="11306426" cy="704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AC5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30C2E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 lang="es-ES_tradnl" sz="2160" b="1" i="0" u="none" strike="noStrike" kern="1200" baseline="0" noProof="0">
                <a:solidFill>
                  <a:srgbClr val="000000">
                    <a:lumMod val="75000"/>
                    <a:lumOff val="25000"/>
                  </a:srgbClr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s-ES" sz="2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Hay carreras técnicas con mejores expectativas salariales que algunas carreras universitarias</a:t>
            </a:r>
          </a:p>
          <a:p>
            <a:endParaRPr lang="en-US" sz="2000" b="0" kern="12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0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35</a:t>
            </a:fld>
            <a:endParaRPr lang="es-ES_tradnl" dirty="0"/>
          </a:p>
        </p:txBody>
      </p:sp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175088" y="582194"/>
            <a:ext cx="11835160" cy="692367"/>
          </a:xfrm>
        </p:spPr>
        <p:txBody>
          <a:bodyPr/>
          <a:lstStyle/>
          <a:p>
            <a:pPr lvl="0" algn="ctr"/>
            <a:r>
              <a:rPr lang="es-MX">
                <a:solidFill>
                  <a:srgbClr val="027CE4"/>
                </a:solidFill>
              </a:rPr>
              <a:t>¿En qué universidades puedo estudiar la carrera que me interesa? </a:t>
            </a:r>
            <a:endParaRPr lang="es-MX" dirty="0">
              <a:solidFill>
                <a:srgbClr val="027CE4"/>
              </a:solidFill>
            </a:endParaRPr>
          </a:p>
        </p:txBody>
      </p:sp>
      <p:grpSp>
        <p:nvGrpSpPr>
          <p:cNvPr id="5" name="Agrupar 4"/>
          <p:cNvGrpSpPr/>
          <p:nvPr/>
        </p:nvGrpSpPr>
        <p:grpSpPr>
          <a:xfrm>
            <a:off x="755242" y="1701780"/>
            <a:ext cx="6809678" cy="3951124"/>
            <a:chOff x="2432283" y="1551573"/>
            <a:chExt cx="7327434" cy="4251538"/>
          </a:xfrm>
        </p:grpSpPr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D560F1A0-9DA2-4A9F-B5FB-B243C53AA43D}"/>
                </a:ext>
              </a:extLst>
            </p:cNvPr>
            <p:cNvGrpSpPr/>
            <p:nvPr/>
          </p:nvGrpSpPr>
          <p:grpSpPr>
            <a:xfrm>
              <a:off x="2432283" y="1551573"/>
              <a:ext cx="7327434" cy="4251538"/>
              <a:chOff x="2432283" y="1802296"/>
              <a:chExt cx="7327434" cy="4251538"/>
            </a:xfrm>
          </p:grpSpPr>
          <p:pic>
            <p:nvPicPr>
              <p:cNvPr id="11" name="Picture 13">
                <a:extLst>
                  <a:ext uri="{FF2B5EF4-FFF2-40B4-BE49-F238E27FC236}">
                    <a16:creationId xmlns:a16="http://schemas.microsoft.com/office/drawing/2014/main" id="{D5D7B843-C650-428D-BFB6-72FA5CF6E5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32283" y="1802296"/>
                <a:ext cx="7327434" cy="4251538"/>
              </a:xfrm>
              <a:prstGeom prst="rect">
                <a:avLst/>
              </a:prstGeom>
            </p:spPr>
          </p:pic>
          <p:sp>
            <p:nvSpPr>
              <p:cNvPr id="12" name="TextBox 14">
                <a:extLst>
                  <a:ext uri="{FF2B5EF4-FFF2-40B4-BE49-F238E27FC236}">
                    <a16:creationId xmlns:a16="http://schemas.microsoft.com/office/drawing/2014/main" id="{3D36BC5A-59BC-4E88-8A11-5CBC830969C2}"/>
                  </a:ext>
                </a:extLst>
              </p:cNvPr>
              <p:cNvSpPr txBox="1"/>
              <p:nvPr/>
            </p:nvSpPr>
            <p:spPr>
              <a:xfrm>
                <a:off x="3692603" y="2172074"/>
                <a:ext cx="925253" cy="138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s-MX" sz="300" spc="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www.comparacarreras.org</a:t>
                </a:r>
              </a:p>
            </p:txBody>
          </p:sp>
        </p:grpSp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73" b="10873"/>
            <a:stretch/>
          </p:blipFill>
          <p:spPr>
            <a:xfrm>
              <a:off x="3429956" y="2833956"/>
              <a:ext cx="5325424" cy="2344144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956" y="2133599"/>
              <a:ext cx="5325424" cy="700357"/>
            </a:xfrm>
            <a:prstGeom prst="rect">
              <a:avLst/>
            </a:prstGeom>
          </p:spPr>
        </p:pic>
      </p:grpSp>
      <p:sp>
        <p:nvSpPr>
          <p:cNvPr id="13" name="Shape 470">
            <a:extLst>
              <a:ext uri="{FF2B5EF4-FFF2-40B4-BE49-F238E27FC236}">
                <a16:creationId xmlns:a16="http://schemas.microsoft.com/office/drawing/2014/main" id="{67D5849F-3942-4A63-BBBE-8A10D2174814}"/>
              </a:ext>
            </a:extLst>
          </p:cNvPr>
          <p:cNvSpPr txBox="1"/>
          <p:nvPr/>
        </p:nvSpPr>
        <p:spPr>
          <a:xfrm>
            <a:off x="7744901" y="2386865"/>
            <a:ext cx="3619372" cy="4524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rgbClr val="027CE4"/>
              </a:buClr>
            </a:pPr>
            <a:r>
              <a:rPr lang="es-MX" sz="2000" b="1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Universidades de tu estado o municipio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027CE4"/>
              </a:buClr>
            </a:pPr>
            <a:r>
              <a:rPr lang="es-MX" sz="2000" b="1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Nombre de las carreras que ofrecen</a:t>
            </a:r>
            <a:endParaRPr lang="es-MX" sz="2000" b="1" dirty="0">
              <a:solidFill>
                <a:srgbClr val="595959"/>
              </a:solidFill>
              <a:latin typeface="Arial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027CE4"/>
              </a:buClr>
            </a:pPr>
            <a:r>
              <a:rPr lang="es-MX" sz="2000" b="1" dirty="0">
                <a:solidFill>
                  <a:srgbClr val="595959"/>
                </a:solidFill>
                <a:latin typeface="Arial" charset="0"/>
                <a:cs typeface="Arial" charset="0"/>
              </a:rPr>
              <a:t>Ubicación de la universidad</a:t>
            </a:r>
            <a:endParaRPr lang="en-US" sz="2000" b="1" dirty="0">
              <a:solidFill>
                <a:srgbClr val="595959"/>
              </a:solidFill>
              <a:latin typeface="Arial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027CE4"/>
              </a:buClr>
            </a:pPr>
            <a:r>
              <a:rPr lang="en-US" sz="2000" b="1" dirty="0" err="1">
                <a:solidFill>
                  <a:srgbClr val="595959"/>
                </a:solidFill>
                <a:latin typeface="Arial" charset="0"/>
                <a:cs typeface="Arial" charset="0"/>
              </a:rPr>
              <a:t>Datos</a:t>
            </a:r>
            <a:r>
              <a:rPr lang="en-US" sz="2000" b="1" dirty="0">
                <a:solidFill>
                  <a:srgbClr val="595959"/>
                </a:solidFill>
                <a:latin typeface="Arial" charset="0"/>
                <a:cs typeface="Arial" charset="0"/>
              </a:rPr>
              <a:t> de </a:t>
            </a:r>
            <a:r>
              <a:rPr lang="en-US" sz="2000" b="1" dirty="0" err="1">
                <a:solidFill>
                  <a:srgbClr val="595959"/>
                </a:solidFill>
                <a:latin typeface="Arial" charset="0"/>
                <a:cs typeface="Arial" charset="0"/>
              </a:rPr>
              <a:t>contacto</a:t>
            </a:r>
            <a:endParaRPr lang="en-US" sz="2000" b="1" dirty="0">
              <a:solidFill>
                <a:srgbClr val="595959"/>
              </a:solidFill>
              <a:latin typeface="Arial" charset="0"/>
              <a:cs typeface="Arial" charset="0"/>
            </a:endParaRPr>
          </a:p>
          <a:p>
            <a:pPr>
              <a:spcBef>
                <a:spcPts val="600"/>
              </a:spcBef>
              <a:buClr>
                <a:srgbClr val="027CE4"/>
              </a:buClr>
            </a:pPr>
            <a:endParaRPr lang="es-MX" sz="2000" dirty="0">
              <a:solidFill>
                <a:srgbClr val="595959"/>
              </a:solidFill>
              <a:latin typeface="Arial" charset="0"/>
              <a:ea typeface="Arial" charset="0"/>
              <a:cs typeface="Arial" charset="0"/>
            </a:endParaRPr>
          </a:p>
          <a:p>
            <a:pPr marL="273050" indent="-285750">
              <a:spcBef>
                <a:spcPts val="600"/>
              </a:spcBef>
              <a:buClr>
                <a:srgbClr val="595959"/>
              </a:buClr>
              <a:buSzPct val="100000"/>
              <a:buFontTx/>
              <a:buChar char="-"/>
            </a:pPr>
            <a:endParaRPr lang="es-MX" sz="2000" dirty="0">
              <a:solidFill>
                <a:srgbClr val="595959"/>
              </a:solidFill>
              <a:latin typeface="Arial" charset="0"/>
              <a:ea typeface="Arial" charset="0"/>
              <a:cs typeface="Arial" charset="0"/>
            </a:endParaRPr>
          </a:p>
          <a:p>
            <a:endParaRPr i="1" dirty="0">
              <a:solidFill>
                <a:srgbClr val="595959"/>
              </a:solidFill>
              <a:latin typeface="Arial" charset="0"/>
              <a:ea typeface="Arial" charset="0"/>
              <a:cs typeface="Arial" charset="0"/>
              <a:sym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387098" y="1709963"/>
            <a:ext cx="2698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s-ES_tradn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Aquí encuentras:</a:t>
            </a:r>
          </a:p>
        </p:txBody>
      </p:sp>
      <p:sp>
        <p:nvSpPr>
          <p:cNvPr id="8" name="Elipse 7"/>
          <p:cNvSpPr/>
          <p:nvPr/>
        </p:nvSpPr>
        <p:spPr>
          <a:xfrm>
            <a:off x="7573849" y="2509810"/>
            <a:ext cx="140596" cy="138674"/>
          </a:xfrm>
          <a:prstGeom prst="ellipse">
            <a:avLst/>
          </a:prstGeom>
          <a:solidFill>
            <a:srgbClr val="6DC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Elipse 13"/>
          <p:cNvSpPr/>
          <p:nvPr/>
        </p:nvSpPr>
        <p:spPr>
          <a:xfrm>
            <a:off x="7573849" y="3343717"/>
            <a:ext cx="140596" cy="138674"/>
          </a:xfrm>
          <a:prstGeom prst="ellipse">
            <a:avLst/>
          </a:prstGeom>
          <a:solidFill>
            <a:srgbClr val="767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Elipse 14"/>
          <p:cNvSpPr/>
          <p:nvPr/>
        </p:nvSpPr>
        <p:spPr>
          <a:xfrm>
            <a:off x="7573849" y="4180844"/>
            <a:ext cx="140596" cy="138674"/>
          </a:xfrm>
          <a:prstGeom prst="ellipse">
            <a:avLst/>
          </a:prstGeom>
          <a:solidFill>
            <a:srgbClr val="F97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Elipse 15"/>
          <p:cNvSpPr/>
          <p:nvPr/>
        </p:nvSpPr>
        <p:spPr>
          <a:xfrm>
            <a:off x="7573849" y="4721757"/>
            <a:ext cx="140596" cy="138674"/>
          </a:xfrm>
          <a:prstGeom prst="ellipse">
            <a:avLst/>
          </a:prstGeom>
          <a:solidFill>
            <a:srgbClr val="027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1297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1">
            <a:extLst>
              <a:ext uri="{FF2B5EF4-FFF2-40B4-BE49-F238E27FC236}">
                <a16:creationId xmlns:a16="http://schemas.microsoft.com/office/drawing/2014/main" id="{163828D2-EA5B-4EEE-B25C-2449A85E3383}"/>
              </a:ext>
            </a:extLst>
          </p:cNvPr>
          <p:cNvSpPr txBox="1">
            <a:spLocks/>
          </p:cNvSpPr>
          <p:nvPr/>
        </p:nvSpPr>
        <p:spPr>
          <a:xfrm>
            <a:off x="211566" y="1120680"/>
            <a:ext cx="11574033" cy="3817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MX" sz="11500"/>
              <a:t>IMCO</a:t>
            </a:r>
          </a:p>
          <a:p>
            <a:r>
              <a:rPr lang="es-MX" sz="11500" dirty="0"/>
              <a:t>Propone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36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3999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225401" y="1920196"/>
            <a:ext cx="10592416" cy="3930650"/>
          </a:xfrm>
        </p:spPr>
        <p:txBody>
          <a:bodyPr/>
          <a:lstStyle/>
          <a:p>
            <a:pPr marL="12700" indent="0"/>
            <a:r>
              <a:rPr lang="es-MX" b="0" dirty="0"/>
              <a:t>Los estudiantes necesitan elegir una carrera como si fuera una inversión: </a:t>
            </a:r>
            <a:r>
              <a:rPr lang="es-MX" dirty="0">
                <a:solidFill>
                  <a:srgbClr val="F9704E"/>
                </a:solidFill>
              </a:rPr>
              <a:t>tomando en cuenta los costos, beneficios y riesgos económicos.</a:t>
            </a:r>
            <a:endParaRPr lang="es-ES_tradnl" dirty="0">
              <a:solidFill>
                <a:srgbClr val="F9704E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37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1806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327644" y="1142506"/>
            <a:ext cx="8743620" cy="3930650"/>
          </a:xfrm>
        </p:spPr>
        <p:txBody>
          <a:bodyPr/>
          <a:lstStyle/>
          <a:p>
            <a:pPr marL="12700" indent="0"/>
            <a:r>
              <a:rPr lang="es-MX" b="0" dirty="0"/>
              <a:t>Para que consideren elementos económicos al escoger una carrera, además de gustos y habilidades, </a:t>
            </a:r>
            <a:r>
              <a:rPr lang="es-MX" dirty="0"/>
              <a:t>las preparatorias pueden apoyar a los jóvenes para que usen</a:t>
            </a:r>
            <a:r>
              <a:rPr lang="es-MX" dirty="0">
                <a:solidFill>
                  <a:srgbClr val="00BDF2"/>
                </a:solidFill>
              </a:rPr>
              <a:t> </a:t>
            </a:r>
            <a:r>
              <a:rPr lang="es-MX" dirty="0"/>
              <a:t>los datos de</a:t>
            </a:r>
            <a:r>
              <a:rPr lang="es-MX" dirty="0">
                <a:solidFill>
                  <a:srgbClr val="00BDF2"/>
                </a:solidFill>
              </a:rPr>
              <a:t> </a:t>
            </a:r>
            <a:r>
              <a:rPr lang="es-MX" dirty="0">
                <a:solidFill>
                  <a:srgbClr val="29D5F0"/>
                </a:solidFill>
              </a:rPr>
              <a:t>ComparaCarreras.org</a:t>
            </a:r>
            <a:endParaRPr lang="es-ES_tradnl" dirty="0">
              <a:solidFill>
                <a:srgbClr val="29D5F0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38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4760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372533" y="1010483"/>
            <a:ext cx="10634134" cy="3930650"/>
          </a:xfrm>
        </p:spPr>
        <p:txBody>
          <a:bodyPr/>
          <a:lstStyle/>
          <a:p>
            <a:r>
              <a:rPr lang="es-ES" b="0" dirty="0"/>
              <a:t>Una carrera universitaria es una inversión de tiempo, dinero y esfuerzo que puede marcar su futuro profesional.</a:t>
            </a:r>
            <a:br>
              <a:rPr lang="es-ES" dirty="0"/>
            </a:br>
            <a:br>
              <a:rPr lang="es-ES" dirty="0"/>
            </a:br>
            <a:r>
              <a:rPr lang="es-MX" dirty="0">
                <a:solidFill>
                  <a:srgbClr val="027CE4"/>
                </a:solidFill>
              </a:rPr>
              <a:t>Como toda inversión, tiene riesgos que hay que tomar en cuenta.</a:t>
            </a:r>
            <a:endParaRPr lang="es-ES_tradnl" dirty="0">
              <a:solidFill>
                <a:srgbClr val="027CE4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6427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864" y="2691367"/>
            <a:ext cx="8070272" cy="97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7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77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4</a:t>
            </a:fld>
            <a:endParaRPr lang="es-ES_tradnl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s-ES" dirty="0"/>
              <a:t>México le ha apostado a que más jóvenes vayan a la universidad</a:t>
            </a:r>
            <a:endParaRPr lang="es-ES_tradnl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s-ES_tradnl"/>
              <a:t>Fuente: Elaboración del IMCO con datos de SEP. Principales cifras del sistema educativo nacional, de 2008- 2009 a 2019- 2020.</a:t>
            </a:r>
            <a:endParaRPr lang="es-ES_tradnl" dirty="0"/>
          </a:p>
        </p:txBody>
      </p:sp>
      <p:graphicFrame>
        <p:nvGraphicFramePr>
          <p:cNvPr id="6" name="Gráfico 2">
            <a:extLst>
              <a:ext uri="{FF2B5EF4-FFF2-40B4-BE49-F238E27FC236}">
                <a16:creationId xmlns:a16="http://schemas.microsoft.com/office/drawing/2014/main" id="{6716285E-4B80-F946-88DB-592A0F6ACB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1503748"/>
              </p:ext>
            </p:extLst>
          </p:nvPr>
        </p:nvGraphicFramePr>
        <p:xfrm>
          <a:off x="163286" y="1230490"/>
          <a:ext cx="11865428" cy="4580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Conector recto 8"/>
          <p:cNvCxnSpPr/>
          <p:nvPr/>
        </p:nvCxnSpPr>
        <p:spPr>
          <a:xfrm>
            <a:off x="142504" y="979645"/>
            <a:ext cx="32063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ítulo 2"/>
          <p:cNvSpPr txBox="1">
            <a:spLocks/>
          </p:cNvSpPr>
          <p:nvPr/>
        </p:nvSpPr>
        <p:spPr>
          <a:xfrm>
            <a:off x="51690" y="1044888"/>
            <a:ext cx="11237199" cy="99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AC5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30C2E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_tradnl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Estudiantes en educación superior</a:t>
            </a:r>
          </a:p>
          <a:p>
            <a:pPr>
              <a:defRPr sz="2160" b="1" i="0" u="none" strike="noStrike" kern="1200" baseline="0">
                <a:solidFill>
                  <a:srgbClr val="000000">
                    <a:lumMod val="75000"/>
                    <a:lumOff val="25000"/>
                  </a:srgbClr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s-E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Porcentaje de jóvenes de 18 a 22 años inscritos en la educación superior</a:t>
            </a:r>
          </a:p>
        </p:txBody>
      </p:sp>
    </p:spTree>
    <p:extLst>
      <p:ext uri="{BB962C8B-B14F-4D97-AF65-F5344CB8AC3E}">
        <p14:creationId xmlns:p14="http://schemas.microsoft.com/office/powerpoint/2010/main" val="183286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315207" y="1360438"/>
            <a:ext cx="9982680" cy="3930650"/>
          </a:xfrm>
        </p:spPr>
        <p:txBody>
          <a:bodyPr/>
          <a:lstStyle/>
          <a:p>
            <a:r>
              <a:rPr lang="es-MX" dirty="0"/>
              <a:t>Un título universitario es una inversión con buenos rendimientos: incrementa las probabilidades de obtener mejores empleos y mayor salario.</a:t>
            </a:r>
            <a:endParaRPr lang="es-ES_tradn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5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5437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6</a:t>
            </a:fld>
            <a:endParaRPr lang="es-ES_tradnl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51690" y="252334"/>
            <a:ext cx="11977024" cy="544512"/>
          </a:xfrm>
        </p:spPr>
        <p:txBody>
          <a:bodyPr anchor="t"/>
          <a:lstStyle/>
          <a:p>
            <a:r>
              <a:rPr lang="es-ES_tradnl" dirty="0"/>
              <a:t>Estudiar una licenciatura incrementa las probabilidades de obtener un empleo formal, con mejores condiciones de trabajo</a:t>
            </a:r>
            <a:endParaRPr lang="es-ES_tradnl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s-ES_tradnl" dirty="0"/>
              <a:t>Fuente: Elaboración del IMCO con </a:t>
            </a:r>
            <a:r>
              <a:rPr lang="es-ES_tradnl" dirty="0" err="1"/>
              <a:t>microdatos</a:t>
            </a:r>
            <a:r>
              <a:rPr lang="es-ES_tradnl" dirty="0"/>
              <a:t> de INEGI. Encuesta Nacional de Ocupación y Empleo, 4T de 2019 y 1T, 3T y 4T de 2020.</a:t>
            </a:r>
          </a:p>
        </p:txBody>
      </p:sp>
      <p:graphicFrame>
        <p:nvGraphicFramePr>
          <p:cNvPr id="8" name="Gráfico 2">
            <a:extLst>
              <a:ext uri="{FF2B5EF4-FFF2-40B4-BE49-F238E27FC236}">
                <a16:creationId xmlns:a16="http://schemas.microsoft.com/office/drawing/2014/main" id="{FCE735F7-4477-BC48-B462-8CBA677F28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6990359"/>
              </p:ext>
            </p:extLst>
          </p:nvPr>
        </p:nvGraphicFramePr>
        <p:xfrm>
          <a:off x="416011" y="1911513"/>
          <a:ext cx="11359978" cy="3884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uadroTexto 22">
            <a:extLst>
              <a:ext uri="{FF2B5EF4-FFF2-40B4-BE49-F238E27FC236}">
                <a16:creationId xmlns:a16="http://schemas.microsoft.com/office/drawing/2014/main" id="{718B7853-67E7-40EB-8BF8-39AE1FB017A3}"/>
              </a:ext>
            </a:extLst>
          </p:cNvPr>
          <p:cNvSpPr txBox="1"/>
          <p:nvPr/>
        </p:nvSpPr>
        <p:spPr>
          <a:xfrm>
            <a:off x="8974709" y="2900506"/>
            <a:ext cx="817555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sz="2400" b="1" spc="3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-50</a:t>
            </a:r>
            <a:r>
              <a:rPr lang="es-ES" b="1" spc="3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%</a:t>
            </a:r>
            <a:endParaRPr lang="es-ES" sz="2400" b="1" spc="3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8878577" y="2566367"/>
            <a:ext cx="957566" cy="957566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21" name="Conector recto 20"/>
          <p:cNvCxnSpPr/>
          <p:nvPr/>
        </p:nvCxnSpPr>
        <p:spPr>
          <a:xfrm flipH="1">
            <a:off x="9836143" y="3039291"/>
            <a:ext cx="639493" cy="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 flipV="1">
            <a:off x="10475636" y="3044044"/>
            <a:ext cx="0" cy="123985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 flipH="1">
            <a:off x="8239084" y="3039291"/>
            <a:ext cx="639493" cy="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V="1">
            <a:off x="8239084" y="3044045"/>
            <a:ext cx="0" cy="64184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ipse 33"/>
          <p:cNvSpPr/>
          <p:nvPr/>
        </p:nvSpPr>
        <p:spPr>
          <a:xfrm>
            <a:off x="10443183" y="4251448"/>
            <a:ext cx="64905" cy="64905"/>
          </a:xfrm>
          <a:prstGeom prst="ellipse">
            <a:avLst/>
          </a:prstGeom>
          <a:solidFill>
            <a:srgbClr val="027CE4"/>
          </a:solidFill>
          <a:ln w="1905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Elipse 31"/>
          <p:cNvSpPr/>
          <p:nvPr/>
        </p:nvSpPr>
        <p:spPr>
          <a:xfrm>
            <a:off x="8206631" y="3682672"/>
            <a:ext cx="64905" cy="64905"/>
          </a:xfrm>
          <a:prstGeom prst="ellipse">
            <a:avLst/>
          </a:prstGeom>
          <a:solidFill>
            <a:srgbClr val="F9704E"/>
          </a:solidFill>
          <a:ln w="1905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6" name="Conector recto 15"/>
          <p:cNvCxnSpPr/>
          <p:nvPr/>
        </p:nvCxnSpPr>
        <p:spPr>
          <a:xfrm>
            <a:off x="142504" y="1273159"/>
            <a:ext cx="32063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ítulo 2"/>
          <p:cNvSpPr txBox="1">
            <a:spLocks/>
          </p:cNvSpPr>
          <p:nvPr/>
        </p:nvSpPr>
        <p:spPr>
          <a:xfrm>
            <a:off x="51690" y="1338402"/>
            <a:ext cx="11237199" cy="99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AC5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30C2E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 sz="2160" b="1" i="0" u="none" strike="noStrike" kern="1200" baseline="0">
                <a:solidFill>
                  <a:srgbClr val="000000">
                    <a:lumMod val="75000"/>
                    <a:lumOff val="25000"/>
                  </a:srgbClr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s-ES" sz="2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Tasa de informalidad por nivel educativo</a:t>
            </a:r>
          </a:p>
          <a:p>
            <a:pPr>
              <a:defRPr sz="2160" b="1" i="0" u="none" strike="noStrike" kern="1200" baseline="0">
                <a:solidFill>
                  <a:srgbClr val="000000">
                    <a:lumMod val="75000"/>
                    <a:lumOff val="25000"/>
                  </a:srgbClr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s-E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Porcentaje de ocupados en empleos informales</a:t>
            </a:r>
            <a:endParaRPr lang="en-US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1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7</a:t>
            </a:fld>
            <a:endParaRPr lang="es-ES_tradnl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51690" y="252334"/>
            <a:ext cx="11977024" cy="544512"/>
          </a:xfrm>
        </p:spPr>
        <p:txBody>
          <a:bodyPr anchor="t"/>
          <a:lstStyle/>
          <a:p>
            <a:r>
              <a:rPr lang="es-ES_tradnl" dirty="0"/>
              <a:t>Estudiar una licenciatura incrementa las probabilidades de obtener un empleo formal, con mejores condiciones de trabajo</a:t>
            </a:r>
            <a:endParaRPr lang="es-ES_tradnl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s-ES_tradnl" dirty="0"/>
              <a:t>Fuente: Elaboración del IMCO con </a:t>
            </a:r>
            <a:r>
              <a:rPr lang="es-ES_tradnl" dirty="0" err="1"/>
              <a:t>microdatos</a:t>
            </a:r>
            <a:r>
              <a:rPr lang="es-ES_tradnl" dirty="0"/>
              <a:t> de INEGI. Encuesta Nacional de Ocupación y Empleo, 4T de 2019 y 1T, 3T y 4T de 2020.</a:t>
            </a:r>
          </a:p>
        </p:txBody>
      </p:sp>
      <p:graphicFrame>
        <p:nvGraphicFramePr>
          <p:cNvPr id="8" name="Gráfico 2">
            <a:extLst>
              <a:ext uri="{FF2B5EF4-FFF2-40B4-BE49-F238E27FC236}">
                <a16:creationId xmlns:a16="http://schemas.microsoft.com/office/drawing/2014/main" id="{FCE735F7-4477-BC48-B462-8CBA677F28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0401243"/>
              </p:ext>
            </p:extLst>
          </p:nvPr>
        </p:nvGraphicFramePr>
        <p:xfrm>
          <a:off x="416011" y="1911513"/>
          <a:ext cx="11359978" cy="3884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uadroTexto 22">
            <a:extLst>
              <a:ext uri="{FF2B5EF4-FFF2-40B4-BE49-F238E27FC236}">
                <a16:creationId xmlns:a16="http://schemas.microsoft.com/office/drawing/2014/main" id="{718B7853-67E7-40EB-8BF8-39AE1FB017A3}"/>
              </a:ext>
            </a:extLst>
          </p:cNvPr>
          <p:cNvSpPr txBox="1"/>
          <p:nvPr/>
        </p:nvSpPr>
        <p:spPr>
          <a:xfrm>
            <a:off x="8974709" y="2900506"/>
            <a:ext cx="817555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sz="2400" b="1" spc="3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-50</a:t>
            </a:r>
            <a:r>
              <a:rPr lang="es-ES" b="1" spc="3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%</a:t>
            </a:r>
            <a:endParaRPr lang="es-ES" sz="2400" b="1" spc="3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8878577" y="2566367"/>
            <a:ext cx="957566" cy="957566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21" name="Conector recto 20"/>
          <p:cNvCxnSpPr/>
          <p:nvPr/>
        </p:nvCxnSpPr>
        <p:spPr>
          <a:xfrm flipH="1">
            <a:off x="9836143" y="3039291"/>
            <a:ext cx="639493" cy="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 flipV="1">
            <a:off x="10475636" y="3044044"/>
            <a:ext cx="0" cy="123985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 flipH="1">
            <a:off x="8239084" y="3039291"/>
            <a:ext cx="639493" cy="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V="1">
            <a:off x="8239084" y="3044045"/>
            <a:ext cx="0" cy="64184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ipse 33"/>
          <p:cNvSpPr/>
          <p:nvPr/>
        </p:nvSpPr>
        <p:spPr>
          <a:xfrm>
            <a:off x="10443183" y="4251448"/>
            <a:ext cx="64905" cy="64905"/>
          </a:xfrm>
          <a:prstGeom prst="ellipse">
            <a:avLst/>
          </a:prstGeom>
          <a:solidFill>
            <a:srgbClr val="027CE4"/>
          </a:solidFill>
          <a:ln w="1905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Elipse 31"/>
          <p:cNvSpPr/>
          <p:nvPr/>
        </p:nvSpPr>
        <p:spPr>
          <a:xfrm>
            <a:off x="8206631" y="3682672"/>
            <a:ext cx="64905" cy="64905"/>
          </a:xfrm>
          <a:prstGeom prst="ellipse">
            <a:avLst/>
          </a:prstGeom>
          <a:solidFill>
            <a:srgbClr val="F9704E"/>
          </a:solidFill>
          <a:ln w="1905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6" name="Conector recto 15"/>
          <p:cNvCxnSpPr/>
          <p:nvPr/>
        </p:nvCxnSpPr>
        <p:spPr>
          <a:xfrm>
            <a:off x="142504" y="1273159"/>
            <a:ext cx="32063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ítulo 2"/>
          <p:cNvSpPr txBox="1">
            <a:spLocks/>
          </p:cNvSpPr>
          <p:nvPr/>
        </p:nvSpPr>
        <p:spPr>
          <a:xfrm>
            <a:off x="51690" y="1338402"/>
            <a:ext cx="11237199" cy="99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AC5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30C2E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 sz="2160" b="1" i="0" u="none" strike="noStrike" kern="1200" baseline="0">
                <a:solidFill>
                  <a:srgbClr val="000000">
                    <a:lumMod val="75000"/>
                    <a:lumOff val="25000"/>
                  </a:srgbClr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s-ES" sz="2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Tasa de informalidad por nivel educativo</a:t>
            </a:r>
          </a:p>
          <a:p>
            <a:pPr>
              <a:defRPr sz="2160" b="1" i="0" u="none" strike="noStrike" kern="1200" baseline="0">
                <a:solidFill>
                  <a:srgbClr val="000000">
                    <a:lumMod val="75000"/>
                    <a:lumOff val="25000"/>
                  </a:srgbClr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s-E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Porcentaje de ocupados en empleos informales</a:t>
            </a:r>
            <a:endParaRPr lang="en-US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479636" y="2419927"/>
            <a:ext cx="5421746" cy="2890982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" name="Rectángulo 18"/>
          <p:cNvSpPr/>
          <p:nvPr/>
        </p:nvSpPr>
        <p:spPr>
          <a:xfrm>
            <a:off x="4725341" y="3044044"/>
            <a:ext cx="46320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_tradnl" sz="2400" dirty="0">
                <a:solidFill>
                  <a:schemeClr val="bg1"/>
                </a:solidFill>
              </a:rPr>
              <a:t>Beneficios de un trabajo formal:</a:t>
            </a:r>
          </a:p>
          <a:p>
            <a:pPr>
              <a:spcAft>
                <a:spcPts val="1200"/>
              </a:spcAft>
            </a:pPr>
            <a:r>
              <a:rPr lang="es-ES_tradnl" sz="2400" dirty="0">
                <a:solidFill>
                  <a:schemeClr val="bg1"/>
                </a:solidFill>
              </a:rPr>
              <a:t>- Acceso a seguridad social</a:t>
            </a:r>
          </a:p>
          <a:p>
            <a:pPr>
              <a:spcAft>
                <a:spcPts val="1200"/>
              </a:spcAft>
            </a:pPr>
            <a:r>
              <a:rPr lang="es-ES_tradnl" sz="2400" dirty="0">
                <a:solidFill>
                  <a:schemeClr val="bg1"/>
                </a:solidFill>
              </a:rPr>
              <a:t>- Mayores prestaciones</a:t>
            </a:r>
          </a:p>
          <a:p>
            <a:pPr>
              <a:spcAft>
                <a:spcPts val="1200"/>
              </a:spcAft>
            </a:pPr>
            <a:r>
              <a:rPr lang="es-ES_tradnl" sz="2400" dirty="0">
                <a:solidFill>
                  <a:schemeClr val="bg1"/>
                </a:solidFill>
              </a:rPr>
              <a:t>- Protección jurídica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4478436" y="2418713"/>
            <a:ext cx="5422945" cy="381736"/>
          </a:xfrm>
          <a:prstGeom prst="rect">
            <a:avLst/>
          </a:prstGeom>
          <a:solidFill>
            <a:srgbClr val="027CE4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3" name="Elipse 32"/>
          <p:cNvSpPr/>
          <p:nvPr/>
        </p:nvSpPr>
        <p:spPr>
          <a:xfrm>
            <a:off x="4620040" y="2557571"/>
            <a:ext cx="87933" cy="87933"/>
          </a:xfrm>
          <a:prstGeom prst="ellipse">
            <a:avLst/>
          </a:prstGeom>
          <a:noFill/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4" name="Elipse 33"/>
          <p:cNvSpPr/>
          <p:nvPr/>
        </p:nvSpPr>
        <p:spPr>
          <a:xfrm>
            <a:off x="4772440" y="2557571"/>
            <a:ext cx="87933" cy="87933"/>
          </a:xfrm>
          <a:prstGeom prst="ellipse">
            <a:avLst/>
          </a:prstGeom>
          <a:noFill/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5" name="Elipse 34"/>
          <p:cNvSpPr/>
          <p:nvPr/>
        </p:nvSpPr>
        <p:spPr>
          <a:xfrm>
            <a:off x="4924840" y="2557571"/>
            <a:ext cx="87933" cy="87933"/>
          </a:xfrm>
          <a:prstGeom prst="ellipse">
            <a:avLst/>
          </a:prstGeom>
          <a:noFill/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6" name="Rectángulo 35"/>
          <p:cNvSpPr/>
          <p:nvPr/>
        </p:nvSpPr>
        <p:spPr>
          <a:xfrm>
            <a:off x="9506146" y="2418712"/>
            <a:ext cx="396435" cy="381737"/>
          </a:xfrm>
          <a:prstGeom prst="rect">
            <a:avLst/>
          </a:prstGeom>
          <a:solidFill>
            <a:schemeClr val="tx1">
              <a:lumMod val="95000"/>
              <a:lumOff val="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7" name="CuadroTexto 36"/>
          <p:cNvSpPr txBox="1"/>
          <p:nvPr/>
        </p:nvSpPr>
        <p:spPr>
          <a:xfrm>
            <a:off x="9573633" y="2436924"/>
            <a:ext cx="274434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ES_tradnl" dirty="0">
                <a:solidFill>
                  <a:schemeClr val="bg1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10245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2">
            <a:extLst>
              <a:ext uri="{FF2B5EF4-FFF2-40B4-BE49-F238E27FC236}">
                <a16:creationId xmlns:a16="http://schemas.microsoft.com/office/drawing/2014/main" id="{FCE735F7-4477-BC48-B462-8CBA677F28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4833720"/>
              </p:ext>
            </p:extLst>
          </p:nvPr>
        </p:nvGraphicFramePr>
        <p:xfrm>
          <a:off x="416010" y="1475777"/>
          <a:ext cx="11359979" cy="426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3FCC-CD1B-2E4D-8E0F-7FB94C8D87EC}" type="slidenum">
              <a:rPr lang="es-ES_tradnl" smtClean="0"/>
              <a:pPr/>
              <a:t>8</a:t>
            </a:fld>
            <a:endParaRPr lang="es-ES_tradnl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51690" y="252334"/>
            <a:ext cx="11977024" cy="544512"/>
          </a:xfrm>
        </p:spPr>
        <p:txBody>
          <a:bodyPr anchor="t"/>
          <a:lstStyle/>
          <a:p>
            <a:r>
              <a:rPr lang="es-ES_tradnl" dirty="0"/>
              <a:t>La universidad es el grado escolar que más aumenta el ingreso promedio en comparación al nivel anterior.</a:t>
            </a:r>
            <a:endParaRPr lang="es-ES_tradnl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s-ES_tradnl" dirty="0"/>
              <a:t>Fuente: Elaboración del IMCO con </a:t>
            </a:r>
            <a:r>
              <a:rPr lang="es-ES_tradnl" dirty="0" err="1"/>
              <a:t>microdatos</a:t>
            </a:r>
            <a:r>
              <a:rPr lang="es-ES_tradnl" dirty="0"/>
              <a:t> de INEGI. Encuesta Nacional de Ocupación y Empleo, 4T de 2019 y 1T, 3T y 4T de 2020.</a:t>
            </a:r>
          </a:p>
        </p:txBody>
      </p:sp>
      <p:cxnSp>
        <p:nvCxnSpPr>
          <p:cNvPr id="14" name="Conector recto 13"/>
          <p:cNvCxnSpPr/>
          <p:nvPr/>
        </p:nvCxnSpPr>
        <p:spPr>
          <a:xfrm>
            <a:off x="142504" y="1295733"/>
            <a:ext cx="32063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ítulo 2"/>
          <p:cNvSpPr txBox="1">
            <a:spLocks/>
          </p:cNvSpPr>
          <p:nvPr/>
        </p:nvSpPr>
        <p:spPr>
          <a:xfrm>
            <a:off x="51690" y="1360976"/>
            <a:ext cx="6791562" cy="99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AC5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30C2E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Salario mensual promedio por nivel educativo</a:t>
            </a:r>
          </a:p>
          <a:p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Promedio nacional $7,393</a:t>
            </a:r>
          </a:p>
        </p:txBody>
      </p:sp>
      <p:sp>
        <p:nvSpPr>
          <p:cNvPr id="16" name="CuadroTexto 22">
            <a:extLst>
              <a:ext uri="{FF2B5EF4-FFF2-40B4-BE49-F238E27FC236}">
                <a16:creationId xmlns:a16="http://schemas.microsoft.com/office/drawing/2014/main" id="{718B7853-67E7-40EB-8BF8-39AE1FB017A3}"/>
              </a:ext>
            </a:extLst>
          </p:cNvPr>
          <p:cNvSpPr txBox="1"/>
          <p:nvPr/>
        </p:nvSpPr>
        <p:spPr>
          <a:xfrm>
            <a:off x="8898377" y="1522721"/>
            <a:ext cx="970220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sz="2400" b="1" spc="3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+67</a:t>
            </a:r>
            <a:r>
              <a:rPr lang="es-ES" b="1" spc="3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%</a:t>
            </a:r>
            <a:endParaRPr lang="es-ES" sz="2400" b="1" spc="3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8878577" y="1188582"/>
            <a:ext cx="957566" cy="957566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18" name="Conector recto 17"/>
          <p:cNvCxnSpPr/>
          <p:nvPr/>
        </p:nvCxnSpPr>
        <p:spPr>
          <a:xfrm flipH="1">
            <a:off x="9836143" y="1661506"/>
            <a:ext cx="639493" cy="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>
            <a:stCxn id="22" idx="4"/>
          </p:cNvCxnSpPr>
          <p:nvPr/>
        </p:nvCxnSpPr>
        <p:spPr>
          <a:xfrm flipV="1">
            <a:off x="10475636" y="1666260"/>
            <a:ext cx="0" cy="38999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flipH="1">
            <a:off x="8239084" y="1661506"/>
            <a:ext cx="639493" cy="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>
            <a:stCxn id="23" idx="4"/>
          </p:cNvCxnSpPr>
          <p:nvPr/>
        </p:nvCxnSpPr>
        <p:spPr>
          <a:xfrm flipV="1">
            <a:off x="8239084" y="1666261"/>
            <a:ext cx="0" cy="151633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ipse 33"/>
          <p:cNvSpPr/>
          <p:nvPr/>
        </p:nvSpPr>
        <p:spPr>
          <a:xfrm>
            <a:off x="10443183" y="1991349"/>
            <a:ext cx="64905" cy="64905"/>
          </a:xfrm>
          <a:prstGeom prst="ellipse">
            <a:avLst/>
          </a:prstGeom>
          <a:solidFill>
            <a:srgbClr val="027CE4"/>
          </a:solidFill>
          <a:ln w="1905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Elipse 31"/>
          <p:cNvSpPr/>
          <p:nvPr/>
        </p:nvSpPr>
        <p:spPr>
          <a:xfrm>
            <a:off x="8206631" y="3117687"/>
            <a:ext cx="64905" cy="64905"/>
          </a:xfrm>
          <a:prstGeom prst="ellipse">
            <a:avLst/>
          </a:prstGeom>
          <a:solidFill>
            <a:srgbClr val="F9704E"/>
          </a:solidFill>
          <a:ln w="1905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752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1_portada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7633</TotalTime>
  <Words>1761</Words>
  <Application>Microsoft Office PowerPoint</Application>
  <PresentationFormat>Widescreen</PresentationFormat>
  <Paragraphs>256</Paragraphs>
  <Slides>41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Arial</vt:lpstr>
      <vt:lpstr>Calibri</vt:lpstr>
      <vt:lpstr>1_portadas</vt:lpstr>
      <vt:lpstr>PowerPoint Presentation</vt:lpstr>
      <vt:lpstr>PowerPoint Presentation</vt:lpstr>
      <vt:lpstr>PowerPoint Presentation</vt:lpstr>
      <vt:lpstr>PowerPoint Presentation</vt:lpstr>
      <vt:lpstr>México le ha apostado a que más jóvenes vayan a la universidad</vt:lpstr>
      <vt:lpstr>PowerPoint Presentation</vt:lpstr>
      <vt:lpstr>Estudiar una licenciatura incrementa las probabilidades de obtener un empleo formal, con mejores condiciones de trabajo</vt:lpstr>
      <vt:lpstr>Estudiar una licenciatura incrementa las probabilidades de obtener un empleo formal, con mejores condiciones de trabajo</vt:lpstr>
      <vt:lpstr>La universidad es el grado escolar que más aumenta el ingreso promedio en comparación al nivel anterior.</vt:lpstr>
      <vt:lpstr>Los trabajadores con licenciatura alcanzan con mayor frecuencia puestos de más alta jerarquía y especialización</vt:lpstr>
      <vt:lpstr>PowerPoint Presentation</vt:lpstr>
      <vt:lpstr>Los universitarios fueron los menos afectados por las pérdidas de empleo</vt:lpstr>
      <vt:lpstr>PowerPoint Presentation</vt:lpstr>
      <vt:lpstr>PowerPoint Presentation</vt:lpstr>
      <vt:lpstr>En los últimos 12 años, las ventajas de contar con una licenciatura, en comparación con la preparatoria, se han reducido. </vt:lpstr>
      <vt:lpstr>Aunque el ingreso ha caído para todos los profesionistas, los egresados de algunas carreras han sido más afectados que otros</vt:lpstr>
      <vt:lpstr>PowerPoint Presentation</vt:lpstr>
      <vt:lpstr>Las carreras que tuvieron las menores caídas de ingreso, no son las que atraen más estudiantes</vt:lpstr>
      <vt:lpstr>PowerPoint Presentation</vt:lpstr>
      <vt:lpstr>PowerPoint Presentation</vt:lpstr>
      <vt:lpstr>Escoger una carrera es una decisión de inversión que debe considerar costos, beneficios y riesgos como: </vt:lpstr>
      <vt:lpstr>PowerPoint Presentation</vt:lpstr>
      <vt:lpstr>No todas las carreras son iguales</vt:lpstr>
      <vt:lpstr>Antes de elegir una carrera, ¿qué necesito saber? </vt:lpstr>
      <vt:lpstr>PowerPoint Presentation</vt:lpstr>
      <vt:lpstr>PowerPoint Presentation</vt:lpstr>
      <vt:lpstr>PowerPoint Presentation</vt:lpstr>
      <vt:lpstr>¿Qué encuentras en ComparaCarreras.org?</vt:lpstr>
      <vt:lpstr>Para cada carrera puedes encontrar información como:</vt:lpstr>
      <vt:lpstr>¿Qué encuentras en ComparaCarreras.org?</vt:lpstr>
      <vt:lpstr>PowerPoint Presentation</vt:lpstr>
      <vt:lpstr>Más y menos profesionistas</vt:lpstr>
      <vt:lpstr>Mejor y peor pagadas</vt:lpstr>
      <vt:lpstr>Mayor y menor desempleo</vt:lpstr>
      <vt:lpstr>¿Qué es mejor? ¿Una carrera universitaria o una técnica? </vt:lpstr>
      <vt:lpstr>¿En qué universidades puedo estudiar la carrera que me interesa?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IMCO</dc:creator>
  <cp:lastModifiedBy>Pablo Clark</cp:lastModifiedBy>
  <cp:revision>367</cp:revision>
  <dcterms:modified xsi:type="dcterms:W3CDTF">2021-03-25T01:57:15Z</dcterms:modified>
</cp:coreProperties>
</file>