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48" r:id="rId1"/>
    <p:sldMasterId id="2147483692" r:id="rId2"/>
  </p:sldMasterIdLst>
  <p:notesMasterIdLst>
    <p:notesMasterId r:id="rId28"/>
  </p:notesMasterIdLst>
  <p:handoutMasterIdLst>
    <p:handoutMasterId r:id="rId29"/>
  </p:handoutMasterIdLst>
  <p:sldIdLst>
    <p:sldId id="256" r:id="rId3"/>
    <p:sldId id="374" r:id="rId4"/>
    <p:sldId id="375" r:id="rId5"/>
    <p:sldId id="376" r:id="rId6"/>
    <p:sldId id="373" r:id="rId7"/>
    <p:sldId id="377" r:id="rId8"/>
    <p:sldId id="378" r:id="rId9"/>
    <p:sldId id="379" r:id="rId10"/>
    <p:sldId id="380" r:id="rId11"/>
    <p:sldId id="381" r:id="rId12"/>
    <p:sldId id="382" r:id="rId13"/>
    <p:sldId id="384" r:id="rId14"/>
    <p:sldId id="388" r:id="rId15"/>
    <p:sldId id="386" r:id="rId16"/>
    <p:sldId id="389" r:id="rId17"/>
    <p:sldId id="390" r:id="rId18"/>
    <p:sldId id="391" r:id="rId19"/>
    <p:sldId id="392" r:id="rId20"/>
    <p:sldId id="394" r:id="rId21"/>
    <p:sldId id="393" r:id="rId22"/>
    <p:sldId id="395" r:id="rId23"/>
    <p:sldId id="397" r:id="rId24"/>
    <p:sldId id="398" r:id="rId25"/>
    <p:sldId id="396" r:id="rId26"/>
    <p:sldId id="399" r:id="rId27"/>
  </p:sldIdLst>
  <p:sldSz cx="12192000" cy="6858000"/>
  <p:notesSz cx="6858000" cy="9144000"/>
  <p:embeddedFontLst>
    <p:embeddedFont>
      <p:font typeface="Helvetica Neue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2" roundtripDataSignature="AMtx7mjTHrPJ+oistpCEkg1O9AfJylw7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54"/>
    <a:srgbClr val="00BEF2"/>
    <a:srgbClr val="9898FF"/>
    <a:srgbClr val="FCFAF7"/>
    <a:srgbClr val="FF465C"/>
    <a:srgbClr val="FFC139"/>
    <a:srgbClr val="FF9831"/>
    <a:srgbClr val="0175DA"/>
    <a:srgbClr val="02BF8F"/>
    <a:srgbClr val="8A1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0C72BCC-1BF3-4951-B54D-9122124BC30E}">
  <a:tblStyle styleId="{F0C72BCC-1BF3-4951-B54D-9122124BC30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71AA0BC-18FF-4BD5-A859-C6458B0761F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538"/>
  </p:normalViewPr>
  <p:slideViewPr>
    <p:cSldViewPr snapToGrid="0">
      <p:cViewPr varScale="1">
        <p:scale>
          <a:sx n="74" d="100"/>
          <a:sy n="74" d="100"/>
        </p:scale>
        <p:origin x="288" y="67"/>
      </p:cViewPr>
      <p:guideLst/>
    </p:cSldViewPr>
  </p:slideViewPr>
  <p:notesTextViewPr>
    <p:cViewPr>
      <p:scale>
        <a:sx n="55" d="100"/>
        <a:sy n="55" d="100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92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9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8" Type="http://schemas.openxmlformats.org/officeDocument/2006/relationships/slide" Target="slides/slide6.xml"/><Relationship Id="rId93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5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5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5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52537479660563"/>
          <c:y val="2.2468898488789656E-2"/>
          <c:w val="0.76388276333756322"/>
          <c:h val="0.937755180120509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EXP!$B$1</c:f>
              <c:strCache>
                <c:ptCount val="1"/>
                <c:pt idx="0">
                  <c:v>Exportaciones 2007</c:v>
                </c:pt>
              </c:strCache>
            </c:strRef>
          </c:tx>
          <c:spPr>
            <a:solidFill>
              <a:srgbClr val="0042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E0-0C41-9AA0-1623E5A9736A}"/>
              </c:ext>
            </c:extLst>
          </c:dPt>
          <c:cat>
            <c:strRef>
              <c:f>EXP!$A$2:$A$12</c:f>
              <c:strCache>
                <c:ptCount val="11"/>
                <c:pt idx="0">
                  <c:v>Ciudad de México</c:v>
                </c:pt>
                <c:pt idx="1">
                  <c:v>Baja California Sur</c:v>
                </c:pt>
                <c:pt idx="2">
                  <c:v>Jalisco</c:v>
                </c:pt>
                <c:pt idx="3">
                  <c:v>Promedio</c:v>
                </c:pt>
                <c:pt idx="4">
                  <c:v>Nuevo León</c:v>
                </c:pt>
                <c:pt idx="5">
                  <c:v>Querétaro</c:v>
                </c:pt>
                <c:pt idx="6">
                  <c:v>Sonora</c:v>
                </c:pt>
                <c:pt idx="7">
                  <c:v>Aguascalientes</c:v>
                </c:pt>
                <c:pt idx="8">
                  <c:v>Baja California</c:v>
                </c:pt>
                <c:pt idx="9">
                  <c:v>Coahuila</c:v>
                </c:pt>
                <c:pt idx="10">
                  <c:v>Chihuahua</c:v>
                </c:pt>
              </c:strCache>
            </c:strRef>
          </c:cat>
          <c:val>
            <c:numRef>
              <c:f>EXP!$B$2:$B$12</c:f>
              <c:numCache>
                <c:formatCode>0%</c:formatCode>
                <c:ptCount val="11"/>
                <c:pt idx="0">
                  <c:v>0.01</c:v>
                </c:pt>
                <c:pt idx="1">
                  <c:v>0.02</c:v>
                </c:pt>
                <c:pt idx="2">
                  <c:v>0.2</c:v>
                </c:pt>
                <c:pt idx="3">
                  <c:v>0.2</c:v>
                </c:pt>
                <c:pt idx="4">
                  <c:v>0.24</c:v>
                </c:pt>
                <c:pt idx="5">
                  <c:v>0.16</c:v>
                </c:pt>
                <c:pt idx="6">
                  <c:v>0.41</c:v>
                </c:pt>
                <c:pt idx="7">
                  <c:v>0.38</c:v>
                </c:pt>
                <c:pt idx="8">
                  <c:v>0.75</c:v>
                </c:pt>
                <c:pt idx="9">
                  <c:v>0.46</c:v>
                </c:pt>
                <c:pt idx="10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E0-0C41-9AA0-1623E5A9736A}"/>
            </c:ext>
          </c:extLst>
        </c:ser>
        <c:ser>
          <c:idx val="1"/>
          <c:order val="1"/>
          <c:tx>
            <c:strRef>
              <c:f>EXP!$C$1</c:f>
              <c:strCache>
                <c:ptCount val="1"/>
                <c:pt idx="0">
                  <c:v>Exportaciones 2026</c:v>
                </c:pt>
              </c:strCache>
            </c:strRef>
          </c:tx>
          <c:spPr>
            <a:solidFill>
              <a:srgbClr val="00BEF2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BE0-0C41-9AA0-1623E5A9736A}"/>
              </c:ext>
            </c:extLst>
          </c:dPt>
          <c:dLbls>
            <c:dLbl>
              <c:idx val="0"/>
              <c:layout>
                <c:manualLayout>
                  <c:x val="2.950313333447537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E0-0C41-9AA0-1623E5A9736A}"/>
                </c:ext>
              </c:extLst>
            </c:dLbl>
            <c:dLbl>
              <c:idx val="1"/>
              <c:layout>
                <c:manualLayout>
                  <c:x val="3.279036692828595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E0-0C41-9AA0-1623E5A973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EXP!$A$2:$A$12</c:f>
              <c:strCache>
                <c:ptCount val="11"/>
                <c:pt idx="0">
                  <c:v>Ciudad de México</c:v>
                </c:pt>
                <c:pt idx="1">
                  <c:v>Baja California Sur</c:v>
                </c:pt>
                <c:pt idx="2">
                  <c:v>Jalisco</c:v>
                </c:pt>
                <c:pt idx="3">
                  <c:v>Promedio</c:v>
                </c:pt>
                <c:pt idx="4">
                  <c:v>Nuevo León</c:v>
                </c:pt>
                <c:pt idx="5">
                  <c:v>Querétaro</c:v>
                </c:pt>
                <c:pt idx="6">
                  <c:v>Sonora</c:v>
                </c:pt>
                <c:pt idx="7">
                  <c:v>Aguascalientes</c:v>
                </c:pt>
                <c:pt idx="8">
                  <c:v>Baja California</c:v>
                </c:pt>
                <c:pt idx="9">
                  <c:v>Coahuila</c:v>
                </c:pt>
                <c:pt idx="10">
                  <c:v>Chihuahua</c:v>
                </c:pt>
              </c:strCache>
            </c:strRef>
          </c:cat>
          <c:val>
            <c:numRef>
              <c:f>EXP!$C$2:$C$12</c:f>
              <c:numCache>
                <c:formatCode>0%</c:formatCode>
                <c:ptCount val="11"/>
                <c:pt idx="0">
                  <c:v>0.01</c:v>
                </c:pt>
                <c:pt idx="1">
                  <c:v>0.04</c:v>
                </c:pt>
                <c:pt idx="2">
                  <c:v>0.22</c:v>
                </c:pt>
                <c:pt idx="3">
                  <c:v>0.3</c:v>
                </c:pt>
                <c:pt idx="4">
                  <c:v>0.39</c:v>
                </c:pt>
                <c:pt idx="5">
                  <c:v>0.4</c:v>
                </c:pt>
                <c:pt idx="6">
                  <c:v>0.47</c:v>
                </c:pt>
                <c:pt idx="7">
                  <c:v>0.6</c:v>
                </c:pt>
                <c:pt idx="8">
                  <c:v>0.79</c:v>
                </c:pt>
                <c:pt idx="9">
                  <c:v>1</c:v>
                </c:pt>
                <c:pt idx="10">
                  <c:v>1.08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E0-0C41-9AA0-1623E5A97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197948544"/>
        <c:axId val="1178066576"/>
      </c:barChart>
      <c:catAx>
        <c:axId val="1197948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78066576"/>
        <c:crosses val="autoZero"/>
        <c:auto val="1"/>
        <c:lblAlgn val="ctr"/>
        <c:lblOffset val="100"/>
        <c:noMultiLvlLbl val="0"/>
      </c:catAx>
      <c:valAx>
        <c:axId val="117806657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9794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186910428629749"/>
          <c:y val="0.71648882707087524"/>
          <c:w val="0.25576883165276576"/>
          <c:h val="0.275102248968664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536972387401261E-2"/>
          <c:y val="4.0720303399780979E-2"/>
          <c:w val="0.92522497300544271"/>
          <c:h val="0.57965803689661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ICE 2006</c:v>
                </c:pt>
              </c:strCache>
            </c:strRef>
          </c:tx>
          <c:spPr>
            <a:solidFill>
              <a:srgbClr val="00425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37-9C4A-BA7B-D7B3B47B3D07}"/>
              </c:ext>
            </c:extLst>
          </c:dPt>
          <c:cat>
            <c:strRef>
              <c:f>Hoja1!$A$2:$A$12</c:f>
              <c:strCache>
                <c:ptCount val="11"/>
                <c:pt idx="0">
                  <c:v>Jalisco</c:v>
                </c:pt>
                <c:pt idx="1">
                  <c:v>Promedio</c:v>
                </c:pt>
                <c:pt idx="2">
                  <c:v>Coahuila</c:v>
                </c:pt>
                <c:pt idx="3">
                  <c:v>Sonora</c:v>
                </c:pt>
                <c:pt idx="4">
                  <c:v>Nuevo León</c:v>
                </c:pt>
                <c:pt idx="5">
                  <c:v>Querétaro</c:v>
                </c:pt>
                <c:pt idx="6">
                  <c:v>Chihuahua</c:v>
                </c:pt>
                <c:pt idx="7">
                  <c:v>Baja California</c:v>
                </c:pt>
                <c:pt idx="8">
                  <c:v>Aguascalientes</c:v>
                </c:pt>
                <c:pt idx="9">
                  <c:v>Ciudad de México</c:v>
                </c:pt>
                <c:pt idx="10">
                  <c:v>Baja California Sur</c:v>
                </c:pt>
              </c:strCache>
            </c:strRef>
          </c:cat>
          <c:val>
            <c:numRef>
              <c:f>Hoja1!$B$2:$B$12</c:f>
              <c:numCache>
                <c:formatCode>0.0</c:formatCode>
                <c:ptCount val="11"/>
                <c:pt idx="0">
                  <c:v>1.64341015</c:v>
                </c:pt>
                <c:pt idx="1">
                  <c:v>2.4653637900000001</c:v>
                </c:pt>
                <c:pt idx="2">
                  <c:v>1.4936201899999999</c:v>
                </c:pt>
                <c:pt idx="3">
                  <c:v>2.8095546900000001</c:v>
                </c:pt>
                <c:pt idx="4">
                  <c:v>2.6415772300000002</c:v>
                </c:pt>
                <c:pt idx="5">
                  <c:v>3.72402503</c:v>
                </c:pt>
                <c:pt idx="6">
                  <c:v>5.7027722399999998</c:v>
                </c:pt>
                <c:pt idx="7">
                  <c:v>3.3359174199999999</c:v>
                </c:pt>
                <c:pt idx="8">
                  <c:v>2.3069735900000001</c:v>
                </c:pt>
                <c:pt idx="9">
                  <c:v>3.28390169</c:v>
                </c:pt>
                <c:pt idx="10">
                  <c:v>9.0641656400000006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37-9C4A-BA7B-D7B3B47B3D0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ICE 2026</c:v>
                </c:pt>
              </c:strCache>
            </c:strRef>
          </c:tx>
          <c:spPr>
            <a:solidFill>
              <a:srgbClr val="00BEF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C37-9C4A-BA7B-D7B3B47B3D07}"/>
              </c:ext>
            </c:extLst>
          </c:dPt>
          <c:cat>
            <c:strRef>
              <c:f>Hoja1!$A$2:$A$12</c:f>
              <c:strCache>
                <c:ptCount val="11"/>
                <c:pt idx="0">
                  <c:v>Jalisco</c:v>
                </c:pt>
                <c:pt idx="1">
                  <c:v>Promedio</c:v>
                </c:pt>
                <c:pt idx="2">
                  <c:v>Coahuila</c:v>
                </c:pt>
                <c:pt idx="3">
                  <c:v>Sonora</c:v>
                </c:pt>
                <c:pt idx="4">
                  <c:v>Nuevo León</c:v>
                </c:pt>
                <c:pt idx="5">
                  <c:v>Querétaro</c:v>
                </c:pt>
                <c:pt idx="6">
                  <c:v>Chihuahua</c:v>
                </c:pt>
                <c:pt idx="7">
                  <c:v>Baja California</c:v>
                </c:pt>
                <c:pt idx="8">
                  <c:v>Aguascalientes</c:v>
                </c:pt>
                <c:pt idx="9">
                  <c:v>Ciudad de México</c:v>
                </c:pt>
                <c:pt idx="10">
                  <c:v>Baja California Sur</c:v>
                </c:pt>
              </c:strCache>
            </c:strRef>
          </c:cat>
          <c:val>
            <c:numRef>
              <c:f>Hoja1!$C$2:$C$12</c:f>
              <c:numCache>
                <c:formatCode>0.0</c:formatCode>
                <c:ptCount val="11"/>
                <c:pt idx="0">
                  <c:v>0.62222102999999995</c:v>
                </c:pt>
                <c:pt idx="1">
                  <c:v>0.70656454999999996</c:v>
                </c:pt>
                <c:pt idx="2">
                  <c:v>0.73101245999999998</c:v>
                </c:pt>
                <c:pt idx="3">
                  <c:v>1.0550771699999999</c:v>
                </c:pt>
                <c:pt idx="4">
                  <c:v>1.08792489</c:v>
                </c:pt>
                <c:pt idx="5">
                  <c:v>1.1861373</c:v>
                </c:pt>
                <c:pt idx="6">
                  <c:v>1.2709289500000001</c:v>
                </c:pt>
                <c:pt idx="7">
                  <c:v>1.5788378300000001</c:v>
                </c:pt>
                <c:pt idx="8">
                  <c:v>1.7208885199999999</c:v>
                </c:pt>
                <c:pt idx="9">
                  <c:v>3.3757928100000001</c:v>
                </c:pt>
                <c:pt idx="10">
                  <c:v>5.5864047399999999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37-9C4A-BA7B-D7B3B47B3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1503920"/>
        <c:axId val="1178001296"/>
      </c:barChart>
      <c:catAx>
        <c:axId val="10715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78001296"/>
        <c:crosses val="autoZero"/>
        <c:auto val="1"/>
        <c:lblAlgn val="ctr"/>
        <c:lblOffset val="100"/>
        <c:noMultiLvlLbl val="0"/>
      </c:catAx>
      <c:valAx>
        <c:axId val="117800129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0715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306856059828836"/>
          <c:y val="3.9801473305409459E-2"/>
          <c:w val="0.37211382703845919"/>
          <c:h val="6.20155584627192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strRef>
              <c:f>Hoja1!$A$1</c:f>
              <c:strCache>
                <c:ptCount val="1"/>
                <c:pt idx="0">
                  <c:v>Estados seleccionados</c:v>
                </c:pt>
              </c:strCache>
            </c:strRef>
          </c:tx>
          <c:spPr>
            <a:ln w="0">
              <a:noFill/>
              <a:prstDash val="solid"/>
            </a:ln>
          </c:spPr>
          <c:marker>
            <c:symbol val="circle"/>
            <c:size val="9"/>
            <c:spPr>
              <a:solidFill>
                <a:srgbClr val="004254"/>
              </a:solidFill>
              <a:ln>
                <a:noFill/>
              </a:ln>
            </c:spPr>
          </c:marker>
          <c:dPt>
            <c:idx val="0"/>
            <c:bubble3D val="0"/>
            <c:spPr/>
            <c:extLst>
              <c:ext xmlns:c16="http://schemas.microsoft.com/office/drawing/2014/chart" uri="{C3380CC4-5D6E-409C-BE32-E72D297353CC}">
                <c16:uniqueId val="{00000001-4D8E-7C44-BF45-B0748CE07D18}"/>
              </c:ext>
            </c:extLst>
          </c:dPt>
          <c:dPt>
            <c:idx val="1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D8E-7C44-BF45-B0748CE07D18}"/>
              </c:ext>
            </c:extLst>
          </c:dPt>
          <c:dPt>
            <c:idx val="2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4D8E-7C44-BF45-B0748CE07D18}"/>
              </c:ext>
            </c:extLst>
          </c:dPt>
          <c:dPt>
            <c:idx val="3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4D8E-7C44-BF45-B0748CE07D18}"/>
              </c:ext>
            </c:extLst>
          </c:dPt>
          <c:dPt>
            <c:idx val="4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4D8E-7C44-BF45-B0748CE07D18}"/>
              </c:ext>
            </c:extLst>
          </c:dPt>
          <c:dPt>
            <c:idx val="5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4D8E-7C44-BF45-B0748CE07D18}"/>
              </c:ext>
            </c:extLst>
          </c:dPt>
          <c:dPt>
            <c:idx val="6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4D8E-7C44-BF45-B0748CE07D18}"/>
              </c:ext>
            </c:extLst>
          </c:dPt>
          <c:dPt>
            <c:idx val="7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F-4D8E-7C44-BF45-B0748CE07D18}"/>
              </c:ext>
            </c:extLst>
          </c:dPt>
          <c:dPt>
            <c:idx val="8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1-4D8E-7C44-BF45-B0748CE07D18}"/>
              </c:ext>
            </c:extLst>
          </c:dPt>
          <c:dPt>
            <c:idx val="9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3-4D8E-7C44-BF45-B0748CE07D1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50" b="1">
                        <a:solidFill>
                          <a:srgbClr val="00BEF2"/>
                        </a:solidFill>
                      </a:rPr>
                      <a:t>CDMX</a:t>
                    </a:r>
                  </a:p>
                </c:rich>
              </c:tx>
              <c:spPr/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D8E-7C44-BF45-B0748CE07D18}"/>
                </c:ext>
              </c:extLst>
            </c:dLbl>
            <c:dLbl>
              <c:idx val="1"/>
              <c:layout>
                <c:manualLayout>
                  <c:x val="-7.7923103855161283E-2"/>
                  <c:y val="-5.1108765086140401E-2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>
                        <a:solidFill>
                          <a:srgbClr val="00BEF2"/>
                        </a:solidFill>
                      </a:rPr>
                      <a:t>Nuevo</a:t>
                    </a:r>
                    <a:r>
                      <a:rPr lang="en-US" sz="1050" b="1" baseline="0" dirty="0">
                        <a:solidFill>
                          <a:srgbClr val="00BEF2"/>
                        </a:solidFill>
                      </a:rPr>
                      <a:t> León</a:t>
                    </a:r>
                    <a:endParaRPr lang="en-US" sz="1050" b="1" dirty="0">
                      <a:solidFill>
                        <a:srgbClr val="00BEF2"/>
                      </a:solidFill>
                    </a:endParaRPr>
                  </a:p>
                </c:rich>
              </c:tx>
              <c:spPr/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D8E-7C44-BF45-B0748CE07D18}"/>
                </c:ext>
              </c:extLst>
            </c:dLbl>
            <c:dLbl>
              <c:idx val="2"/>
              <c:layout>
                <c:manualLayout>
                  <c:x val="-3.6526454932106857E-2"/>
                  <c:y val="-4.4294263074655019E-2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>
                        <a:solidFill>
                          <a:srgbClr val="00BEF2"/>
                        </a:solidFill>
                      </a:rPr>
                      <a:t>Querétaro</a:t>
                    </a:r>
                  </a:p>
                </c:rich>
              </c:tx>
              <c:spPr/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D8E-7C44-BF45-B0748CE07D18}"/>
                </c:ext>
              </c:extLst>
            </c:dLbl>
            <c:dLbl>
              <c:idx val="3"/>
              <c:layout>
                <c:manualLayout>
                  <c:x val="-9.4574949827612817E-2"/>
                  <c:y val="-1.1307126803121792E-2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>
                        <a:solidFill>
                          <a:srgbClr val="00BEF2"/>
                        </a:solidFill>
                      </a:rPr>
                      <a:t>Sonora</a:t>
                    </a:r>
                  </a:p>
                </c:rich>
              </c:tx>
              <c:spPr/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D8E-7C44-BF45-B0748CE07D18}"/>
                </c:ext>
              </c:extLst>
            </c:dLbl>
            <c:dLbl>
              <c:idx val="4"/>
              <c:layout>
                <c:manualLayout>
                  <c:x val="0"/>
                  <c:y val="-3.4072510057427561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rgbClr val="00BEF2"/>
                        </a:solidFill>
                      </a:rPr>
                      <a:t>Coahuila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D8E-7C44-BF45-B0748CE07D18}"/>
                </c:ext>
              </c:extLst>
            </c:dLbl>
            <c:dLbl>
              <c:idx val="5"/>
              <c:layout>
                <c:manualLayout>
                  <c:x val="-2.1915872959264133E-2"/>
                  <c:y val="-4.770151408039771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50" b="1">
                        <a:solidFill>
                          <a:srgbClr val="00BEF2"/>
                        </a:solidFill>
                      </a:defRPr>
                    </a:pPr>
                    <a:r>
                      <a:rPr lang="en-US" b="1" dirty="0">
                        <a:solidFill>
                          <a:srgbClr val="00BEF2"/>
                        </a:solidFill>
                      </a:rPr>
                      <a:t>Chihuahua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D8E-7C44-BF45-B0748CE07D18}"/>
                </c:ext>
              </c:extLst>
            </c:dLbl>
            <c:dLbl>
              <c:idx val="6"/>
              <c:layout>
                <c:manualLayout>
                  <c:x val="-8.9442191223219072E-2"/>
                  <c:y val="-2.307673233087783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50" b="1">
                        <a:solidFill>
                          <a:srgbClr val="00BEF2"/>
                        </a:solidFill>
                      </a:defRPr>
                    </a:pPr>
                    <a:r>
                      <a:rPr lang="en-US" b="1" dirty="0">
                        <a:solidFill>
                          <a:srgbClr val="00BEF2"/>
                        </a:solidFill>
                      </a:rPr>
                      <a:t>Jalisco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4D8E-7C44-BF45-B0748CE07D18}"/>
                </c:ext>
              </c:extLst>
            </c:dLbl>
            <c:dLbl>
              <c:idx val="7"/>
              <c:layout>
                <c:manualLayout>
                  <c:x val="-6.66864800775453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dirty="0">
                        <a:solidFill>
                          <a:srgbClr val="00BEF2"/>
                        </a:solidFill>
                      </a:rPr>
                      <a:t>Aguascalientes</a:t>
                    </a:r>
                    <a:endParaRPr lang="en-US" sz="1050" dirty="0">
                      <a:solidFill>
                        <a:srgbClr val="00BEF2"/>
                      </a:solidFill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10432180899943"/>
                      <c:h val="9.250679900489397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F-4D8E-7C44-BF45-B0748CE07D18}"/>
                </c:ext>
              </c:extLst>
            </c:dLbl>
            <c:dLbl>
              <c:idx val="8"/>
              <c:layout>
                <c:manualLayout>
                  <c:x val="-1.7177019523911072E-2"/>
                  <c:y val="5.459161007426846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50" b="1">
                        <a:solidFill>
                          <a:srgbClr val="00BEF2"/>
                        </a:solidFill>
                      </a:defRPr>
                    </a:pPr>
                    <a:r>
                      <a:rPr lang="en-US" b="1" dirty="0">
                        <a:solidFill>
                          <a:srgbClr val="00BEF2"/>
                        </a:solidFill>
                      </a:rPr>
                      <a:t>BCS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4D8E-7C44-BF45-B0748CE07D18}"/>
                </c:ext>
              </c:extLst>
            </c:dLbl>
            <c:dLbl>
              <c:idx val="9"/>
              <c:layout>
                <c:manualLayout>
                  <c:x val="-3.7556959180522924E-2"/>
                  <c:y val="5.3430633120826153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50" b="1">
                        <a:solidFill>
                          <a:srgbClr val="00BEF2"/>
                        </a:solidFill>
                      </a:defRPr>
                    </a:pPr>
                    <a:r>
                      <a:rPr lang="en-US" b="1" dirty="0">
                        <a:solidFill>
                          <a:srgbClr val="00BEF2"/>
                        </a:solidFill>
                      </a:rPr>
                      <a:t>BC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4D8E-7C44-BF45-B0748CE07D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rgbClr val="00BEF2"/>
                    </a:solidFill>
                  </a:defRPr>
                </a:pPr>
                <a:endParaRPr lang="es-MX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Hoja1!$A$2:$A$11</c:f>
              <c:numCache>
                <c:formatCode>0%</c:formatCode>
                <c:ptCount val="10"/>
                <c:pt idx="0">
                  <c:v>0.35631777346697724</c:v>
                </c:pt>
                <c:pt idx="1">
                  <c:v>0.32453577797355326</c:v>
                </c:pt>
                <c:pt idx="2">
                  <c:v>0.22705116718584875</c:v>
                </c:pt>
                <c:pt idx="3">
                  <c:v>0.217012140418465</c:v>
                </c:pt>
                <c:pt idx="4">
                  <c:v>0.26972873987457296</c:v>
                </c:pt>
                <c:pt idx="5">
                  <c:v>0.2396958185724245</c:v>
                </c:pt>
                <c:pt idx="6">
                  <c:v>0.21956497557343407</c:v>
                </c:pt>
                <c:pt idx="7">
                  <c:v>0.22472706485360092</c:v>
                </c:pt>
                <c:pt idx="8">
                  <c:v>0.22146100421998421</c:v>
                </c:pt>
                <c:pt idx="9">
                  <c:v>0.207011957007116</c:v>
                </c:pt>
              </c:numCache>
            </c:numRef>
          </c:xVal>
          <c:yVal>
            <c:numRef>
              <c:f>Hoja1!$C$2:$C$11</c:f>
              <c:numCache>
                <c:formatCode>0%</c:formatCode>
                <c:ptCount val="10"/>
                <c:pt idx="0">
                  <c:v>0.47093411444227107</c:v>
                </c:pt>
                <c:pt idx="1">
                  <c:v>0.36339518687746591</c:v>
                </c:pt>
                <c:pt idx="2">
                  <c:v>0.32935519672251673</c:v>
                </c:pt>
                <c:pt idx="3">
                  <c:v>0.31961202775108588</c:v>
                </c:pt>
                <c:pt idx="4">
                  <c:v>0.30141234461750949</c:v>
                </c:pt>
                <c:pt idx="5">
                  <c:v>0.29928683338066497</c:v>
                </c:pt>
                <c:pt idx="6">
                  <c:v>0.28428511033289489</c:v>
                </c:pt>
                <c:pt idx="7">
                  <c:v>0.27501222220349086</c:v>
                </c:pt>
                <c:pt idx="8">
                  <c:v>0.26604878003259158</c:v>
                </c:pt>
                <c:pt idx="9">
                  <c:v>0.26571266118302206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4-4D8E-7C44-BF45-B0748CE07D18}"/>
            </c:ext>
          </c:extLst>
        </c:ser>
        <c:ser>
          <c:idx val="1"/>
          <c:order val="1"/>
          <c:tx>
            <c:strRef>
              <c:f>Hoja1!$B$1</c:f>
              <c:strCache>
                <c:ptCount val="1"/>
                <c:pt idx="0">
                  <c:v>Sin cambio</c:v>
                </c:pt>
              </c:strCache>
            </c:strRef>
          </c:tx>
          <c:spPr>
            <a:ln w="19050">
              <a:solidFill>
                <a:srgbClr val="888888"/>
              </a:solidFill>
              <a:prstDash val="solid"/>
            </a:ln>
          </c:spPr>
          <c:marker>
            <c:symbol val="none"/>
          </c:marker>
          <c:xVal>
            <c:numRef>
              <c:f>Hoja1!$B$2:$B$11</c:f>
              <c:numCache>
                <c:formatCode>0%</c:formatCode>
                <c:ptCount val="10"/>
                <c:pt idx="0">
                  <c:v>0.18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xVal>
          <c:yVal>
            <c:numRef>
              <c:f>Hoja1!$D$2:$D$11</c:f>
              <c:numCache>
                <c:formatCode>0%</c:formatCode>
                <c:ptCount val="10"/>
                <c:pt idx="0">
                  <c:v>0.18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15-4D8E-7C44-BF45-B0748CE07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0.5"/>
          <c:min val="0.18"/>
        </c:scaling>
        <c:delete val="0"/>
        <c:axPos val="l"/>
        <c:majorGridlines>
          <c:spPr>
            <a:ln w="9525">
              <a:solidFill>
                <a:srgbClr val="DDDDDD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es-MX" sz="1050" b="1">
                    <a:solidFill>
                      <a:srgbClr val="3A3A3A"/>
                    </a:solidFill>
                  </a:rPr>
                  <a:t>2026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spPr>
          <a:ln w="9525">
            <a:solidFill>
              <a:srgbClr val="BBBBBB"/>
            </a:solidFill>
            <a:prstDash val="solid"/>
          </a:ln>
        </c:spPr>
        <c:txPr>
          <a:bodyPr anchorCtr="1"/>
          <a:lstStyle/>
          <a:p>
            <a:pPr>
              <a:defRPr sz="1000">
                <a:solidFill>
                  <a:srgbClr val="666666"/>
                </a:solidFill>
              </a:defRPr>
            </a:pPr>
            <a:endParaRPr lang="es-MX"/>
          </a:p>
        </c:txPr>
        <c:crossAx val="48650112"/>
        <c:crosses val="autoZero"/>
        <c:crossBetween val="midCat"/>
        <c:majorUnit val="0.05"/>
      </c:valAx>
      <c:valAx>
        <c:axId val="48650112"/>
        <c:scaling>
          <c:orientation val="minMax"/>
          <c:max val="0.5"/>
          <c:min val="0.18"/>
        </c:scaling>
        <c:delete val="0"/>
        <c:axPos val="b"/>
        <c:majorGridlines>
          <c:spPr>
            <a:ln w="9525">
              <a:solidFill>
                <a:srgbClr val="DDDDDD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es-MX" sz="1050" b="1" dirty="0">
                    <a:solidFill>
                      <a:srgbClr val="3A3A3A"/>
                    </a:solidFill>
                  </a:rPr>
                  <a:t>2006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spPr>
          <a:ln w="9525">
            <a:solidFill>
              <a:srgbClr val="BBBBBB"/>
            </a:solidFill>
            <a:prstDash val="solid"/>
          </a:ln>
        </c:spPr>
        <c:txPr>
          <a:bodyPr anchorCtr="1"/>
          <a:lstStyle/>
          <a:p>
            <a:pPr>
              <a:defRPr sz="1000">
                <a:solidFill>
                  <a:srgbClr val="666666"/>
                </a:solidFill>
              </a:defRPr>
            </a:pPr>
            <a:endParaRPr lang="es-MX"/>
          </a:p>
        </c:txPr>
        <c:crossAx val="48672768"/>
        <c:crosses val="autoZero"/>
        <c:crossBetween val="midCat"/>
        <c:majorUnit val="0.05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997892621164294E-2"/>
          <c:y val="3.9010305478336997E-2"/>
          <c:w val="0.90432548029299809"/>
          <c:h val="0.651440089833820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Hoja3!$B$5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rgbClr val="00425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6-2F47-97A7-137DE80A0C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004254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Hoja3!$A$6:$A$16</c:f>
              <c:strCache>
                <c:ptCount val="11"/>
                <c:pt idx="0">
                  <c:v>Promedio</c:v>
                </c:pt>
                <c:pt idx="1">
                  <c:v>Jalisco</c:v>
                </c:pt>
                <c:pt idx="2">
                  <c:v>Ciudad de México</c:v>
                </c:pt>
                <c:pt idx="3">
                  <c:v>Sonora</c:v>
                </c:pt>
                <c:pt idx="4">
                  <c:v>Aguascalientes</c:v>
                </c:pt>
                <c:pt idx="5">
                  <c:v>Querétaro</c:v>
                </c:pt>
                <c:pt idx="6">
                  <c:v>Baja California</c:v>
                </c:pt>
                <c:pt idx="7">
                  <c:v>Baja California Sur</c:v>
                </c:pt>
                <c:pt idx="8">
                  <c:v>Chihuahua</c:v>
                </c:pt>
                <c:pt idx="9">
                  <c:v>Coahuila</c:v>
                </c:pt>
                <c:pt idx="10">
                  <c:v>Nuevo León</c:v>
                </c:pt>
              </c:strCache>
            </c:strRef>
          </c:cat>
          <c:val>
            <c:numRef>
              <c:f>Hoja3!$B$6:$B$16</c:f>
              <c:numCache>
                <c:formatCode>0%</c:formatCode>
                <c:ptCount val="11"/>
                <c:pt idx="0">
                  <c:v>0.57389137999999995</c:v>
                </c:pt>
                <c:pt idx="1">
                  <c:v>0.55824225999999999</c:v>
                </c:pt>
                <c:pt idx="2">
                  <c:v>0.49271825000000002</c:v>
                </c:pt>
                <c:pt idx="3">
                  <c:v>0.43335770000000001</c:v>
                </c:pt>
                <c:pt idx="4">
                  <c:v>0.45355019000000002</c:v>
                </c:pt>
                <c:pt idx="5">
                  <c:v>0.47882912999999999</c:v>
                </c:pt>
                <c:pt idx="6">
                  <c:v>0.38940031000000003</c:v>
                </c:pt>
                <c:pt idx="7">
                  <c:v>0.36464964</c:v>
                </c:pt>
                <c:pt idx="8">
                  <c:v>0.41601801999999999</c:v>
                </c:pt>
                <c:pt idx="9">
                  <c:v>0.38736791999999998</c:v>
                </c:pt>
                <c:pt idx="10">
                  <c:v>0.39866979000000002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6-2F47-97A7-137DE80A0CB8}"/>
            </c:ext>
          </c:extLst>
        </c:ser>
        <c:ser>
          <c:idx val="1"/>
          <c:order val="1"/>
          <c:tx>
            <c:strRef>
              <c:f>Hoja3!$C$5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BEF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D76-2F47-97A7-137DE80A0CB8}"/>
              </c:ext>
            </c:extLst>
          </c:dPt>
          <c:dLbls>
            <c:dLbl>
              <c:idx val="0"/>
              <c:layout>
                <c:manualLayout>
                  <c:x val="1.0148019924212137E-2"/>
                  <c:y val="3.382618349026520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76-2F47-97A7-137DE80A0CB8}"/>
                </c:ext>
              </c:extLst>
            </c:dLbl>
            <c:dLbl>
              <c:idx val="1"/>
              <c:layout>
                <c:manualLayout>
                  <c:x val="1.1839356578247492E-2"/>
                  <c:y val="1.01478550470796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34-2B40-9D1D-EB127379BA8F}"/>
                </c:ext>
              </c:extLst>
            </c:dLbl>
            <c:dLbl>
              <c:idx val="2"/>
              <c:layout>
                <c:manualLayout>
                  <c:x val="1.014801992421213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34-2B40-9D1D-EB127379BA8F}"/>
                </c:ext>
              </c:extLst>
            </c:dLbl>
            <c:dLbl>
              <c:idx val="3"/>
              <c:layout>
                <c:manualLayout>
                  <c:x val="1.0148019924212137E-2"/>
                  <c:y val="-3.38261834902655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34-2B40-9D1D-EB127379BA8F}"/>
                </c:ext>
              </c:extLst>
            </c:dLbl>
            <c:dLbl>
              <c:idx val="4"/>
              <c:layout>
                <c:manualLayout>
                  <c:x val="1.0148019924212137E-2"/>
                  <c:y val="3.38261834902652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34-2B40-9D1D-EB127379BA8F}"/>
                </c:ext>
              </c:extLst>
            </c:dLbl>
            <c:dLbl>
              <c:idx val="5"/>
              <c:layout>
                <c:manualLayout>
                  <c:x val="1.522202988631814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834-2B40-9D1D-EB127379BA8F}"/>
                </c:ext>
              </c:extLst>
            </c:dLbl>
            <c:dLbl>
              <c:idx val="6"/>
              <c:layout>
                <c:manualLayout>
                  <c:x val="6.765346616141424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34-2B40-9D1D-EB127379BA8F}"/>
                </c:ext>
              </c:extLst>
            </c:dLbl>
            <c:dLbl>
              <c:idx val="7"/>
              <c:layout>
                <c:manualLayout>
                  <c:x val="6.7653466161414245E-3"/>
                  <c:y val="-3.38261834902661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834-2B40-9D1D-EB127379BA8F}"/>
                </c:ext>
              </c:extLst>
            </c:dLbl>
            <c:dLbl>
              <c:idx val="8"/>
              <c:layout>
                <c:manualLayout>
                  <c:x val="6.765346616141424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834-2B40-9D1D-EB127379BA8F}"/>
                </c:ext>
              </c:extLst>
            </c:dLbl>
            <c:dLbl>
              <c:idx val="9"/>
              <c:layout>
                <c:manualLayout>
                  <c:x val="6.7653466161414245E-3"/>
                  <c:y val="3.38261834902655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834-2B40-9D1D-EB127379BA8F}"/>
                </c:ext>
              </c:extLst>
            </c:dLbl>
            <c:dLbl>
              <c:idx val="10"/>
              <c:layout>
                <c:manualLayout>
                  <c:x val="6.765346616141424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834-2B40-9D1D-EB127379B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BEF2"/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Hoja3!$A$6:$A$16</c:f>
              <c:strCache>
                <c:ptCount val="11"/>
                <c:pt idx="0">
                  <c:v>Promedio</c:v>
                </c:pt>
                <c:pt idx="1">
                  <c:v>Jalisco</c:v>
                </c:pt>
                <c:pt idx="2">
                  <c:v>Ciudad de México</c:v>
                </c:pt>
                <c:pt idx="3">
                  <c:v>Sonora</c:v>
                </c:pt>
                <c:pt idx="4">
                  <c:v>Aguascalientes</c:v>
                </c:pt>
                <c:pt idx="5">
                  <c:v>Querétaro</c:v>
                </c:pt>
                <c:pt idx="6">
                  <c:v>Baja California</c:v>
                </c:pt>
                <c:pt idx="7">
                  <c:v>Baja California Sur</c:v>
                </c:pt>
                <c:pt idx="8">
                  <c:v>Chihuahua</c:v>
                </c:pt>
                <c:pt idx="9">
                  <c:v>Coahuila</c:v>
                </c:pt>
                <c:pt idx="10">
                  <c:v>Nuevo León</c:v>
                </c:pt>
              </c:strCache>
            </c:strRef>
          </c:cat>
          <c:val>
            <c:numRef>
              <c:f>Hoja3!$C$6:$C$16</c:f>
              <c:numCache>
                <c:formatCode>0%</c:formatCode>
                <c:ptCount val="11"/>
                <c:pt idx="0">
                  <c:v>0.54728743999999996</c:v>
                </c:pt>
                <c:pt idx="1">
                  <c:v>0.46404825999999999</c:v>
                </c:pt>
                <c:pt idx="2">
                  <c:v>0.45183470999999997</c:v>
                </c:pt>
                <c:pt idx="3">
                  <c:v>0.42702069999999998</c:v>
                </c:pt>
                <c:pt idx="4">
                  <c:v>0.41605541000000001</c:v>
                </c:pt>
                <c:pt idx="5">
                  <c:v>0.41166383000000001</c:v>
                </c:pt>
                <c:pt idx="6">
                  <c:v>0.38095436999999999</c:v>
                </c:pt>
                <c:pt idx="7">
                  <c:v>0.37988052999999999</c:v>
                </c:pt>
                <c:pt idx="8">
                  <c:v>0.34828514999999999</c:v>
                </c:pt>
                <c:pt idx="9">
                  <c:v>0.33544963</c:v>
                </c:pt>
                <c:pt idx="10">
                  <c:v>0.33476850000000002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76-2F47-97A7-137DE80A0C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97913744"/>
        <c:axId val="1178005616"/>
      </c:barChart>
      <c:catAx>
        <c:axId val="119791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1178005616"/>
        <c:crosses val="autoZero"/>
        <c:auto val="1"/>
        <c:lblAlgn val="ctr"/>
        <c:lblOffset val="100"/>
        <c:noMultiLvlLbl val="0"/>
      </c:catAx>
      <c:valAx>
        <c:axId val="117800561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9791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906433852334562"/>
          <c:y val="7.4113444884466695E-2"/>
          <c:w val="0.15093568206280214"/>
          <c:h val="6.520303167835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19D8102-8623-CB65-DDA5-187170AC42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99B9D4-0B27-A1D6-8B53-ACC77977C4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53D23-29DA-6C45-BC2D-B2ABB20F5A5F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F456BA-EC6B-46D2-E16C-3CEE3054E1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0C48C01-543A-102A-197B-4F23EE97EB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08D8A-70E7-7144-8F93-190966B87B3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161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2253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92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097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908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>
          <a:extLst>
            <a:ext uri="{FF2B5EF4-FFF2-40B4-BE49-F238E27FC236}">
              <a16:creationId xmlns:a16="http://schemas.microsoft.com/office/drawing/2014/main" id="{992DBF97-8A70-4BB5-2F41-0A1F3121B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>
            <a:extLst>
              <a:ext uri="{FF2B5EF4-FFF2-40B4-BE49-F238E27FC236}">
                <a16:creationId xmlns:a16="http://schemas.microsoft.com/office/drawing/2014/main" id="{50686591-9FF3-F5CD-8782-8B1151843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1:notes">
            <a:extLst>
              <a:ext uri="{FF2B5EF4-FFF2-40B4-BE49-F238E27FC236}">
                <a16:creationId xmlns:a16="http://schemas.microsoft.com/office/drawing/2014/main" id="{F3F744C2-6BEB-912D-502D-115EC6B2AC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4807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ble caja de texto">
  <p:cSld name="1_doble caja de texto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38"/>
          <p:cNvCxnSpPr/>
          <p:nvPr/>
        </p:nvCxnSpPr>
        <p:spPr>
          <a:xfrm>
            <a:off x="719667" y="1014064"/>
            <a:ext cx="107526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38"/>
          <p:cNvCxnSpPr/>
          <p:nvPr/>
        </p:nvCxnSpPr>
        <p:spPr>
          <a:xfrm>
            <a:off x="719667" y="5806197"/>
            <a:ext cx="107526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0E432CB9-983D-CB37-0A8D-1FEEA161B0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048"/>
            <a:ext cx="12192000" cy="68640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ortada principal">
  <p:cSld name="1_portada principal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g2269e9592cd_11_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03867" y="2131847"/>
            <a:ext cx="9584266" cy="2154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ulo" preserve="1" userDrawn="1">
  <p:cSld name="1_solo titulo">
    <p:bg>
      <p:bgPr>
        <a:solidFill>
          <a:srgbClr val="EDEADE">
            <a:alpha val="24768"/>
          </a:srgbClr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4;p39">
            <a:extLst>
              <a:ext uri="{FF2B5EF4-FFF2-40B4-BE49-F238E27FC236}">
                <a16:creationId xmlns:a16="http://schemas.microsoft.com/office/drawing/2014/main" id="{E200231F-F600-9B76-AEEC-889CBD3A179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6595" y="585381"/>
            <a:ext cx="7354242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42;p39">
            <a:extLst>
              <a:ext uri="{FF2B5EF4-FFF2-40B4-BE49-F238E27FC236}">
                <a16:creationId xmlns:a16="http://schemas.microsoft.com/office/drawing/2014/main" id="{4804A821-8E84-4747-476C-708A6439B80E}"/>
              </a:ext>
            </a:extLst>
          </p:cNvPr>
          <p:cNvSpPr txBox="1">
            <a:spLocks/>
          </p:cNvSpPr>
          <p:nvPr userDrawn="1"/>
        </p:nvSpPr>
        <p:spPr>
          <a:xfrm>
            <a:off x="11681794" y="134573"/>
            <a:ext cx="405160" cy="23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s-ES" sz="700" smtClean="0">
                <a:solidFill>
                  <a:srgbClr val="00BEF2"/>
                </a:solidFill>
              </a:rPr>
              <a:pPr algn="r"/>
              <a:t>‹Nº›</a:t>
            </a:fld>
            <a:endParaRPr lang="es-ES" sz="700" dirty="0">
              <a:solidFill>
                <a:srgbClr val="00BEF2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16C4CCA-BE56-9CAE-F455-92C591B2CF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6595" y="6517161"/>
            <a:ext cx="525830" cy="2103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64AFB21-06F8-5921-D02B-CE9083C12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688" y="6549606"/>
            <a:ext cx="1275923" cy="145442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D6E7C8C-DC8B-0F2F-474E-105E97E59AC0}"/>
              </a:ext>
            </a:extLst>
          </p:cNvPr>
          <p:cNvCxnSpPr>
            <a:cxnSpLocks/>
          </p:cNvCxnSpPr>
          <p:nvPr userDrawn="1"/>
        </p:nvCxnSpPr>
        <p:spPr>
          <a:xfrm>
            <a:off x="132800" y="6417570"/>
            <a:ext cx="11926401" cy="0"/>
          </a:xfrm>
          <a:prstGeom prst="line">
            <a:avLst/>
          </a:prstGeom>
          <a:ln w="6350">
            <a:solidFill>
              <a:srgbClr val="004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3569C07F-A3F2-6BC9-3DC0-8568E89DB4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389" y="143630"/>
            <a:ext cx="1619723" cy="94092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B757D51-79A1-D163-E046-0A075A0697B2}"/>
              </a:ext>
            </a:extLst>
          </p:cNvPr>
          <p:cNvCxnSpPr>
            <a:cxnSpLocks/>
          </p:cNvCxnSpPr>
          <p:nvPr userDrawn="1"/>
        </p:nvCxnSpPr>
        <p:spPr>
          <a:xfrm>
            <a:off x="132800" y="355135"/>
            <a:ext cx="11926401" cy="0"/>
          </a:xfrm>
          <a:prstGeom prst="line">
            <a:avLst/>
          </a:prstGeom>
          <a:ln w="6350">
            <a:solidFill>
              <a:srgbClr val="004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32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ulo" preserve="1" userDrawn="1">
  <p:cSld name="1_solo titulo">
    <p:bg>
      <p:bgPr>
        <a:solidFill>
          <a:srgbClr val="004254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44;p39">
            <a:extLst>
              <a:ext uri="{FF2B5EF4-FFF2-40B4-BE49-F238E27FC236}">
                <a16:creationId xmlns:a16="http://schemas.microsoft.com/office/drawing/2014/main" id="{4FD2A350-842F-0CE4-CB42-03CC506FAF9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6594" y="625027"/>
            <a:ext cx="7354242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42;p39">
            <a:extLst>
              <a:ext uri="{FF2B5EF4-FFF2-40B4-BE49-F238E27FC236}">
                <a16:creationId xmlns:a16="http://schemas.microsoft.com/office/drawing/2014/main" id="{89AA775C-A102-C3E5-C323-9A1BD7873E9A}"/>
              </a:ext>
            </a:extLst>
          </p:cNvPr>
          <p:cNvSpPr txBox="1">
            <a:spLocks/>
          </p:cNvSpPr>
          <p:nvPr userDrawn="1"/>
        </p:nvSpPr>
        <p:spPr>
          <a:xfrm>
            <a:off x="11681794" y="134573"/>
            <a:ext cx="405160" cy="23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s-ES" sz="700" smtClean="0">
                <a:solidFill>
                  <a:schemeClr val="bg1"/>
                </a:solidFill>
              </a:rPr>
              <a:pPr algn="r"/>
              <a:t>‹Nº›</a:t>
            </a:fld>
            <a:endParaRPr lang="es-ES" sz="700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60A091-7593-4591-8B92-A1BB64B43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688" y="6549606"/>
            <a:ext cx="1275923" cy="145442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EBD2AFA-E6ED-FAE1-1A59-FB86CA4D92E3}"/>
              </a:ext>
            </a:extLst>
          </p:cNvPr>
          <p:cNvCxnSpPr>
            <a:cxnSpLocks/>
          </p:cNvCxnSpPr>
          <p:nvPr userDrawn="1"/>
        </p:nvCxnSpPr>
        <p:spPr>
          <a:xfrm>
            <a:off x="132800" y="6417570"/>
            <a:ext cx="11926401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4CFA248-EA52-EB00-191A-7C176E9728C2}"/>
              </a:ext>
            </a:extLst>
          </p:cNvPr>
          <p:cNvCxnSpPr>
            <a:cxnSpLocks/>
          </p:cNvCxnSpPr>
          <p:nvPr userDrawn="1"/>
        </p:nvCxnSpPr>
        <p:spPr>
          <a:xfrm>
            <a:off x="132800" y="355135"/>
            <a:ext cx="11926401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408D2280-CA60-6682-8655-730BC148E5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389" y="145158"/>
            <a:ext cx="1619723" cy="9409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E7003C-00FC-D282-58EA-97C1ACDF95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39508" y="6547520"/>
            <a:ext cx="1275897" cy="14543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442F407-3932-84AB-4F64-03A8B06F2F7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5389" y="6520873"/>
            <a:ext cx="525805" cy="21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5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ulo" preserve="1" userDrawn="1">
  <p:cSld name="2_solo titulo">
    <p:bg>
      <p:bgPr>
        <a:solidFill>
          <a:srgbClr val="00BEF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44;p39">
            <a:extLst>
              <a:ext uri="{FF2B5EF4-FFF2-40B4-BE49-F238E27FC236}">
                <a16:creationId xmlns:a16="http://schemas.microsoft.com/office/drawing/2014/main" id="{4FD2A350-842F-0CE4-CB42-03CC506FAF9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6594" y="625027"/>
            <a:ext cx="7354242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42;p39">
            <a:extLst>
              <a:ext uri="{FF2B5EF4-FFF2-40B4-BE49-F238E27FC236}">
                <a16:creationId xmlns:a16="http://schemas.microsoft.com/office/drawing/2014/main" id="{89AA775C-A102-C3E5-C323-9A1BD7873E9A}"/>
              </a:ext>
            </a:extLst>
          </p:cNvPr>
          <p:cNvSpPr txBox="1">
            <a:spLocks/>
          </p:cNvSpPr>
          <p:nvPr userDrawn="1"/>
        </p:nvSpPr>
        <p:spPr>
          <a:xfrm>
            <a:off x="11681794" y="134573"/>
            <a:ext cx="405160" cy="23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s-ES" sz="700" smtClean="0">
                <a:solidFill>
                  <a:schemeClr val="bg1"/>
                </a:solidFill>
              </a:rPr>
              <a:pPr algn="r"/>
              <a:t>‹Nº›</a:t>
            </a:fld>
            <a:endParaRPr lang="es-ES" sz="700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60A091-7593-4591-8B92-A1BB64B43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0688" y="6549606"/>
            <a:ext cx="1275923" cy="145442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FEBD2AFA-E6ED-FAE1-1A59-FB86CA4D92E3}"/>
              </a:ext>
            </a:extLst>
          </p:cNvPr>
          <p:cNvCxnSpPr>
            <a:cxnSpLocks/>
          </p:cNvCxnSpPr>
          <p:nvPr userDrawn="1"/>
        </p:nvCxnSpPr>
        <p:spPr>
          <a:xfrm>
            <a:off x="132800" y="6417570"/>
            <a:ext cx="11926401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4CFA248-EA52-EB00-191A-7C176E9728C2}"/>
              </a:ext>
            </a:extLst>
          </p:cNvPr>
          <p:cNvCxnSpPr>
            <a:cxnSpLocks/>
          </p:cNvCxnSpPr>
          <p:nvPr userDrawn="1"/>
        </p:nvCxnSpPr>
        <p:spPr>
          <a:xfrm>
            <a:off x="132800" y="355135"/>
            <a:ext cx="11926401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408D2280-CA60-6682-8655-730BC148E5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389" y="145158"/>
            <a:ext cx="1619723" cy="9409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E7003C-00FC-D282-58EA-97C1ACDF95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39508" y="6547520"/>
            <a:ext cx="1275897" cy="14543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4442F407-3932-84AB-4F64-03A8B06F2F7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5389" y="6520873"/>
            <a:ext cx="525805" cy="21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75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ble caja de texto">
  <p:cSld name="doble caja de texto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38"/>
          <p:cNvCxnSpPr/>
          <p:nvPr/>
        </p:nvCxnSpPr>
        <p:spPr>
          <a:xfrm>
            <a:off x="719667" y="1014064"/>
            <a:ext cx="107526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38"/>
          <p:cNvCxnSpPr/>
          <p:nvPr/>
        </p:nvCxnSpPr>
        <p:spPr>
          <a:xfrm>
            <a:off x="719667" y="5806197"/>
            <a:ext cx="10752667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0E432CB9-983D-CB37-0A8D-1FEEA161B0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048"/>
            <a:ext cx="12192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6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54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54544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7290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6" r:id="rId3"/>
    <p:sldLayoutId id="2147483697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1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41341450-0AF8-A184-6311-B239D6899D91}"/>
              </a:ext>
            </a:extLst>
          </p:cNvPr>
          <p:cNvSpPr/>
          <p:nvPr/>
        </p:nvSpPr>
        <p:spPr>
          <a:xfrm>
            <a:off x="2357586" y="1441989"/>
            <a:ext cx="9222467" cy="4383309"/>
          </a:xfrm>
          <a:prstGeom prst="roundRect">
            <a:avLst>
              <a:gd name="adj" fmla="val 2568"/>
            </a:avLst>
          </a:prstGeom>
          <a:solidFill>
            <a:schemeClr val="bg1">
              <a:lumMod val="85000"/>
              <a:alpha val="19885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723D7AD2-C549-3BDE-9E65-15DAE96E0517}"/>
              </a:ext>
            </a:extLst>
          </p:cNvPr>
          <p:cNvSpPr/>
          <p:nvPr/>
        </p:nvSpPr>
        <p:spPr>
          <a:xfrm>
            <a:off x="241315" y="1441989"/>
            <a:ext cx="1852228" cy="4383309"/>
          </a:xfrm>
          <a:prstGeom prst="roundRect">
            <a:avLst>
              <a:gd name="adj" fmla="val 6279"/>
            </a:avLst>
          </a:prstGeom>
          <a:solidFill>
            <a:schemeClr val="bg1">
              <a:lumMod val="85000"/>
              <a:alpha val="19885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E96D84-2FEC-B403-8626-4C07B0609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33491"/>
            <a:ext cx="11797691" cy="544512"/>
          </a:xfrm>
        </p:spPr>
        <p:txBody>
          <a:bodyPr/>
          <a:lstStyle/>
          <a:p>
            <a:r>
              <a:rPr lang="es-ES_tradnl" dirty="0">
                <a:solidFill>
                  <a:srgbClr val="004254"/>
                </a:solidFill>
              </a:rPr>
              <a:t>El ICE mide los cimientos de preparación </a:t>
            </a:r>
            <a:r>
              <a:rPr lang="es-ES_tradnl" dirty="0">
                <a:solidFill>
                  <a:srgbClr val="00BEF2"/>
                </a:solidFill>
              </a:rPr>
              <a:t>para una nueva economía 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2FF05F9-0657-0911-1306-A26A1027F016}"/>
              </a:ext>
            </a:extLst>
          </p:cNvPr>
          <p:cNvSpPr>
            <a:spLocks noGrp="1"/>
          </p:cNvSpPr>
          <p:nvPr/>
        </p:nvSpPr>
        <p:spPr>
          <a:xfrm>
            <a:off x="398474" y="1476714"/>
            <a:ext cx="1695069" cy="11018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b">
            <a:noAutofit/>
          </a:bodyPr>
          <a:lstStyle/>
          <a:p>
            <a:pPr>
              <a:defRPr sz="2625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_tradnl" sz="7200" dirty="0">
                <a:solidFill>
                  <a:srgbClr val="00AEE6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32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F9FBB7A-8FF9-705C-33E9-B63AA8EC162C}"/>
              </a:ext>
            </a:extLst>
          </p:cNvPr>
          <p:cNvSpPr>
            <a:spLocks noGrp="1"/>
          </p:cNvSpPr>
          <p:nvPr/>
        </p:nvSpPr>
        <p:spPr>
          <a:xfrm>
            <a:off x="398475" y="2342565"/>
            <a:ext cx="183248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Autofit/>
          </a:bodyPr>
          <a:lstStyle/>
          <a:p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ES_trad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entidades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86F6EB3-C263-F83C-E015-35D8565B7C08}"/>
              </a:ext>
            </a:extLst>
          </p:cNvPr>
          <p:cNvSpPr>
            <a:spLocks noGrp="1"/>
          </p:cNvSpPr>
          <p:nvPr/>
        </p:nvSpPr>
        <p:spPr>
          <a:xfrm>
            <a:off x="398474" y="2955799"/>
            <a:ext cx="1695069" cy="11018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b">
            <a:noAutofit/>
          </a:bodyPr>
          <a:lstStyle/>
          <a:p>
            <a:pPr>
              <a:defRPr sz="2625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_tradnl" sz="7200" dirty="0">
                <a:solidFill>
                  <a:srgbClr val="00AEE6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53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72632BF-BEBC-82DD-6FF4-4A58A8E48515}"/>
              </a:ext>
            </a:extLst>
          </p:cNvPr>
          <p:cNvSpPr>
            <a:spLocks noGrp="1"/>
          </p:cNvSpPr>
          <p:nvPr/>
        </p:nvSpPr>
        <p:spPr>
          <a:xfrm>
            <a:off x="398475" y="3885712"/>
            <a:ext cx="1923435" cy="3697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ES_trad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indicadores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9BF847B-6E9D-264F-EC1D-5710DD82608C}"/>
              </a:ext>
            </a:extLst>
          </p:cNvPr>
          <p:cNvSpPr>
            <a:spLocks noGrp="1"/>
          </p:cNvSpPr>
          <p:nvPr/>
        </p:nvSpPr>
        <p:spPr>
          <a:xfrm>
            <a:off x="398474" y="4398581"/>
            <a:ext cx="1832485" cy="11018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b">
            <a:noAutofit/>
          </a:bodyPr>
          <a:lstStyle/>
          <a:p>
            <a:pPr>
              <a:defRPr sz="2625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_tradnl" sz="7200" dirty="0">
                <a:solidFill>
                  <a:srgbClr val="00AEE6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6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886FC9-A51D-3AF2-458E-89B7B8C14DCF}"/>
              </a:ext>
            </a:extLst>
          </p:cNvPr>
          <p:cNvSpPr>
            <a:spLocks noGrp="1"/>
          </p:cNvSpPr>
          <p:nvPr/>
        </p:nvSpPr>
        <p:spPr>
          <a:xfrm>
            <a:off x="398476" y="5328185"/>
            <a:ext cx="1923434" cy="3697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ES_tradn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subíndices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BA059B8-6343-B2A1-09CC-59ABE653A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190" y="1809556"/>
            <a:ext cx="736600" cy="736600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62FC6A72-E975-E8D1-10BB-FB5297201448}"/>
              </a:ext>
            </a:extLst>
          </p:cNvPr>
          <p:cNvCxnSpPr>
            <a:cxnSpLocks/>
          </p:cNvCxnSpPr>
          <p:nvPr/>
        </p:nvCxnSpPr>
        <p:spPr>
          <a:xfrm>
            <a:off x="321510" y="4433594"/>
            <a:ext cx="16020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285008EA-DD33-6C11-CA0C-09987EAC0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029" y="3206934"/>
            <a:ext cx="736600" cy="7366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E6B1331-AF84-1A69-A6E3-3C1827137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029" y="4630175"/>
            <a:ext cx="736600" cy="7366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865B71F-21F5-E01B-1A24-CACCC656DE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418" y="1809556"/>
            <a:ext cx="736600" cy="7366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A5D0E16-C9EA-FE35-968E-8431795DF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0418" y="3206934"/>
            <a:ext cx="736600" cy="73660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9BCE6D40-D2FA-065D-D65F-078C52192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0418" y="4630175"/>
            <a:ext cx="736600" cy="7366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D516CA67-41E9-7206-CD73-508D8DF32799}"/>
              </a:ext>
            </a:extLst>
          </p:cNvPr>
          <p:cNvSpPr>
            <a:spLocks noGrp="1"/>
          </p:cNvSpPr>
          <p:nvPr/>
        </p:nvSpPr>
        <p:spPr>
          <a:xfrm>
            <a:off x="3534649" y="1701205"/>
            <a:ext cx="30157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0175D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Innovación y Economía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5A1B13C-8878-C289-D39B-0B7E32009F22}"/>
              </a:ext>
            </a:extLst>
          </p:cNvPr>
          <p:cNvSpPr>
            <a:spLocks noGrp="1"/>
          </p:cNvSpPr>
          <p:nvPr/>
        </p:nvSpPr>
        <p:spPr>
          <a:xfrm>
            <a:off x="3534649" y="2110780"/>
            <a:ext cx="3260664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Autofit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Capacidad para producir, diversificar y generar valor.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9D76244-0968-19CF-3584-D9E524AEE141}"/>
              </a:ext>
            </a:extLst>
          </p:cNvPr>
          <p:cNvSpPr>
            <a:spLocks noGrp="1"/>
          </p:cNvSpPr>
          <p:nvPr/>
        </p:nvSpPr>
        <p:spPr>
          <a:xfrm>
            <a:off x="3534649" y="3138484"/>
            <a:ext cx="30157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00B989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02BF8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Infraestructura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EEED63D-2B7E-3B7A-1E66-B0CBBB9DC0B8}"/>
              </a:ext>
            </a:extLst>
          </p:cNvPr>
          <p:cNvSpPr>
            <a:spLocks noGrp="1"/>
          </p:cNvSpPr>
          <p:nvPr/>
        </p:nvSpPr>
        <p:spPr>
          <a:xfrm>
            <a:off x="3534649" y="3548059"/>
            <a:ext cx="324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Conectividad física, digital y financiera.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AA9F2B60-3157-61AD-760A-9576E0247D6B}"/>
              </a:ext>
            </a:extLst>
          </p:cNvPr>
          <p:cNvSpPr>
            <a:spLocks noGrp="1"/>
          </p:cNvSpPr>
          <p:nvPr/>
        </p:nvSpPr>
        <p:spPr>
          <a:xfrm>
            <a:off x="3534649" y="4568595"/>
            <a:ext cx="30157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FFC000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FFC13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Mercado de trabajo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DB4179ED-F68F-BB0E-9F04-86D319ACB77C}"/>
              </a:ext>
            </a:extLst>
          </p:cNvPr>
          <p:cNvSpPr>
            <a:spLocks noGrp="1"/>
          </p:cNvSpPr>
          <p:nvPr/>
        </p:nvSpPr>
        <p:spPr>
          <a:xfrm>
            <a:off x="3534649" y="4978170"/>
            <a:ext cx="3245188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Autofit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Capital humano, formalidad, ingreso y participación laboral.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3C6B417-BCE0-9273-661A-8C25B595B07A}"/>
              </a:ext>
            </a:extLst>
          </p:cNvPr>
          <p:cNvSpPr>
            <a:spLocks noGrp="1"/>
          </p:cNvSpPr>
          <p:nvPr/>
        </p:nvSpPr>
        <p:spPr>
          <a:xfrm>
            <a:off x="7980595" y="1701205"/>
            <a:ext cx="32829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AD63F5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9898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Sociedad y Medio ambiente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794F8264-1394-D7BB-06D5-419CA45C4D3A}"/>
              </a:ext>
            </a:extLst>
          </p:cNvPr>
          <p:cNvSpPr>
            <a:spLocks noGrp="1"/>
          </p:cNvSpPr>
          <p:nvPr/>
        </p:nvSpPr>
        <p:spPr>
          <a:xfrm>
            <a:off x="7980595" y="2110780"/>
            <a:ext cx="328290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Condiciones para atraer y retener talento.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A2C2366-B255-E1E5-CC72-35CEFA5C8BC8}"/>
              </a:ext>
            </a:extLst>
          </p:cNvPr>
          <p:cNvSpPr>
            <a:spLocks noGrp="1"/>
          </p:cNvSpPr>
          <p:nvPr/>
        </p:nvSpPr>
        <p:spPr>
          <a:xfrm>
            <a:off x="7980595" y="3138484"/>
            <a:ext cx="32829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E9436B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FF465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Derecho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EDCF8D7-3666-DCBD-E62C-C88AD9B7AB67}"/>
              </a:ext>
            </a:extLst>
          </p:cNvPr>
          <p:cNvSpPr>
            <a:spLocks noGrp="1"/>
          </p:cNvSpPr>
          <p:nvPr/>
        </p:nvSpPr>
        <p:spPr>
          <a:xfrm>
            <a:off x="7980595" y="3548059"/>
            <a:ext cx="328290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Seguridad, justicia y protección de libertades.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641ED82A-98D5-B649-BCB7-EDB1DBC74A16}"/>
              </a:ext>
            </a:extLst>
          </p:cNvPr>
          <p:cNvSpPr>
            <a:spLocks noGrp="1"/>
          </p:cNvSpPr>
          <p:nvPr/>
        </p:nvSpPr>
        <p:spPr>
          <a:xfrm>
            <a:off x="7980595" y="4568595"/>
            <a:ext cx="328290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defRPr sz="1800" b="1">
                <a:solidFill>
                  <a:srgbClr val="ED7D31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FF98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Sistema político y Gobiernos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BAD5991F-6F61-53AB-9ED5-62F186AC6591}"/>
              </a:ext>
            </a:extLst>
          </p:cNvPr>
          <p:cNvSpPr>
            <a:spLocks noGrp="1"/>
          </p:cNvSpPr>
          <p:nvPr/>
        </p:nvSpPr>
        <p:spPr>
          <a:xfrm>
            <a:off x="7980595" y="4978170"/>
            <a:ext cx="3282906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defRPr sz="1388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Capacidad pública, finanzas y confianza ciudadana.</a:t>
            </a: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F1A4689C-5BA1-FB0C-DBFD-30BB6EDE2161}"/>
              </a:ext>
            </a:extLst>
          </p:cNvPr>
          <p:cNvCxnSpPr>
            <a:cxnSpLocks/>
          </p:cNvCxnSpPr>
          <p:nvPr/>
        </p:nvCxnSpPr>
        <p:spPr>
          <a:xfrm>
            <a:off x="321510" y="2928885"/>
            <a:ext cx="160203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A32BB6A7-0389-6690-D89B-6E7435121313}"/>
              </a:ext>
            </a:extLst>
          </p:cNvPr>
          <p:cNvCxnSpPr>
            <a:cxnSpLocks/>
          </p:cNvCxnSpPr>
          <p:nvPr/>
        </p:nvCxnSpPr>
        <p:spPr>
          <a:xfrm>
            <a:off x="2515302" y="2904501"/>
            <a:ext cx="39368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F3A1BE3F-5F3E-1421-FA93-9DF8B4894979}"/>
              </a:ext>
            </a:extLst>
          </p:cNvPr>
          <p:cNvCxnSpPr>
            <a:cxnSpLocks/>
          </p:cNvCxnSpPr>
          <p:nvPr/>
        </p:nvCxnSpPr>
        <p:spPr>
          <a:xfrm>
            <a:off x="6722184" y="1575742"/>
            <a:ext cx="0" cy="41222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FB849256-C393-AD98-BAF1-422FFC49EFCC}"/>
              </a:ext>
            </a:extLst>
          </p:cNvPr>
          <p:cNvCxnSpPr>
            <a:cxnSpLocks/>
          </p:cNvCxnSpPr>
          <p:nvPr/>
        </p:nvCxnSpPr>
        <p:spPr>
          <a:xfrm>
            <a:off x="2515302" y="4282197"/>
            <a:ext cx="39368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3F75E2C7-9E1A-28CB-B079-559C9BD2461F}"/>
              </a:ext>
            </a:extLst>
          </p:cNvPr>
          <p:cNvCxnSpPr>
            <a:cxnSpLocks/>
          </p:cNvCxnSpPr>
          <p:nvPr/>
        </p:nvCxnSpPr>
        <p:spPr>
          <a:xfrm>
            <a:off x="6965382" y="2904501"/>
            <a:ext cx="436359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A0AD91F-FE56-0986-3C86-855F2DD828E9}"/>
              </a:ext>
            </a:extLst>
          </p:cNvPr>
          <p:cNvCxnSpPr>
            <a:cxnSpLocks/>
          </p:cNvCxnSpPr>
          <p:nvPr/>
        </p:nvCxnSpPr>
        <p:spPr>
          <a:xfrm>
            <a:off x="6965382" y="4282197"/>
            <a:ext cx="436359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60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96D84-2FEC-B403-8626-4C07B0609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Indicadores </a:t>
            </a:r>
            <a:r>
              <a:rPr lang="es-MX" dirty="0">
                <a:solidFill>
                  <a:srgbClr val="00BEF2"/>
                </a:solidFill>
              </a:rPr>
              <a:t>por subíndice</a:t>
            </a:r>
            <a:endParaRPr lang="es-ES_tradnl" dirty="0">
              <a:solidFill>
                <a:srgbClr val="00BEF2"/>
              </a:solidFill>
            </a:endParaRPr>
          </a:p>
        </p:txBody>
      </p:sp>
      <p:sp>
        <p:nvSpPr>
          <p:cNvPr id="11" name="Marcador de texto 1">
            <a:extLst>
              <a:ext uri="{FF2B5EF4-FFF2-40B4-BE49-F238E27FC236}">
                <a16:creationId xmlns:a16="http://schemas.microsoft.com/office/drawing/2014/main" id="{FCAA7C2B-7FC4-2776-8DF2-5840F51F70A0}"/>
              </a:ext>
            </a:extLst>
          </p:cNvPr>
          <p:cNvSpPr txBox="1">
            <a:spLocks/>
          </p:cNvSpPr>
          <p:nvPr/>
        </p:nvSpPr>
        <p:spPr>
          <a:xfrm>
            <a:off x="271465" y="1545771"/>
            <a:ext cx="10118725" cy="4202567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49910" lvl="1"/>
            <a:endParaRPr lang="es-MX" sz="2400"/>
          </a:p>
          <a:p>
            <a:pPr indent="-391160"/>
            <a:endParaRPr lang="es-MX" sz="2800"/>
          </a:p>
        </p:txBody>
      </p:sp>
      <p:sp>
        <p:nvSpPr>
          <p:cNvPr id="12" name="Redondear rectángulo de esquina del mismo lado 11">
            <a:extLst>
              <a:ext uri="{FF2B5EF4-FFF2-40B4-BE49-F238E27FC236}">
                <a16:creationId xmlns:a16="http://schemas.microsoft.com/office/drawing/2014/main" id="{FBEDFD96-2F92-D8E2-188C-098BB7C205BD}"/>
              </a:ext>
            </a:extLst>
          </p:cNvPr>
          <p:cNvSpPr/>
          <p:nvPr/>
        </p:nvSpPr>
        <p:spPr>
          <a:xfrm>
            <a:off x="271466" y="1364648"/>
            <a:ext cx="3322108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dondear rectángulo de esquina del mismo lado 12">
            <a:extLst>
              <a:ext uri="{FF2B5EF4-FFF2-40B4-BE49-F238E27FC236}">
                <a16:creationId xmlns:a16="http://schemas.microsoft.com/office/drawing/2014/main" id="{8DE76976-4619-268B-44E5-8E0189526822}"/>
              </a:ext>
            </a:extLst>
          </p:cNvPr>
          <p:cNvSpPr/>
          <p:nvPr/>
        </p:nvSpPr>
        <p:spPr>
          <a:xfrm rot="10800000">
            <a:off x="271462" y="2242169"/>
            <a:ext cx="3322108" cy="3251181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96B360E-5D50-A3CE-590D-B86E434131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69497" y="2376666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CC5B486-338E-3452-0BDF-BA6C2400BC41}"/>
              </a:ext>
            </a:extLst>
          </p:cNvPr>
          <p:cNvCxnSpPr>
            <a:cxnSpLocks/>
            <a:endCxn id="53" idx="2"/>
          </p:cNvCxnSpPr>
          <p:nvPr/>
        </p:nvCxnSpPr>
        <p:spPr>
          <a:xfrm>
            <a:off x="952562" y="2494765"/>
            <a:ext cx="0" cy="2735017"/>
          </a:xfrm>
          <a:prstGeom prst="line">
            <a:avLst/>
          </a:prstGeom>
          <a:ln w="19050">
            <a:solidFill>
              <a:srgbClr val="007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20E0900-F659-3703-9946-14E467371198}"/>
              </a:ext>
            </a:extLst>
          </p:cNvPr>
          <p:cNvSpPr/>
          <p:nvPr/>
        </p:nvSpPr>
        <p:spPr>
          <a:xfrm>
            <a:off x="880557" y="238308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2BC294A3-4B1D-CE33-A304-DA67519E2333}"/>
              </a:ext>
            </a:extLst>
          </p:cNvPr>
          <p:cNvSpPr/>
          <p:nvPr/>
        </p:nvSpPr>
        <p:spPr>
          <a:xfrm>
            <a:off x="880557" y="269441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5EC9077-5F13-39B8-D981-00C1FA298A0C}"/>
              </a:ext>
            </a:extLst>
          </p:cNvPr>
          <p:cNvSpPr/>
          <p:nvPr/>
        </p:nvSpPr>
        <p:spPr>
          <a:xfrm>
            <a:off x="880557" y="296819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015D4AC3-C945-8A7D-50DB-0EE002F0D02E}"/>
              </a:ext>
            </a:extLst>
          </p:cNvPr>
          <p:cNvSpPr/>
          <p:nvPr/>
        </p:nvSpPr>
        <p:spPr>
          <a:xfrm>
            <a:off x="880557" y="326060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F47EC35F-78CF-ED4B-C018-A8FEF256F5C2}"/>
              </a:ext>
            </a:extLst>
          </p:cNvPr>
          <p:cNvSpPr/>
          <p:nvPr/>
        </p:nvSpPr>
        <p:spPr>
          <a:xfrm>
            <a:off x="880557" y="3752977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3D8EB23F-3003-ABDB-35A6-17A4B074C0EC}"/>
              </a:ext>
            </a:extLst>
          </p:cNvPr>
          <p:cNvSpPr/>
          <p:nvPr/>
        </p:nvSpPr>
        <p:spPr>
          <a:xfrm>
            <a:off x="880557" y="404539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650703EC-8730-ADAE-8211-EA964EBAFCDE}"/>
              </a:ext>
            </a:extLst>
          </p:cNvPr>
          <p:cNvSpPr/>
          <p:nvPr/>
        </p:nvSpPr>
        <p:spPr>
          <a:xfrm>
            <a:off x="880557" y="432355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B3BFB727-8D7C-9C3C-431D-9D36AE8211B6}"/>
              </a:ext>
            </a:extLst>
          </p:cNvPr>
          <p:cNvSpPr/>
          <p:nvPr/>
        </p:nvSpPr>
        <p:spPr>
          <a:xfrm>
            <a:off x="880557" y="4609217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CCF21FE2-DBEC-836B-6A13-7C220A79C152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723498" y="2438924"/>
            <a:ext cx="157059" cy="0"/>
          </a:xfrm>
          <a:prstGeom prst="line">
            <a:avLst/>
          </a:prstGeom>
          <a:ln w="19050">
            <a:solidFill>
              <a:srgbClr val="007C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n 49">
            <a:extLst>
              <a:ext uri="{FF2B5EF4-FFF2-40B4-BE49-F238E27FC236}">
                <a16:creationId xmlns:a16="http://schemas.microsoft.com/office/drawing/2014/main" id="{9A9CA9DD-DA34-90E0-B5B9-2AC59B688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61" y="2345135"/>
            <a:ext cx="254000" cy="215900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5E209448-3B41-6FCC-6CC2-740C5D3C65CD}"/>
              </a:ext>
            </a:extLst>
          </p:cNvPr>
          <p:cNvSpPr txBox="1"/>
          <p:nvPr/>
        </p:nvSpPr>
        <p:spPr>
          <a:xfrm>
            <a:off x="1109623" y="2309908"/>
            <a:ext cx="2559190" cy="3323987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PIB per cápita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Crecimiento del PIB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Inversión extranjera directa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Complejidad económica en sectores de innovación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Exportación de mercancías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Diversificación económica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Patentes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Intensidad energética de la economía</a:t>
            </a:r>
          </a:p>
          <a:p>
            <a:pPr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PIB turístico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2" name="Rectangle 14">
            <a:extLst>
              <a:ext uri="{FF2B5EF4-FFF2-40B4-BE49-F238E27FC236}">
                <a16:creationId xmlns:a16="http://schemas.microsoft.com/office/drawing/2014/main" id="{879761D9-5A82-69A2-68D6-6CA2B6C4D8D6}"/>
              </a:ext>
            </a:extLst>
          </p:cNvPr>
          <p:cNvSpPr/>
          <p:nvPr/>
        </p:nvSpPr>
        <p:spPr>
          <a:xfrm>
            <a:off x="1109622" y="1434272"/>
            <a:ext cx="18482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>
                <a:solidFill>
                  <a:srgbClr val="007CE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Innovación y Economía</a:t>
            </a: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CF12A5D2-9EA9-831B-D280-1C0AEA608749}"/>
              </a:ext>
            </a:extLst>
          </p:cNvPr>
          <p:cNvSpPr/>
          <p:nvPr/>
        </p:nvSpPr>
        <p:spPr>
          <a:xfrm>
            <a:off x="880557" y="511810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7C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Redondear rectángulo de esquina del mismo lado 53">
            <a:extLst>
              <a:ext uri="{FF2B5EF4-FFF2-40B4-BE49-F238E27FC236}">
                <a16:creationId xmlns:a16="http://schemas.microsoft.com/office/drawing/2014/main" id="{87AC5EF6-E048-4E1A-7527-325F746BC3FF}"/>
              </a:ext>
            </a:extLst>
          </p:cNvPr>
          <p:cNvSpPr/>
          <p:nvPr/>
        </p:nvSpPr>
        <p:spPr>
          <a:xfrm>
            <a:off x="3856990" y="2176865"/>
            <a:ext cx="3225538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Redondear rectángulo de esquina del mismo lado 54">
            <a:extLst>
              <a:ext uri="{FF2B5EF4-FFF2-40B4-BE49-F238E27FC236}">
                <a16:creationId xmlns:a16="http://schemas.microsoft.com/office/drawing/2014/main" id="{B867D60C-DCD7-7DA0-CD19-595DB32F6022}"/>
              </a:ext>
            </a:extLst>
          </p:cNvPr>
          <p:cNvSpPr/>
          <p:nvPr/>
        </p:nvSpPr>
        <p:spPr>
          <a:xfrm rot="10800000">
            <a:off x="3856986" y="3054385"/>
            <a:ext cx="3225538" cy="2746585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902C4A04-4155-0409-7E88-6528C932B6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055021" y="3188883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10E7DF09-F8C2-0096-3C53-17AB00CD1801}"/>
              </a:ext>
            </a:extLst>
          </p:cNvPr>
          <p:cNvCxnSpPr>
            <a:cxnSpLocks/>
          </p:cNvCxnSpPr>
          <p:nvPr/>
        </p:nvCxnSpPr>
        <p:spPr>
          <a:xfrm>
            <a:off x="4538086" y="3300762"/>
            <a:ext cx="0" cy="1957587"/>
          </a:xfrm>
          <a:prstGeom prst="line">
            <a:avLst/>
          </a:prstGeom>
          <a:ln w="19050">
            <a:solidFill>
              <a:srgbClr val="00BF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ángulo 57">
            <a:extLst>
              <a:ext uri="{FF2B5EF4-FFF2-40B4-BE49-F238E27FC236}">
                <a16:creationId xmlns:a16="http://schemas.microsoft.com/office/drawing/2014/main" id="{97D54965-8C81-DA36-900A-F44434557A3F}"/>
              </a:ext>
            </a:extLst>
          </p:cNvPr>
          <p:cNvSpPr/>
          <p:nvPr/>
        </p:nvSpPr>
        <p:spPr>
          <a:xfrm>
            <a:off x="4466081" y="319530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085311DE-B0E0-D059-2E47-5567314C8057}"/>
              </a:ext>
            </a:extLst>
          </p:cNvPr>
          <p:cNvSpPr/>
          <p:nvPr/>
        </p:nvSpPr>
        <p:spPr>
          <a:xfrm>
            <a:off x="4466081" y="3475529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E1CFB55E-DAFF-C8C0-A9E1-023F36183CF4}"/>
              </a:ext>
            </a:extLst>
          </p:cNvPr>
          <p:cNvSpPr/>
          <p:nvPr/>
        </p:nvSpPr>
        <p:spPr>
          <a:xfrm>
            <a:off x="4466081" y="375553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63C95272-8A22-193E-132B-8E2F344D6B5A}"/>
              </a:ext>
            </a:extLst>
          </p:cNvPr>
          <p:cNvSpPr/>
          <p:nvPr/>
        </p:nvSpPr>
        <p:spPr>
          <a:xfrm>
            <a:off x="4466081" y="402928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03A0F4E5-13E9-D631-92C2-2D581B949930}"/>
              </a:ext>
            </a:extLst>
          </p:cNvPr>
          <p:cNvSpPr/>
          <p:nvPr/>
        </p:nvSpPr>
        <p:spPr>
          <a:xfrm>
            <a:off x="4466081" y="430303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7D258C00-AD62-D654-4E77-B06B1D6C5342}"/>
              </a:ext>
            </a:extLst>
          </p:cNvPr>
          <p:cNvSpPr/>
          <p:nvPr/>
        </p:nvSpPr>
        <p:spPr>
          <a:xfrm>
            <a:off x="4466081" y="459104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DF0D2B9A-D7B9-0504-8002-CAD9B733653F}"/>
              </a:ext>
            </a:extLst>
          </p:cNvPr>
          <p:cNvSpPr/>
          <p:nvPr/>
        </p:nvSpPr>
        <p:spPr>
          <a:xfrm>
            <a:off x="4466081" y="489478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B0E6AD73-9D08-6660-AAB3-4C1AE291D8AB}"/>
              </a:ext>
            </a:extLst>
          </p:cNvPr>
          <p:cNvSpPr/>
          <p:nvPr/>
        </p:nvSpPr>
        <p:spPr>
          <a:xfrm>
            <a:off x="4466081" y="5146667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BF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3AE819FD-50EE-3F63-F928-FEE130BAD9DF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4309022" y="3251141"/>
            <a:ext cx="157059" cy="0"/>
          </a:xfrm>
          <a:prstGeom prst="line">
            <a:avLst/>
          </a:prstGeom>
          <a:ln w="19050">
            <a:solidFill>
              <a:srgbClr val="00BF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Imagen 66">
            <a:extLst>
              <a:ext uri="{FF2B5EF4-FFF2-40B4-BE49-F238E27FC236}">
                <a16:creationId xmlns:a16="http://schemas.microsoft.com/office/drawing/2014/main" id="{E93FB5BB-73C7-EAC7-F925-D3F85713B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985" y="3157352"/>
            <a:ext cx="254000" cy="215900"/>
          </a:xfrm>
          <a:prstGeom prst="rect">
            <a:avLst/>
          </a:prstGeom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56045D6D-301B-8B1B-ABC6-DBBD47CB939A}"/>
              </a:ext>
            </a:extLst>
          </p:cNvPr>
          <p:cNvSpPr txBox="1"/>
          <p:nvPr/>
        </p:nvSpPr>
        <p:spPr>
          <a:xfrm>
            <a:off x="4695147" y="3122125"/>
            <a:ext cx="2281012" cy="2746586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Telefonía móvil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Acceso a internet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Terminales punto de venta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Uso de banca móvil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Captación de ahorro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Flujo de pasajeros aéreos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Carga aérea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00B050"/>
              </a:buClr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Heridos en accidentes de tránsito terrestre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9" name="Rectangle 14">
            <a:extLst>
              <a:ext uri="{FF2B5EF4-FFF2-40B4-BE49-F238E27FC236}">
                <a16:creationId xmlns:a16="http://schemas.microsoft.com/office/drawing/2014/main" id="{5143FC13-4814-0983-0095-53356BABC277}"/>
              </a:ext>
            </a:extLst>
          </p:cNvPr>
          <p:cNvSpPr/>
          <p:nvPr/>
        </p:nvSpPr>
        <p:spPr>
          <a:xfrm>
            <a:off x="4695146" y="2515113"/>
            <a:ext cx="2281012" cy="311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</a:pPr>
            <a:r>
              <a:rPr lang="es-MX" sz="2000" b="1">
                <a:solidFill>
                  <a:srgbClr val="00BF8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Infraestructura</a:t>
            </a:r>
          </a:p>
        </p:txBody>
      </p:sp>
      <p:sp>
        <p:nvSpPr>
          <p:cNvPr id="70" name="Redondear rectángulo de esquina del mismo lado 69">
            <a:extLst>
              <a:ext uri="{FF2B5EF4-FFF2-40B4-BE49-F238E27FC236}">
                <a16:creationId xmlns:a16="http://schemas.microsoft.com/office/drawing/2014/main" id="{1CB311C0-0FCF-6C56-561A-EC6F86677802}"/>
              </a:ext>
            </a:extLst>
          </p:cNvPr>
          <p:cNvSpPr/>
          <p:nvPr/>
        </p:nvSpPr>
        <p:spPr>
          <a:xfrm>
            <a:off x="7300431" y="639671"/>
            <a:ext cx="4615383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1" name="Redondear rectángulo de esquina del mismo lado 70">
            <a:extLst>
              <a:ext uri="{FF2B5EF4-FFF2-40B4-BE49-F238E27FC236}">
                <a16:creationId xmlns:a16="http://schemas.microsoft.com/office/drawing/2014/main" id="{E6473F8E-CEE3-0C71-325F-2439B564B3AD}"/>
              </a:ext>
            </a:extLst>
          </p:cNvPr>
          <p:cNvSpPr/>
          <p:nvPr/>
        </p:nvSpPr>
        <p:spPr>
          <a:xfrm rot="10800000">
            <a:off x="7300426" y="1517191"/>
            <a:ext cx="4615383" cy="4741397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3000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2" name="Imagen 71">
            <a:extLst>
              <a:ext uri="{FF2B5EF4-FFF2-40B4-BE49-F238E27FC236}">
                <a16:creationId xmlns:a16="http://schemas.microsoft.com/office/drawing/2014/main" id="{90B8FF7E-2BE8-1969-4F0B-AC3FEBB639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498463" y="1651689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73" name="Conector recto 72">
            <a:extLst>
              <a:ext uri="{FF2B5EF4-FFF2-40B4-BE49-F238E27FC236}">
                <a16:creationId xmlns:a16="http://schemas.microsoft.com/office/drawing/2014/main" id="{C4D862EB-7CCD-8767-69D1-F7FFC55711CD}"/>
              </a:ext>
            </a:extLst>
          </p:cNvPr>
          <p:cNvCxnSpPr>
            <a:cxnSpLocks/>
            <a:stCxn id="74" idx="2"/>
            <a:endCxn id="86" idx="2"/>
          </p:cNvCxnSpPr>
          <p:nvPr/>
        </p:nvCxnSpPr>
        <p:spPr>
          <a:xfrm>
            <a:off x="7981528" y="1769788"/>
            <a:ext cx="0" cy="4251394"/>
          </a:xfrm>
          <a:prstGeom prst="line">
            <a:avLst/>
          </a:prstGeom>
          <a:ln w="19050">
            <a:solidFill>
              <a:srgbClr val="FFC1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ángulo 73">
            <a:extLst>
              <a:ext uri="{FF2B5EF4-FFF2-40B4-BE49-F238E27FC236}">
                <a16:creationId xmlns:a16="http://schemas.microsoft.com/office/drawing/2014/main" id="{B4578334-D561-B1CC-95B1-4A1FA780C96A}"/>
              </a:ext>
            </a:extLst>
          </p:cNvPr>
          <p:cNvSpPr/>
          <p:nvPr/>
        </p:nvSpPr>
        <p:spPr>
          <a:xfrm>
            <a:off x="7909523" y="165810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50A22672-40F5-339B-E8CA-AD186F26BBE5}"/>
              </a:ext>
            </a:extLst>
          </p:cNvPr>
          <p:cNvSpPr/>
          <p:nvPr/>
        </p:nvSpPr>
        <p:spPr>
          <a:xfrm>
            <a:off x="7909523" y="193875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480F8853-44EC-DE36-4417-A9ABDFA0F10F}"/>
              </a:ext>
            </a:extLst>
          </p:cNvPr>
          <p:cNvSpPr/>
          <p:nvPr/>
        </p:nvSpPr>
        <p:spPr>
          <a:xfrm>
            <a:off x="7909523" y="2449811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F1DC2C46-4C5A-0A8D-A3C3-A9ED8101CED2}"/>
              </a:ext>
            </a:extLst>
          </p:cNvPr>
          <p:cNvSpPr/>
          <p:nvPr/>
        </p:nvSpPr>
        <p:spPr>
          <a:xfrm>
            <a:off x="7909523" y="272574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8" name="Rectángulo 77">
            <a:extLst>
              <a:ext uri="{FF2B5EF4-FFF2-40B4-BE49-F238E27FC236}">
                <a16:creationId xmlns:a16="http://schemas.microsoft.com/office/drawing/2014/main" id="{74B245DE-CB49-EF59-5EEB-476C6508C0AB}"/>
              </a:ext>
            </a:extLst>
          </p:cNvPr>
          <p:cNvSpPr/>
          <p:nvPr/>
        </p:nvSpPr>
        <p:spPr>
          <a:xfrm>
            <a:off x="7909523" y="2997315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9" name="Rectángulo 78">
            <a:extLst>
              <a:ext uri="{FF2B5EF4-FFF2-40B4-BE49-F238E27FC236}">
                <a16:creationId xmlns:a16="http://schemas.microsoft.com/office/drawing/2014/main" id="{B6B7F622-C7A7-57BD-9D50-33D469F13CB8}"/>
              </a:ext>
            </a:extLst>
          </p:cNvPr>
          <p:cNvSpPr/>
          <p:nvPr/>
        </p:nvSpPr>
        <p:spPr>
          <a:xfrm>
            <a:off x="7909523" y="327152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0" name="Rectángulo 79">
            <a:extLst>
              <a:ext uri="{FF2B5EF4-FFF2-40B4-BE49-F238E27FC236}">
                <a16:creationId xmlns:a16="http://schemas.microsoft.com/office/drawing/2014/main" id="{154F2AF7-1C44-5721-4755-B48C190C5F92}"/>
              </a:ext>
            </a:extLst>
          </p:cNvPr>
          <p:cNvSpPr/>
          <p:nvPr/>
        </p:nvSpPr>
        <p:spPr>
          <a:xfrm>
            <a:off x="7909523" y="355538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FEA97FF2-B82A-74EC-56F2-636B7544A9C1}"/>
              </a:ext>
            </a:extLst>
          </p:cNvPr>
          <p:cNvSpPr/>
          <p:nvPr/>
        </p:nvSpPr>
        <p:spPr>
          <a:xfrm>
            <a:off x="7909523" y="541490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82" name="Conector recto 81">
            <a:extLst>
              <a:ext uri="{FF2B5EF4-FFF2-40B4-BE49-F238E27FC236}">
                <a16:creationId xmlns:a16="http://schemas.microsoft.com/office/drawing/2014/main" id="{86E3B4A8-7009-DAE1-E930-563DAE2D5290}"/>
              </a:ext>
            </a:extLst>
          </p:cNvPr>
          <p:cNvCxnSpPr>
            <a:cxnSpLocks/>
            <a:stCxn id="74" idx="1"/>
          </p:cNvCxnSpPr>
          <p:nvPr/>
        </p:nvCxnSpPr>
        <p:spPr>
          <a:xfrm flipH="1">
            <a:off x="7752464" y="1713947"/>
            <a:ext cx="157059" cy="0"/>
          </a:xfrm>
          <a:prstGeom prst="line">
            <a:avLst/>
          </a:prstGeom>
          <a:ln w="19050">
            <a:solidFill>
              <a:srgbClr val="FFC1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Imagen 82">
            <a:extLst>
              <a:ext uri="{FF2B5EF4-FFF2-40B4-BE49-F238E27FC236}">
                <a16:creationId xmlns:a16="http://schemas.microsoft.com/office/drawing/2014/main" id="{8C3A475D-9C98-55B2-5F3A-2E7113501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427" y="1620158"/>
            <a:ext cx="254000" cy="215900"/>
          </a:xfrm>
          <a:prstGeom prst="rect">
            <a:avLst/>
          </a:prstGeom>
        </p:spPr>
      </p:pic>
      <p:sp>
        <p:nvSpPr>
          <p:cNvPr id="84" name="CuadroTexto 83">
            <a:extLst>
              <a:ext uri="{FF2B5EF4-FFF2-40B4-BE49-F238E27FC236}">
                <a16:creationId xmlns:a16="http://schemas.microsoft.com/office/drawing/2014/main" id="{16DC5BE9-6A1D-0E58-B51B-7EF75DD57BCB}"/>
              </a:ext>
            </a:extLst>
          </p:cNvPr>
          <p:cNvSpPr txBox="1"/>
          <p:nvPr/>
        </p:nvSpPr>
        <p:spPr>
          <a:xfrm>
            <a:off x="8138587" y="1584931"/>
            <a:ext cx="3650367" cy="4847161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Informalidad laboral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Ingreso promedio de trabajadores de tiempo completo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Desigualdad salarial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Población con educación superior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Grado de escolaridad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Mujeres económicamente activas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Brecha de ingresos por género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Diferencia de informalidad laboral entre mujeres y hombres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Personas con ingresos por debajo de la línea de bienestar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Jornadas laborales de más de 48 horas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Crecimiento de puestos de trabajo (IMSS)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Crecimiento de las UE de más de 50 empleados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EDC46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Tasa de participación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5" name="Rectangle 14">
            <a:extLst>
              <a:ext uri="{FF2B5EF4-FFF2-40B4-BE49-F238E27FC236}">
                <a16:creationId xmlns:a16="http://schemas.microsoft.com/office/drawing/2014/main" id="{BBBEC873-E079-E761-037F-E2CCA0EAA63C}"/>
              </a:ext>
            </a:extLst>
          </p:cNvPr>
          <p:cNvSpPr/>
          <p:nvPr/>
        </p:nvSpPr>
        <p:spPr>
          <a:xfrm>
            <a:off x="8138588" y="953477"/>
            <a:ext cx="3623244" cy="311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</a:pPr>
            <a:r>
              <a:rPr lang="es-MX" sz="2000" b="1">
                <a:solidFill>
                  <a:srgbClr val="FFC13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Mercado de trabajo</a:t>
            </a:r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2B243F39-35A0-ACAA-347E-FDCE3F231367}"/>
              </a:ext>
            </a:extLst>
          </p:cNvPr>
          <p:cNvSpPr/>
          <p:nvPr/>
        </p:nvSpPr>
        <p:spPr>
          <a:xfrm>
            <a:off x="7909523" y="590950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3316E8FD-000C-AEE7-CB53-EC8D550905A0}"/>
              </a:ext>
            </a:extLst>
          </p:cNvPr>
          <p:cNvSpPr/>
          <p:nvPr/>
        </p:nvSpPr>
        <p:spPr>
          <a:xfrm>
            <a:off x="7909523" y="5109981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3CB1CE93-FACC-F156-BAD2-1229E5106021}"/>
              </a:ext>
            </a:extLst>
          </p:cNvPr>
          <p:cNvSpPr/>
          <p:nvPr/>
        </p:nvSpPr>
        <p:spPr>
          <a:xfrm>
            <a:off x="7909523" y="4845485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DE645904-AA81-63A2-03B2-B6C73E6B3B12}"/>
              </a:ext>
            </a:extLst>
          </p:cNvPr>
          <p:cNvSpPr/>
          <p:nvPr/>
        </p:nvSpPr>
        <p:spPr>
          <a:xfrm>
            <a:off x="7909523" y="4339164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EC8FF04B-633A-16B6-E238-823665725E00}"/>
              </a:ext>
            </a:extLst>
          </p:cNvPr>
          <p:cNvSpPr/>
          <p:nvPr/>
        </p:nvSpPr>
        <p:spPr>
          <a:xfrm>
            <a:off x="7909523" y="3840401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C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1" name="Imagen 90">
            <a:extLst>
              <a:ext uri="{FF2B5EF4-FFF2-40B4-BE49-F238E27FC236}">
                <a16:creationId xmlns:a16="http://schemas.microsoft.com/office/drawing/2014/main" id="{B22E3A14-4FD7-9F46-5D68-FA2176278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579" y="2353606"/>
            <a:ext cx="556377" cy="556377"/>
          </a:xfrm>
          <a:prstGeom prst="rect">
            <a:avLst/>
          </a:prstGeom>
        </p:spPr>
      </p:pic>
      <p:pic>
        <p:nvPicPr>
          <p:cNvPr id="92" name="Imagen 91">
            <a:extLst>
              <a:ext uri="{FF2B5EF4-FFF2-40B4-BE49-F238E27FC236}">
                <a16:creationId xmlns:a16="http://schemas.microsoft.com/office/drawing/2014/main" id="{C1289056-7155-BBD9-4858-4E61F3C6B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463" y="800889"/>
            <a:ext cx="576550" cy="576550"/>
          </a:xfrm>
          <a:prstGeom prst="rect">
            <a:avLst/>
          </a:prstGeom>
        </p:spPr>
      </p:pic>
      <p:pic>
        <p:nvPicPr>
          <p:cNvPr id="93" name="Imagen 92">
            <a:extLst>
              <a:ext uri="{FF2B5EF4-FFF2-40B4-BE49-F238E27FC236}">
                <a16:creationId xmlns:a16="http://schemas.microsoft.com/office/drawing/2014/main" id="{1DC556D6-4BD4-B198-7673-181A461C7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95" y="1530528"/>
            <a:ext cx="533200" cy="558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916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ondear rectángulo de esquina del mismo lado 2">
            <a:extLst>
              <a:ext uri="{FF2B5EF4-FFF2-40B4-BE49-F238E27FC236}">
                <a16:creationId xmlns:a16="http://schemas.microsoft.com/office/drawing/2014/main" id="{2A3BC05A-F601-214C-004D-B353AC368624}"/>
              </a:ext>
            </a:extLst>
          </p:cNvPr>
          <p:cNvSpPr/>
          <p:nvPr/>
        </p:nvSpPr>
        <p:spPr>
          <a:xfrm>
            <a:off x="271466" y="1669448"/>
            <a:ext cx="3857626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dondear rectángulo de esquina del mismo lado 3">
            <a:extLst>
              <a:ext uri="{FF2B5EF4-FFF2-40B4-BE49-F238E27FC236}">
                <a16:creationId xmlns:a16="http://schemas.microsoft.com/office/drawing/2014/main" id="{FC93F08D-36E6-04F3-DFFF-A7D73238258C}"/>
              </a:ext>
            </a:extLst>
          </p:cNvPr>
          <p:cNvSpPr/>
          <p:nvPr/>
        </p:nvSpPr>
        <p:spPr>
          <a:xfrm rot="10800000">
            <a:off x="271462" y="2546968"/>
            <a:ext cx="3857626" cy="2875932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938D55-9505-23A3-9738-14112D1583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69497" y="2681466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F40CFB9-9280-A877-7F75-1A974B79D47B}"/>
              </a:ext>
            </a:extLst>
          </p:cNvPr>
          <p:cNvCxnSpPr>
            <a:cxnSpLocks/>
            <a:stCxn id="7" idx="0"/>
            <a:endCxn id="19" idx="2"/>
          </p:cNvCxnSpPr>
          <p:nvPr/>
        </p:nvCxnSpPr>
        <p:spPr>
          <a:xfrm>
            <a:off x="952562" y="2687883"/>
            <a:ext cx="0" cy="2576878"/>
          </a:xfrm>
          <a:prstGeom prst="line">
            <a:avLst/>
          </a:prstGeom>
          <a:ln w="19050">
            <a:solidFill>
              <a:srgbClr val="989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BA146287-FD5C-D071-6416-F8BF0D5E663B}"/>
              </a:ext>
            </a:extLst>
          </p:cNvPr>
          <p:cNvSpPr/>
          <p:nvPr/>
        </p:nvSpPr>
        <p:spPr>
          <a:xfrm>
            <a:off x="880557" y="268788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6BEEC10-0C13-9776-637C-D305F2E023C3}"/>
              </a:ext>
            </a:extLst>
          </p:cNvPr>
          <p:cNvSpPr/>
          <p:nvPr/>
        </p:nvSpPr>
        <p:spPr>
          <a:xfrm>
            <a:off x="880557" y="297433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8BEB3A9-2AEA-AA9E-8446-C646557AEE9C}"/>
              </a:ext>
            </a:extLst>
          </p:cNvPr>
          <p:cNvSpPr/>
          <p:nvPr/>
        </p:nvSpPr>
        <p:spPr>
          <a:xfrm>
            <a:off x="880557" y="324811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371B175-283A-9F4F-7135-28246E752966}"/>
              </a:ext>
            </a:extLst>
          </p:cNvPr>
          <p:cNvSpPr/>
          <p:nvPr/>
        </p:nvSpPr>
        <p:spPr>
          <a:xfrm>
            <a:off x="880557" y="375699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E526FB3-C360-25CD-C8DB-94A10EB2FC4D}"/>
              </a:ext>
            </a:extLst>
          </p:cNvPr>
          <p:cNvSpPr/>
          <p:nvPr/>
        </p:nvSpPr>
        <p:spPr>
          <a:xfrm>
            <a:off x="880557" y="4026677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77EB38-934D-53F6-9F69-7BA7BFA719D4}"/>
              </a:ext>
            </a:extLst>
          </p:cNvPr>
          <p:cNvSpPr/>
          <p:nvPr/>
        </p:nvSpPr>
        <p:spPr>
          <a:xfrm>
            <a:off x="880557" y="4319789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39F4C5D-5088-4D2E-20AF-7CA58FBF21CA}"/>
              </a:ext>
            </a:extLst>
          </p:cNvPr>
          <p:cNvSpPr/>
          <p:nvPr/>
        </p:nvSpPr>
        <p:spPr>
          <a:xfrm>
            <a:off x="880557" y="4590286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4D60510-C2AA-2B21-CF88-4C27009B3AC5}"/>
              </a:ext>
            </a:extLst>
          </p:cNvPr>
          <p:cNvSpPr/>
          <p:nvPr/>
        </p:nvSpPr>
        <p:spPr>
          <a:xfrm>
            <a:off x="880557" y="4876019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EC9D755-0367-1CD0-0A24-C925323396E7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723498" y="2743724"/>
            <a:ext cx="157059" cy="0"/>
          </a:xfrm>
          <a:prstGeom prst="line">
            <a:avLst/>
          </a:prstGeom>
          <a:ln w="19050">
            <a:solidFill>
              <a:srgbClr val="989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E8842AF1-FFBE-9B61-2012-3C8974023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61" y="2649935"/>
            <a:ext cx="254000" cy="2159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7E432B2-94C7-BDCD-DB04-E230FA8FFCF3}"/>
              </a:ext>
            </a:extLst>
          </p:cNvPr>
          <p:cNvSpPr txBox="1"/>
          <p:nvPr/>
        </p:nvSpPr>
        <p:spPr>
          <a:xfrm>
            <a:off x="1109622" y="2614708"/>
            <a:ext cx="3357975" cy="3028393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Esperanza de vida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Mortalidad infantil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Morbilidad por enfermedades respiratorias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Camas de hospital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Cobertura educativa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Acceso a instituciones de salud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Personal médico y de enfermería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Personal médico con especialidad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7030A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Caudal tratado de aguas residuales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4828F80D-6609-6DCD-9BC9-07E69534FD94}"/>
              </a:ext>
            </a:extLst>
          </p:cNvPr>
          <p:cNvSpPr/>
          <p:nvPr/>
        </p:nvSpPr>
        <p:spPr>
          <a:xfrm>
            <a:off x="1095333" y="1769519"/>
            <a:ext cx="2176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9898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Sociedad y Medio ambiente</a:t>
            </a:r>
          </a:p>
          <a:p>
            <a:endParaRPr lang="es-MX" sz="2000" b="1" dirty="0">
              <a:solidFill>
                <a:srgbClr val="007CE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B667F87-4776-401B-A14A-043A36C0741A}"/>
              </a:ext>
            </a:extLst>
          </p:cNvPr>
          <p:cNvSpPr/>
          <p:nvPr/>
        </p:nvSpPr>
        <p:spPr>
          <a:xfrm>
            <a:off x="880557" y="5153079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98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0" name="Redondear rectángulo de esquina del mismo lado 19">
            <a:extLst>
              <a:ext uri="{FF2B5EF4-FFF2-40B4-BE49-F238E27FC236}">
                <a16:creationId xmlns:a16="http://schemas.microsoft.com/office/drawing/2014/main" id="{2C1BB8F3-4162-51F8-0BED-EC76C4132FFA}"/>
              </a:ext>
            </a:extLst>
          </p:cNvPr>
          <p:cNvSpPr/>
          <p:nvPr/>
        </p:nvSpPr>
        <p:spPr>
          <a:xfrm>
            <a:off x="4467597" y="2427073"/>
            <a:ext cx="3229427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dondear rectángulo de esquina del mismo lado 20">
            <a:extLst>
              <a:ext uri="{FF2B5EF4-FFF2-40B4-BE49-F238E27FC236}">
                <a16:creationId xmlns:a16="http://schemas.microsoft.com/office/drawing/2014/main" id="{2D19BBA4-291C-40C0-8E32-FA60600F2204}"/>
              </a:ext>
            </a:extLst>
          </p:cNvPr>
          <p:cNvSpPr/>
          <p:nvPr/>
        </p:nvSpPr>
        <p:spPr>
          <a:xfrm rot="10800000">
            <a:off x="4467592" y="3304593"/>
            <a:ext cx="3229427" cy="2440733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DAB2D98-48C6-74BC-36C3-FC233BCA30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665628" y="3439091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08DA50D-6551-AA0A-D0BB-DD40E9BDE3A8}"/>
              </a:ext>
            </a:extLst>
          </p:cNvPr>
          <p:cNvCxnSpPr>
            <a:cxnSpLocks/>
            <a:stCxn id="24" idx="0"/>
            <a:endCxn id="33" idx="2"/>
          </p:cNvCxnSpPr>
          <p:nvPr/>
        </p:nvCxnSpPr>
        <p:spPr>
          <a:xfrm>
            <a:off x="5148693" y="3445508"/>
            <a:ext cx="0" cy="2019193"/>
          </a:xfrm>
          <a:prstGeom prst="line">
            <a:avLst/>
          </a:prstGeom>
          <a:ln w="19050">
            <a:solidFill>
              <a:srgbClr val="FF46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CE1E1EB-2528-7642-A2D8-4857F11AFD53}"/>
              </a:ext>
            </a:extLst>
          </p:cNvPr>
          <p:cNvSpPr/>
          <p:nvPr/>
        </p:nvSpPr>
        <p:spPr>
          <a:xfrm>
            <a:off x="5076688" y="344550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73DAD26-57E2-FB00-C915-99591AF9753E}"/>
              </a:ext>
            </a:extLst>
          </p:cNvPr>
          <p:cNvSpPr/>
          <p:nvPr/>
        </p:nvSpPr>
        <p:spPr>
          <a:xfrm>
            <a:off x="5076688" y="3731957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BF5397C-691E-0EB2-281A-AB5BB417D4E1}"/>
              </a:ext>
            </a:extLst>
          </p:cNvPr>
          <p:cNvSpPr/>
          <p:nvPr/>
        </p:nvSpPr>
        <p:spPr>
          <a:xfrm>
            <a:off x="5076688" y="400573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31F174B-C3BE-1723-72F2-374E0165FF00}"/>
              </a:ext>
            </a:extLst>
          </p:cNvPr>
          <p:cNvSpPr/>
          <p:nvPr/>
        </p:nvSpPr>
        <p:spPr>
          <a:xfrm>
            <a:off x="5076688" y="428333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4B73541-04B5-8B08-DE21-5B061BE4E315}"/>
              </a:ext>
            </a:extLst>
          </p:cNvPr>
          <p:cNvSpPr/>
          <p:nvPr/>
        </p:nvSpPr>
        <p:spPr>
          <a:xfrm>
            <a:off x="5076688" y="457046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BD325CAB-FA42-3116-008D-AEBC65E634FC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4919629" y="3501349"/>
            <a:ext cx="157059" cy="0"/>
          </a:xfrm>
          <a:prstGeom prst="line">
            <a:avLst/>
          </a:prstGeom>
          <a:ln w="19050">
            <a:solidFill>
              <a:srgbClr val="FF46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73F65AE0-A2D5-BE15-B1CB-B45E94E70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592" y="3407560"/>
            <a:ext cx="254000" cy="2159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3BA862A2-F191-3581-4FCC-A0AAAD21518B}"/>
              </a:ext>
            </a:extLst>
          </p:cNvPr>
          <p:cNvSpPr txBox="1"/>
          <p:nvPr/>
        </p:nvSpPr>
        <p:spPr>
          <a:xfrm>
            <a:off x="5305753" y="3372333"/>
            <a:ext cx="2162201" cy="2464777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Homicidios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Robo de vehículos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Delitos no denunciados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Percepción de seguridad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Competencia en servicios notariales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Agresiones a periodistas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0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Incidencia delictiva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Rectangle 14">
            <a:extLst>
              <a:ext uri="{FF2B5EF4-FFF2-40B4-BE49-F238E27FC236}">
                <a16:creationId xmlns:a16="http://schemas.microsoft.com/office/drawing/2014/main" id="{EFBFF43B-4099-B86B-0901-031D46052427}"/>
              </a:ext>
            </a:extLst>
          </p:cNvPr>
          <p:cNvSpPr/>
          <p:nvPr/>
        </p:nvSpPr>
        <p:spPr>
          <a:xfrm>
            <a:off x="5291464" y="2738584"/>
            <a:ext cx="2176495" cy="323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</a:pPr>
            <a:r>
              <a:rPr lang="es-MX" sz="2000" b="1">
                <a:solidFill>
                  <a:srgbClr val="FF465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Derecho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4869E68-7203-DCF1-9254-31527A75E4B8}"/>
              </a:ext>
            </a:extLst>
          </p:cNvPr>
          <p:cNvSpPr/>
          <p:nvPr/>
        </p:nvSpPr>
        <p:spPr>
          <a:xfrm>
            <a:off x="5076688" y="5353019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Redondear rectángulo de esquina del mismo lado 33">
            <a:extLst>
              <a:ext uri="{FF2B5EF4-FFF2-40B4-BE49-F238E27FC236}">
                <a16:creationId xmlns:a16="http://schemas.microsoft.com/office/drawing/2014/main" id="{90D9925B-4062-D815-21FF-866D22506585}"/>
              </a:ext>
            </a:extLst>
          </p:cNvPr>
          <p:cNvSpPr/>
          <p:nvPr/>
        </p:nvSpPr>
        <p:spPr>
          <a:xfrm>
            <a:off x="7995869" y="1321963"/>
            <a:ext cx="3857626" cy="877524"/>
          </a:xfrm>
          <a:prstGeom prst="round2SameRect">
            <a:avLst/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Redondear rectángulo de esquina del mismo lado 34">
            <a:extLst>
              <a:ext uri="{FF2B5EF4-FFF2-40B4-BE49-F238E27FC236}">
                <a16:creationId xmlns:a16="http://schemas.microsoft.com/office/drawing/2014/main" id="{3525CDEE-C73A-7341-55B7-53486282DA63}"/>
              </a:ext>
            </a:extLst>
          </p:cNvPr>
          <p:cNvSpPr/>
          <p:nvPr/>
        </p:nvSpPr>
        <p:spPr>
          <a:xfrm rot="10800000">
            <a:off x="7995865" y="2199483"/>
            <a:ext cx="3857626" cy="2937351"/>
          </a:xfrm>
          <a:prstGeom prst="round2SameRect">
            <a:avLst>
              <a:gd name="adj1" fmla="val 4929"/>
              <a:gd name="adj2" fmla="val 0"/>
            </a:avLst>
          </a:prstGeom>
          <a:solidFill>
            <a:schemeClr val="tx1">
              <a:lumMod val="75000"/>
              <a:lumOff val="25000"/>
              <a:alpha val="1741"/>
            </a:schemeClr>
          </a:solidFill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2A12958A-59F7-F0C9-871E-528EA644EF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193900" y="2333981"/>
            <a:ext cx="254000" cy="215900"/>
          </a:xfrm>
          <a:prstGeom prst="rect">
            <a:avLst/>
          </a:prstGeom>
          <a:solidFill>
            <a:schemeClr val="bg1"/>
          </a:solidFill>
          <a:effectLst/>
        </p:spPr>
      </p:pic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8DB4E842-F287-C59D-D2D7-8BCCB5F56D23}"/>
              </a:ext>
            </a:extLst>
          </p:cNvPr>
          <p:cNvCxnSpPr>
            <a:cxnSpLocks/>
            <a:stCxn id="38" idx="0"/>
            <a:endCxn id="48" idx="2"/>
          </p:cNvCxnSpPr>
          <p:nvPr/>
        </p:nvCxnSpPr>
        <p:spPr>
          <a:xfrm>
            <a:off x="8676965" y="2340398"/>
            <a:ext cx="0" cy="2466364"/>
          </a:xfrm>
          <a:prstGeom prst="line">
            <a:avLst/>
          </a:prstGeom>
          <a:ln w="19050">
            <a:solidFill>
              <a:srgbClr val="FF98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7">
            <a:extLst>
              <a:ext uri="{FF2B5EF4-FFF2-40B4-BE49-F238E27FC236}">
                <a16:creationId xmlns:a16="http://schemas.microsoft.com/office/drawing/2014/main" id="{703DB665-348D-2845-2EAE-1BA5E6801066}"/>
              </a:ext>
            </a:extLst>
          </p:cNvPr>
          <p:cNvSpPr/>
          <p:nvPr/>
        </p:nvSpPr>
        <p:spPr>
          <a:xfrm>
            <a:off x="8604960" y="2340398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8947AC2-2453-4E41-7AAB-D24086933E0C}"/>
              </a:ext>
            </a:extLst>
          </p:cNvPr>
          <p:cNvSpPr/>
          <p:nvPr/>
        </p:nvSpPr>
        <p:spPr>
          <a:xfrm>
            <a:off x="8604960" y="2620074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BAFAECE-71AA-54BC-9A93-954F5BA3C816}"/>
              </a:ext>
            </a:extLst>
          </p:cNvPr>
          <p:cNvSpPr/>
          <p:nvPr/>
        </p:nvSpPr>
        <p:spPr>
          <a:xfrm>
            <a:off x="8604960" y="3125043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5F54B116-3CA5-C23D-7516-9DFF60B18143}"/>
              </a:ext>
            </a:extLst>
          </p:cNvPr>
          <p:cNvSpPr/>
          <p:nvPr/>
        </p:nvSpPr>
        <p:spPr>
          <a:xfrm>
            <a:off x="8604960" y="3409511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93A69614-044F-6656-625C-2FF3BFB1D8CF}"/>
              </a:ext>
            </a:extLst>
          </p:cNvPr>
          <p:cNvSpPr/>
          <p:nvPr/>
        </p:nvSpPr>
        <p:spPr>
          <a:xfrm>
            <a:off x="8604960" y="367919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979273E8-9C2B-9F97-3B83-901400F0ECD4}"/>
              </a:ext>
            </a:extLst>
          </p:cNvPr>
          <p:cNvSpPr/>
          <p:nvPr/>
        </p:nvSpPr>
        <p:spPr>
          <a:xfrm>
            <a:off x="8604960" y="4194752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FC76C2F0-5C15-4DE2-73D9-B2782E0B4EA1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8447901" y="2396239"/>
            <a:ext cx="157059" cy="0"/>
          </a:xfrm>
          <a:prstGeom prst="line">
            <a:avLst/>
          </a:prstGeom>
          <a:ln w="19050">
            <a:solidFill>
              <a:srgbClr val="FF98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agen 44">
            <a:extLst>
              <a:ext uri="{FF2B5EF4-FFF2-40B4-BE49-F238E27FC236}">
                <a16:creationId xmlns:a16="http://schemas.microsoft.com/office/drawing/2014/main" id="{797ACC85-ADDC-D3A8-A355-36FFC6E15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864" y="2302450"/>
            <a:ext cx="254000" cy="215900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61B12ABD-EB08-F241-B4F3-EA4141FF3477}"/>
              </a:ext>
            </a:extLst>
          </p:cNvPr>
          <p:cNvSpPr txBox="1"/>
          <p:nvPr/>
        </p:nvSpPr>
        <p:spPr>
          <a:xfrm>
            <a:off x="8834026" y="2267223"/>
            <a:ext cx="2744470" cy="2925801"/>
          </a:xfrm>
          <a:prstGeom prst="rect">
            <a:avLst/>
          </a:prstGeom>
          <a:noFill/>
        </p:spPr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Percepción de corrupción estatal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Deuda estatal y de organismos estatales (ingresos totales)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Costo promedio de la deuda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Ingresos propios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Consulta de información de finanzas públicas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Políticas públicas y programas presupuestarios evaluados</a:t>
            </a:r>
          </a:p>
          <a:p>
            <a:pPr>
              <a:lnSpc>
                <a:spcPct val="107000"/>
              </a:lnSpc>
              <a:spcAft>
                <a:spcPts val="400"/>
              </a:spcAft>
              <a:buClr>
                <a:srgbClr val="FFC000"/>
              </a:buClr>
              <a:defRPr/>
            </a:pPr>
            <a:r>
              <a:rPr lang="es-MX" sz="1400" kern="100" dirty="0">
                <a:solidFill>
                  <a:srgbClr val="464646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Participación ciudadana</a:t>
            </a:r>
          </a:p>
          <a:p>
            <a:pPr algn="l">
              <a:spcAft>
                <a:spcPts val="600"/>
              </a:spcAft>
              <a:buClr>
                <a:srgbClr val="0E2841">
                  <a:lumMod val="50000"/>
                  <a:lumOff val="50000"/>
                </a:srgbClr>
              </a:buClr>
              <a:defRPr/>
            </a:pPr>
            <a:endParaRPr lang="es-MX" sz="1400" dirty="0">
              <a:solidFill>
                <a:srgbClr val="46464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7" name="Rectangle 14">
            <a:extLst>
              <a:ext uri="{FF2B5EF4-FFF2-40B4-BE49-F238E27FC236}">
                <a16:creationId xmlns:a16="http://schemas.microsoft.com/office/drawing/2014/main" id="{CBF0568C-32DE-BCF1-F1E6-C9FB77D29094}"/>
              </a:ext>
            </a:extLst>
          </p:cNvPr>
          <p:cNvSpPr/>
          <p:nvPr/>
        </p:nvSpPr>
        <p:spPr>
          <a:xfrm>
            <a:off x="8819736" y="1412281"/>
            <a:ext cx="21764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>
                <a:solidFill>
                  <a:srgbClr val="FF983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Sistema político y Gobiernos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7EFEF52-BF32-8C2D-5362-626DDE778E27}"/>
              </a:ext>
            </a:extLst>
          </p:cNvPr>
          <p:cNvSpPr/>
          <p:nvPr/>
        </p:nvSpPr>
        <p:spPr>
          <a:xfrm>
            <a:off x="8604960" y="4695080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9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641105C2-28EB-8281-0C4B-313A7E5C6653}"/>
              </a:ext>
            </a:extLst>
          </p:cNvPr>
          <p:cNvSpPr/>
          <p:nvPr/>
        </p:nvSpPr>
        <p:spPr>
          <a:xfrm>
            <a:off x="5076688" y="5076191"/>
            <a:ext cx="144009" cy="11168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FF46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D932D137-C31B-5029-2661-4FE9BBDEE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09" y="1870696"/>
            <a:ext cx="556377" cy="55637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30BB3F36-05BE-6201-B6FD-7F991B35A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628" y="2599015"/>
            <a:ext cx="556377" cy="556377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45D33468-8AA2-4F4F-DD9F-4CBBBDED3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111" y="1482021"/>
            <a:ext cx="576550" cy="576550"/>
          </a:xfrm>
          <a:prstGeom prst="rect">
            <a:avLst/>
          </a:prstGeom>
        </p:spPr>
      </p:pic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Indicadores </a:t>
            </a:r>
            <a:r>
              <a:rPr lang="es-MX" dirty="0">
                <a:solidFill>
                  <a:srgbClr val="00BEF2"/>
                </a:solidFill>
              </a:rPr>
              <a:t>por subíndice</a:t>
            </a:r>
            <a:endParaRPr lang="es-ES_tradnl" dirty="0">
              <a:solidFill>
                <a:srgbClr val="00BE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03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Resultados del </a:t>
            </a:r>
            <a:r>
              <a:rPr lang="es-MX" dirty="0">
                <a:solidFill>
                  <a:srgbClr val="00BEF2"/>
                </a:solidFill>
              </a:rPr>
              <a:t>Índice de Competitividad Estatal 2026</a:t>
            </a:r>
            <a:endParaRPr lang="es-ES_tradnl" dirty="0">
              <a:solidFill>
                <a:srgbClr val="00BEF2"/>
              </a:solidFill>
            </a:endParaRPr>
          </a:p>
        </p:txBody>
      </p:sp>
      <p:cxnSp>
        <p:nvCxnSpPr>
          <p:cNvPr id="55" name="Google Shape;232;p8">
            <a:extLst>
              <a:ext uri="{FF2B5EF4-FFF2-40B4-BE49-F238E27FC236}">
                <a16:creationId xmlns:a16="http://schemas.microsoft.com/office/drawing/2014/main" id="{55B90CEC-27CA-77E7-31F6-7656BA39EB86}"/>
              </a:ext>
            </a:extLst>
          </p:cNvPr>
          <p:cNvCxnSpPr/>
          <p:nvPr/>
        </p:nvCxnSpPr>
        <p:spPr>
          <a:xfrm>
            <a:off x="3038439" y="1773454"/>
            <a:ext cx="3947160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" name="Google Shape;233;p8">
            <a:extLst>
              <a:ext uri="{FF2B5EF4-FFF2-40B4-BE49-F238E27FC236}">
                <a16:creationId xmlns:a16="http://schemas.microsoft.com/office/drawing/2014/main" id="{960C8D1D-1D9E-8835-6AEA-CD6FBC64275D}"/>
              </a:ext>
            </a:extLst>
          </p:cNvPr>
          <p:cNvSpPr/>
          <p:nvPr/>
        </p:nvSpPr>
        <p:spPr>
          <a:xfrm>
            <a:off x="3285963" y="1923057"/>
            <a:ext cx="149416" cy="149416"/>
          </a:xfrm>
          <a:prstGeom prst="ellipse">
            <a:avLst/>
          </a:prstGeom>
          <a:solidFill>
            <a:srgbClr val="33996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234;p8">
            <a:extLst>
              <a:ext uri="{FF2B5EF4-FFF2-40B4-BE49-F238E27FC236}">
                <a16:creationId xmlns:a16="http://schemas.microsoft.com/office/drawing/2014/main" id="{A2F7B9EC-AC8E-8551-1D16-C1FB01BA4656}"/>
              </a:ext>
            </a:extLst>
          </p:cNvPr>
          <p:cNvSpPr/>
          <p:nvPr/>
        </p:nvSpPr>
        <p:spPr>
          <a:xfrm>
            <a:off x="3285963" y="2954929"/>
            <a:ext cx="149416" cy="149416"/>
          </a:xfrm>
          <a:prstGeom prst="ellipse">
            <a:avLst/>
          </a:prstGeom>
          <a:solidFill>
            <a:srgbClr val="4BCE7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235;p8">
            <a:extLst>
              <a:ext uri="{FF2B5EF4-FFF2-40B4-BE49-F238E27FC236}">
                <a16:creationId xmlns:a16="http://schemas.microsoft.com/office/drawing/2014/main" id="{100B9DC7-CB4E-D861-723B-7CA0D28852FF}"/>
              </a:ext>
            </a:extLst>
          </p:cNvPr>
          <p:cNvSpPr/>
          <p:nvPr/>
        </p:nvSpPr>
        <p:spPr>
          <a:xfrm>
            <a:off x="3285963" y="5534609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236;p8">
            <a:extLst>
              <a:ext uri="{FF2B5EF4-FFF2-40B4-BE49-F238E27FC236}">
                <a16:creationId xmlns:a16="http://schemas.microsoft.com/office/drawing/2014/main" id="{68A1ED74-F303-CF31-D046-77C86B59B7F5}"/>
              </a:ext>
            </a:extLst>
          </p:cNvPr>
          <p:cNvSpPr/>
          <p:nvPr/>
        </p:nvSpPr>
        <p:spPr>
          <a:xfrm>
            <a:off x="3285963" y="2181025"/>
            <a:ext cx="149416" cy="149416"/>
          </a:xfrm>
          <a:prstGeom prst="ellipse">
            <a:avLst/>
          </a:prstGeom>
          <a:solidFill>
            <a:srgbClr val="33976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237;p8">
            <a:extLst>
              <a:ext uri="{FF2B5EF4-FFF2-40B4-BE49-F238E27FC236}">
                <a16:creationId xmlns:a16="http://schemas.microsoft.com/office/drawing/2014/main" id="{7D5E8DC8-1AA4-BB41-2FAF-99D636C50197}"/>
              </a:ext>
            </a:extLst>
          </p:cNvPr>
          <p:cNvSpPr/>
          <p:nvPr/>
        </p:nvSpPr>
        <p:spPr>
          <a:xfrm>
            <a:off x="3285963" y="2438993"/>
            <a:ext cx="149416" cy="149416"/>
          </a:xfrm>
          <a:prstGeom prst="ellipse">
            <a:avLst/>
          </a:prstGeom>
          <a:solidFill>
            <a:srgbClr val="49D07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238;p8">
            <a:extLst>
              <a:ext uri="{FF2B5EF4-FFF2-40B4-BE49-F238E27FC236}">
                <a16:creationId xmlns:a16="http://schemas.microsoft.com/office/drawing/2014/main" id="{A9118EB2-A6E7-6E6A-A1E3-69D6F6C58CE8}"/>
              </a:ext>
            </a:extLst>
          </p:cNvPr>
          <p:cNvSpPr/>
          <p:nvPr/>
        </p:nvSpPr>
        <p:spPr>
          <a:xfrm>
            <a:off x="3285963" y="2696961"/>
            <a:ext cx="149416" cy="149416"/>
          </a:xfrm>
          <a:prstGeom prst="ellipse">
            <a:avLst/>
          </a:prstGeom>
          <a:solidFill>
            <a:srgbClr val="49D079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239;p8">
            <a:extLst>
              <a:ext uri="{FF2B5EF4-FFF2-40B4-BE49-F238E27FC236}">
                <a16:creationId xmlns:a16="http://schemas.microsoft.com/office/drawing/2014/main" id="{B0A0A126-8EEF-FBDB-8BAF-0C576CE213E4}"/>
              </a:ext>
            </a:extLst>
          </p:cNvPr>
          <p:cNvSpPr/>
          <p:nvPr/>
        </p:nvSpPr>
        <p:spPr>
          <a:xfrm>
            <a:off x="3285963" y="3212897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240;p8">
            <a:extLst>
              <a:ext uri="{FF2B5EF4-FFF2-40B4-BE49-F238E27FC236}">
                <a16:creationId xmlns:a16="http://schemas.microsoft.com/office/drawing/2014/main" id="{D648F2FC-382B-2A95-4814-B61483291862}"/>
              </a:ext>
            </a:extLst>
          </p:cNvPr>
          <p:cNvSpPr/>
          <p:nvPr/>
        </p:nvSpPr>
        <p:spPr>
          <a:xfrm>
            <a:off x="3285963" y="3470865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241;p8">
            <a:extLst>
              <a:ext uri="{FF2B5EF4-FFF2-40B4-BE49-F238E27FC236}">
                <a16:creationId xmlns:a16="http://schemas.microsoft.com/office/drawing/2014/main" id="{AA1FE0B9-44C2-36BD-DB74-01B1AB879BF0}"/>
              </a:ext>
            </a:extLst>
          </p:cNvPr>
          <p:cNvSpPr/>
          <p:nvPr/>
        </p:nvSpPr>
        <p:spPr>
          <a:xfrm>
            <a:off x="3285963" y="3728833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242;p8">
            <a:extLst>
              <a:ext uri="{FF2B5EF4-FFF2-40B4-BE49-F238E27FC236}">
                <a16:creationId xmlns:a16="http://schemas.microsoft.com/office/drawing/2014/main" id="{B6868D04-F5F0-109B-2377-C9EA04B791E2}"/>
              </a:ext>
            </a:extLst>
          </p:cNvPr>
          <p:cNvSpPr/>
          <p:nvPr/>
        </p:nvSpPr>
        <p:spPr>
          <a:xfrm>
            <a:off x="3285963" y="3986801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243;p8">
            <a:extLst>
              <a:ext uri="{FF2B5EF4-FFF2-40B4-BE49-F238E27FC236}">
                <a16:creationId xmlns:a16="http://schemas.microsoft.com/office/drawing/2014/main" id="{3363E80F-F021-0A21-7A68-8406AB605608}"/>
              </a:ext>
            </a:extLst>
          </p:cNvPr>
          <p:cNvSpPr/>
          <p:nvPr/>
        </p:nvSpPr>
        <p:spPr>
          <a:xfrm>
            <a:off x="3285963" y="4244769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244;p8">
            <a:extLst>
              <a:ext uri="{FF2B5EF4-FFF2-40B4-BE49-F238E27FC236}">
                <a16:creationId xmlns:a16="http://schemas.microsoft.com/office/drawing/2014/main" id="{6B3D1205-3F08-9967-FEC9-8A9475DC44A8}"/>
              </a:ext>
            </a:extLst>
          </p:cNvPr>
          <p:cNvSpPr/>
          <p:nvPr/>
        </p:nvSpPr>
        <p:spPr>
          <a:xfrm>
            <a:off x="3285963" y="4502737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245;p8">
            <a:extLst>
              <a:ext uri="{FF2B5EF4-FFF2-40B4-BE49-F238E27FC236}">
                <a16:creationId xmlns:a16="http://schemas.microsoft.com/office/drawing/2014/main" id="{8660DA64-551B-8D4D-3FC0-DDA5CC557614}"/>
              </a:ext>
            </a:extLst>
          </p:cNvPr>
          <p:cNvSpPr/>
          <p:nvPr/>
        </p:nvSpPr>
        <p:spPr>
          <a:xfrm>
            <a:off x="3285963" y="5018673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246;p8">
            <a:extLst>
              <a:ext uri="{FF2B5EF4-FFF2-40B4-BE49-F238E27FC236}">
                <a16:creationId xmlns:a16="http://schemas.microsoft.com/office/drawing/2014/main" id="{E8FBCC23-10FF-3F0F-9052-C4C2B8B72E39}"/>
              </a:ext>
            </a:extLst>
          </p:cNvPr>
          <p:cNvSpPr/>
          <p:nvPr/>
        </p:nvSpPr>
        <p:spPr>
          <a:xfrm>
            <a:off x="3285963" y="4760705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247;p8">
            <a:extLst>
              <a:ext uri="{FF2B5EF4-FFF2-40B4-BE49-F238E27FC236}">
                <a16:creationId xmlns:a16="http://schemas.microsoft.com/office/drawing/2014/main" id="{B1CD8DC8-5BA9-F317-414A-C8FE5CE32594}"/>
              </a:ext>
            </a:extLst>
          </p:cNvPr>
          <p:cNvSpPr/>
          <p:nvPr/>
        </p:nvSpPr>
        <p:spPr>
          <a:xfrm>
            <a:off x="3285963" y="5276641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248;p8">
            <a:extLst>
              <a:ext uri="{FF2B5EF4-FFF2-40B4-BE49-F238E27FC236}">
                <a16:creationId xmlns:a16="http://schemas.microsoft.com/office/drawing/2014/main" id="{501CE430-1212-7879-716B-A82D06A5FB96}"/>
              </a:ext>
            </a:extLst>
          </p:cNvPr>
          <p:cNvSpPr/>
          <p:nvPr/>
        </p:nvSpPr>
        <p:spPr>
          <a:xfrm>
            <a:off x="3285963" y="5792571"/>
            <a:ext cx="149416" cy="149416"/>
          </a:xfrm>
          <a:prstGeom prst="ellipse">
            <a:avLst/>
          </a:prstGeom>
          <a:solidFill>
            <a:srgbClr val="FEDC46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249;p8">
            <a:extLst>
              <a:ext uri="{FF2B5EF4-FFF2-40B4-BE49-F238E27FC236}">
                <a16:creationId xmlns:a16="http://schemas.microsoft.com/office/drawing/2014/main" id="{C58CEF96-C3C9-FD83-7953-C09368929DDA}"/>
              </a:ext>
            </a:extLst>
          </p:cNvPr>
          <p:cNvSpPr/>
          <p:nvPr/>
        </p:nvSpPr>
        <p:spPr>
          <a:xfrm>
            <a:off x="7757252" y="1914334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250;p8">
            <a:extLst>
              <a:ext uri="{FF2B5EF4-FFF2-40B4-BE49-F238E27FC236}">
                <a16:creationId xmlns:a16="http://schemas.microsoft.com/office/drawing/2014/main" id="{D44F83F3-1830-0693-1016-28F27FA8BB2B}"/>
              </a:ext>
            </a:extLst>
          </p:cNvPr>
          <p:cNvSpPr/>
          <p:nvPr/>
        </p:nvSpPr>
        <p:spPr>
          <a:xfrm>
            <a:off x="7757252" y="2952630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251;p8">
            <a:extLst>
              <a:ext uri="{FF2B5EF4-FFF2-40B4-BE49-F238E27FC236}">
                <a16:creationId xmlns:a16="http://schemas.microsoft.com/office/drawing/2014/main" id="{DFB1AB81-305E-86E3-4176-A9246774555D}"/>
              </a:ext>
            </a:extLst>
          </p:cNvPr>
          <p:cNvSpPr/>
          <p:nvPr/>
        </p:nvSpPr>
        <p:spPr>
          <a:xfrm>
            <a:off x="7757252" y="5548354"/>
            <a:ext cx="149416" cy="149416"/>
          </a:xfrm>
          <a:prstGeom prst="ellipse">
            <a:avLst/>
          </a:prstGeom>
          <a:solidFill>
            <a:srgbClr val="8A1136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252;p8">
            <a:extLst>
              <a:ext uri="{FF2B5EF4-FFF2-40B4-BE49-F238E27FC236}">
                <a16:creationId xmlns:a16="http://schemas.microsoft.com/office/drawing/2014/main" id="{275328DB-5BC7-63AC-EC31-B7F5E8BF55F8}"/>
              </a:ext>
            </a:extLst>
          </p:cNvPr>
          <p:cNvSpPr/>
          <p:nvPr/>
        </p:nvSpPr>
        <p:spPr>
          <a:xfrm>
            <a:off x="7757252" y="2173908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253;p8">
            <a:extLst>
              <a:ext uri="{FF2B5EF4-FFF2-40B4-BE49-F238E27FC236}">
                <a16:creationId xmlns:a16="http://schemas.microsoft.com/office/drawing/2014/main" id="{0041A0D9-4250-EF4B-F627-92F87F1C710B}"/>
              </a:ext>
            </a:extLst>
          </p:cNvPr>
          <p:cNvSpPr/>
          <p:nvPr/>
        </p:nvSpPr>
        <p:spPr>
          <a:xfrm>
            <a:off x="7757252" y="2693056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254;p8">
            <a:extLst>
              <a:ext uri="{FF2B5EF4-FFF2-40B4-BE49-F238E27FC236}">
                <a16:creationId xmlns:a16="http://schemas.microsoft.com/office/drawing/2014/main" id="{7DF0B5EB-D8C8-3BB6-E8CC-612CC83672A9}"/>
              </a:ext>
            </a:extLst>
          </p:cNvPr>
          <p:cNvSpPr/>
          <p:nvPr/>
        </p:nvSpPr>
        <p:spPr>
          <a:xfrm>
            <a:off x="7757252" y="2433482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255;p8">
            <a:extLst>
              <a:ext uri="{FF2B5EF4-FFF2-40B4-BE49-F238E27FC236}">
                <a16:creationId xmlns:a16="http://schemas.microsoft.com/office/drawing/2014/main" id="{E30D08DC-417F-81C8-3500-D563C5FA5ECB}"/>
              </a:ext>
            </a:extLst>
          </p:cNvPr>
          <p:cNvSpPr/>
          <p:nvPr/>
        </p:nvSpPr>
        <p:spPr>
          <a:xfrm>
            <a:off x="7757252" y="3212204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256;p8">
            <a:extLst>
              <a:ext uri="{FF2B5EF4-FFF2-40B4-BE49-F238E27FC236}">
                <a16:creationId xmlns:a16="http://schemas.microsoft.com/office/drawing/2014/main" id="{9C9756A6-19E0-5921-448D-5C4E658EF000}"/>
              </a:ext>
            </a:extLst>
          </p:cNvPr>
          <p:cNvSpPr/>
          <p:nvPr/>
        </p:nvSpPr>
        <p:spPr>
          <a:xfrm>
            <a:off x="7757252" y="3471778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257;p8">
            <a:extLst>
              <a:ext uri="{FF2B5EF4-FFF2-40B4-BE49-F238E27FC236}">
                <a16:creationId xmlns:a16="http://schemas.microsoft.com/office/drawing/2014/main" id="{64F4BB19-02E9-57A7-DE08-0EB9C9805197}"/>
              </a:ext>
            </a:extLst>
          </p:cNvPr>
          <p:cNvSpPr/>
          <p:nvPr/>
        </p:nvSpPr>
        <p:spPr>
          <a:xfrm>
            <a:off x="7757252" y="3731352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258;p8">
            <a:extLst>
              <a:ext uri="{FF2B5EF4-FFF2-40B4-BE49-F238E27FC236}">
                <a16:creationId xmlns:a16="http://schemas.microsoft.com/office/drawing/2014/main" id="{74B5BB89-B1E5-D35F-077E-0C7B1A934938}"/>
              </a:ext>
            </a:extLst>
          </p:cNvPr>
          <p:cNvSpPr/>
          <p:nvPr/>
        </p:nvSpPr>
        <p:spPr>
          <a:xfrm>
            <a:off x="7757252" y="3990926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259;p8">
            <a:extLst>
              <a:ext uri="{FF2B5EF4-FFF2-40B4-BE49-F238E27FC236}">
                <a16:creationId xmlns:a16="http://schemas.microsoft.com/office/drawing/2014/main" id="{FB0396B0-CB63-5730-3514-D2840352BDFD}"/>
              </a:ext>
            </a:extLst>
          </p:cNvPr>
          <p:cNvSpPr/>
          <p:nvPr/>
        </p:nvSpPr>
        <p:spPr>
          <a:xfrm>
            <a:off x="7757252" y="4250500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260;p8">
            <a:extLst>
              <a:ext uri="{FF2B5EF4-FFF2-40B4-BE49-F238E27FC236}">
                <a16:creationId xmlns:a16="http://schemas.microsoft.com/office/drawing/2014/main" id="{F01A7832-F723-9A9F-B8B5-9242EE52E31F}"/>
              </a:ext>
            </a:extLst>
          </p:cNvPr>
          <p:cNvSpPr/>
          <p:nvPr/>
        </p:nvSpPr>
        <p:spPr>
          <a:xfrm>
            <a:off x="7757252" y="4510074"/>
            <a:ext cx="149416" cy="149416"/>
          </a:xfrm>
          <a:prstGeom prst="ellipse">
            <a:avLst/>
          </a:prstGeom>
          <a:solidFill>
            <a:srgbClr val="FF9C1B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262;p8">
            <a:extLst>
              <a:ext uri="{FF2B5EF4-FFF2-40B4-BE49-F238E27FC236}">
                <a16:creationId xmlns:a16="http://schemas.microsoft.com/office/drawing/2014/main" id="{4BF6730A-7724-73CF-8BBF-D0D0209E2157}"/>
              </a:ext>
            </a:extLst>
          </p:cNvPr>
          <p:cNvSpPr/>
          <p:nvPr/>
        </p:nvSpPr>
        <p:spPr>
          <a:xfrm>
            <a:off x="7757252" y="5029206"/>
            <a:ext cx="149416" cy="149416"/>
          </a:xfrm>
          <a:prstGeom prst="ellipse">
            <a:avLst/>
          </a:prstGeom>
          <a:solidFill>
            <a:srgbClr val="E9476F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263;p8">
            <a:extLst>
              <a:ext uri="{FF2B5EF4-FFF2-40B4-BE49-F238E27FC236}">
                <a16:creationId xmlns:a16="http://schemas.microsoft.com/office/drawing/2014/main" id="{0A0B3A8F-CC47-32FD-D1EE-9191CDA606D3}"/>
              </a:ext>
            </a:extLst>
          </p:cNvPr>
          <p:cNvSpPr/>
          <p:nvPr/>
        </p:nvSpPr>
        <p:spPr>
          <a:xfrm>
            <a:off x="7757252" y="5288780"/>
            <a:ext cx="149416" cy="149416"/>
          </a:xfrm>
          <a:prstGeom prst="ellipse">
            <a:avLst/>
          </a:prstGeom>
          <a:solidFill>
            <a:srgbClr val="E9476F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264;p8">
            <a:extLst>
              <a:ext uri="{FF2B5EF4-FFF2-40B4-BE49-F238E27FC236}">
                <a16:creationId xmlns:a16="http://schemas.microsoft.com/office/drawing/2014/main" id="{EEBB40E2-1CA9-2EE6-3E80-D64CB9BCD339}"/>
              </a:ext>
            </a:extLst>
          </p:cNvPr>
          <p:cNvSpPr/>
          <p:nvPr/>
        </p:nvSpPr>
        <p:spPr>
          <a:xfrm>
            <a:off x="7757252" y="5807934"/>
            <a:ext cx="149416" cy="149416"/>
          </a:xfrm>
          <a:prstGeom prst="ellipse">
            <a:avLst/>
          </a:prstGeom>
          <a:solidFill>
            <a:srgbClr val="802037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265;p8">
            <a:extLst>
              <a:ext uri="{FF2B5EF4-FFF2-40B4-BE49-F238E27FC236}">
                <a16:creationId xmlns:a16="http://schemas.microsoft.com/office/drawing/2014/main" id="{E874AE6D-0284-CE11-56A7-E4C4FD94DBE2}"/>
              </a:ext>
            </a:extLst>
          </p:cNvPr>
          <p:cNvSpPr/>
          <p:nvPr/>
        </p:nvSpPr>
        <p:spPr>
          <a:xfrm>
            <a:off x="3165299" y="1437619"/>
            <a:ext cx="742511" cy="27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Ranking</a:t>
            </a:r>
            <a:endParaRPr lang="es-MX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266;p8">
            <a:extLst>
              <a:ext uri="{FF2B5EF4-FFF2-40B4-BE49-F238E27FC236}">
                <a16:creationId xmlns:a16="http://schemas.microsoft.com/office/drawing/2014/main" id="{D461A599-048C-18A6-375D-32A5C2179F02}"/>
              </a:ext>
            </a:extLst>
          </p:cNvPr>
          <p:cNvSpPr/>
          <p:nvPr/>
        </p:nvSpPr>
        <p:spPr>
          <a:xfrm>
            <a:off x="4041817" y="1437619"/>
            <a:ext cx="702436" cy="27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Entidad</a:t>
            </a:r>
            <a:endParaRPr lang="es-MX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267;p8">
            <a:extLst>
              <a:ext uri="{FF2B5EF4-FFF2-40B4-BE49-F238E27FC236}">
                <a16:creationId xmlns:a16="http://schemas.microsoft.com/office/drawing/2014/main" id="{49AF8954-66D1-2647-4339-4B976A11D445}"/>
              </a:ext>
            </a:extLst>
          </p:cNvPr>
          <p:cNvSpPr/>
          <p:nvPr/>
        </p:nvSpPr>
        <p:spPr>
          <a:xfrm>
            <a:off x="5898517" y="1437619"/>
            <a:ext cx="1021433" cy="286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Cambio</a:t>
            </a:r>
            <a:endParaRPr lang="es-MX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268;p8">
            <a:extLst>
              <a:ext uri="{FF2B5EF4-FFF2-40B4-BE49-F238E27FC236}">
                <a16:creationId xmlns:a16="http://schemas.microsoft.com/office/drawing/2014/main" id="{026D0874-3BFF-B690-AF44-0EE3EB57510A}"/>
              </a:ext>
            </a:extLst>
          </p:cNvPr>
          <p:cNvCxnSpPr/>
          <p:nvPr/>
        </p:nvCxnSpPr>
        <p:spPr>
          <a:xfrm>
            <a:off x="7520309" y="1773454"/>
            <a:ext cx="3947160" cy="0"/>
          </a:xfrm>
          <a:prstGeom prst="straightConnector1">
            <a:avLst/>
          </a:pr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269;p8">
            <a:extLst>
              <a:ext uri="{FF2B5EF4-FFF2-40B4-BE49-F238E27FC236}">
                <a16:creationId xmlns:a16="http://schemas.microsoft.com/office/drawing/2014/main" id="{EAB7EB90-F081-5FA2-F892-D6E5E3FAA83D}"/>
              </a:ext>
            </a:extLst>
          </p:cNvPr>
          <p:cNvSpPr/>
          <p:nvPr/>
        </p:nvSpPr>
        <p:spPr>
          <a:xfrm>
            <a:off x="7623723" y="1437619"/>
            <a:ext cx="742511" cy="27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Ranking</a:t>
            </a:r>
            <a:endParaRPr lang="es-MX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270;p8">
            <a:extLst>
              <a:ext uri="{FF2B5EF4-FFF2-40B4-BE49-F238E27FC236}">
                <a16:creationId xmlns:a16="http://schemas.microsoft.com/office/drawing/2014/main" id="{D7C9CE22-0BD9-A495-4A3E-759038E86B59}"/>
              </a:ext>
            </a:extLst>
          </p:cNvPr>
          <p:cNvSpPr/>
          <p:nvPr/>
        </p:nvSpPr>
        <p:spPr>
          <a:xfrm>
            <a:off x="8453764" y="1437619"/>
            <a:ext cx="702436" cy="27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Entidad</a:t>
            </a:r>
            <a:endParaRPr lang="es-MX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271;p8">
            <a:extLst>
              <a:ext uri="{FF2B5EF4-FFF2-40B4-BE49-F238E27FC236}">
                <a16:creationId xmlns:a16="http://schemas.microsoft.com/office/drawing/2014/main" id="{1BB46BD8-099A-90BE-0258-D84895225093}"/>
              </a:ext>
            </a:extLst>
          </p:cNvPr>
          <p:cNvSpPr/>
          <p:nvPr/>
        </p:nvSpPr>
        <p:spPr>
          <a:xfrm>
            <a:off x="10413665" y="1437619"/>
            <a:ext cx="1021433" cy="286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MX" sz="11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Cambio</a:t>
            </a:r>
            <a:endParaRPr lang="es-MX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6" name="Google Shape;274;p8">
            <a:extLst>
              <a:ext uri="{FF2B5EF4-FFF2-40B4-BE49-F238E27FC236}">
                <a16:creationId xmlns:a16="http://schemas.microsoft.com/office/drawing/2014/main" id="{DAA308BD-11A0-181A-E2EB-CE2C202689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0309365"/>
              </p:ext>
            </p:extLst>
          </p:nvPr>
        </p:nvGraphicFramePr>
        <p:xfrm>
          <a:off x="4120898" y="1854042"/>
          <a:ext cx="1464900" cy="413884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6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Ciudad de México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Querétaro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Nuevo León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Coahuila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Baja California Sur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Jalisco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Yucatán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Aguascalientes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Quintana Roo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San Luis Potosí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Tamaulipas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Sonora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Campeche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Nayarit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Chihuahua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Guanajuato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97" name="Google Shape;275;p8">
            <a:extLst>
              <a:ext uri="{FF2B5EF4-FFF2-40B4-BE49-F238E27FC236}">
                <a16:creationId xmlns:a16="http://schemas.microsoft.com/office/drawing/2014/main" id="{F5B74AF0-7E14-71CD-59D2-FE56E09667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084729"/>
              </p:ext>
            </p:extLst>
          </p:nvPr>
        </p:nvGraphicFramePr>
        <p:xfrm>
          <a:off x="5957131" y="1857123"/>
          <a:ext cx="1094095" cy="4135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999999"/>
                          </a:solidFill>
                          <a:effectLst/>
                          <a:latin typeface="+mn-lt"/>
                        </a:rPr>
                        <a:t>→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999999"/>
                          </a:solidFill>
                          <a:effectLst/>
                          <a:latin typeface="+mn-lt"/>
                        </a:rPr>
                        <a:t>→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000" b="0" i="0" u="none" strike="noStrike" noProof="0">
                          <a:solidFill>
                            <a:srgbClr val="6AA84F"/>
                          </a:solidFill>
                          <a:effectLst/>
                          <a:latin typeface="Aptos"/>
                        </a:rPr>
                        <a:t>↑</a:t>
                      </a:r>
                      <a:endParaRPr lang="es-MX" sz="1000" b="0" i="0" u="none" strike="noStrike" noProof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98" name="Google Shape;276;p8">
            <a:extLst>
              <a:ext uri="{FF2B5EF4-FFF2-40B4-BE49-F238E27FC236}">
                <a16:creationId xmlns:a16="http://schemas.microsoft.com/office/drawing/2014/main" id="{E14E99B4-C98A-23D3-C2FD-57430F120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1697477"/>
              </p:ext>
            </p:extLst>
          </p:nvPr>
        </p:nvGraphicFramePr>
        <p:xfrm>
          <a:off x="8554600" y="1850903"/>
          <a:ext cx="3162275" cy="413182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5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0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Baja California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-6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Tlaxcala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México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Colima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Hidalgo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Durango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Sinaloa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Tabasco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Veracruz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Puebla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Chiapas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6AA84F"/>
                          </a:solidFill>
                          <a:effectLst/>
                          <a:latin typeface="+mn-lt"/>
                        </a:rPr>
                        <a:t>↑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Zacatecas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999999"/>
                          </a:solidFill>
                          <a:effectLst/>
                          <a:latin typeface="+mn-lt"/>
                        </a:rPr>
                        <a:t>→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Morelos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Michoacán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>
                          <a:effectLst/>
                          <a:latin typeface="+mn-lt"/>
                        </a:rPr>
                        <a:t>Oaxaca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2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Guerrero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CC0000"/>
                          </a:solidFill>
                          <a:effectLst/>
                          <a:latin typeface="+mn-lt"/>
                        </a:rPr>
                        <a:t>↓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0" i="0" u="none" strike="noStrike" dirty="0"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9" name="Google Shape;278;p8">
            <a:extLst>
              <a:ext uri="{FF2B5EF4-FFF2-40B4-BE49-F238E27FC236}">
                <a16:creationId xmlns:a16="http://schemas.microsoft.com/office/drawing/2014/main" id="{0F2F7024-1FF8-04E8-8960-1F04B6E9C7C5}"/>
              </a:ext>
            </a:extLst>
          </p:cNvPr>
          <p:cNvSpPr/>
          <p:nvPr/>
        </p:nvSpPr>
        <p:spPr>
          <a:xfrm>
            <a:off x="7757260" y="4769648"/>
            <a:ext cx="149400" cy="149400"/>
          </a:xfrm>
          <a:prstGeom prst="ellipse">
            <a:avLst/>
          </a:prstGeom>
          <a:solidFill>
            <a:srgbClr val="E74770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lang="es-MX"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0" name="Google Shape;274;p8">
            <a:extLst>
              <a:ext uri="{FF2B5EF4-FFF2-40B4-BE49-F238E27FC236}">
                <a16:creationId xmlns:a16="http://schemas.microsoft.com/office/drawing/2014/main" id="{0DC9EC3F-EAB0-5C05-6BD2-29E93FBA0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9502747"/>
              </p:ext>
            </p:extLst>
          </p:nvPr>
        </p:nvGraphicFramePr>
        <p:xfrm>
          <a:off x="3522876" y="1818616"/>
          <a:ext cx="412599" cy="413884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2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b="0" u="none" strike="noStrike" cap="none" dirty="0"/>
                        <a:t>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3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4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5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b="0" u="none" strike="noStrike" cap="none" dirty="0"/>
                        <a:t>7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b="0" u="none" strike="noStrike" cap="none"/>
                        <a:t>8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b="0" u="none" strike="noStrike" cap="none"/>
                        <a:t>9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b="0" u="none" strike="noStrike" cap="none" dirty="0"/>
                        <a:t>10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13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14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15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67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01" name="Google Shape;274;p8">
            <a:extLst>
              <a:ext uri="{FF2B5EF4-FFF2-40B4-BE49-F238E27FC236}">
                <a16:creationId xmlns:a16="http://schemas.microsoft.com/office/drawing/2014/main" id="{D27CA8AC-066E-4F1D-CDAB-9B1926BBA7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181697"/>
              </p:ext>
            </p:extLst>
          </p:nvPr>
        </p:nvGraphicFramePr>
        <p:xfrm>
          <a:off x="7932247" y="1850904"/>
          <a:ext cx="412599" cy="414220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2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17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18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19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20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23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24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25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27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28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29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/>
                        <a:t>30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31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88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MX" sz="1000" u="none" strike="noStrike" cap="none" dirty="0"/>
                        <a:t>32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EB4CB714-B134-7BC6-A72E-68EA8F84D069}"/>
              </a:ext>
            </a:extLst>
          </p:cNvPr>
          <p:cNvSpPr/>
          <p:nvPr/>
        </p:nvSpPr>
        <p:spPr>
          <a:xfrm>
            <a:off x="285182" y="1366221"/>
            <a:ext cx="2302825" cy="4598093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Google Shape;272;p8">
            <a:extLst>
              <a:ext uri="{FF2B5EF4-FFF2-40B4-BE49-F238E27FC236}">
                <a16:creationId xmlns:a16="http://schemas.microsoft.com/office/drawing/2014/main" id="{6603BCB6-45E6-B556-8BAF-24044E52BA9D}"/>
              </a:ext>
            </a:extLst>
          </p:cNvPr>
          <p:cNvSpPr txBox="1"/>
          <p:nvPr/>
        </p:nvSpPr>
        <p:spPr>
          <a:xfrm>
            <a:off x="347927" y="1567616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cxnSp>
        <p:nvCxnSpPr>
          <p:cNvPr id="4" name="Google Shape;273;p8">
            <a:extLst>
              <a:ext uri="{FF2B5EF4-FFF2-40B4-BE49-F238E27FC236}">
                <a16:creationId xmlns:a16="http://schemas.microsoft.com/office/drawing/2014/main" id="{B1656170-DDD2-B664-B78A-9A58099BC77A}"/>
              </a:ext>
            </a:extLst>
          </p:cNvPr>
          <p:cNvCxnSpPr>
            <a:cxnSpLocks/>
          </p:cNvCxnSpPr>
          <p:nvPr/>
        </p:nvCxnSpPr>
        <p:spPr>
          <a:xfrm flipH="1">
            <a:off x="285182" y="2072356"/>
            <a:ext cx="2302825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3CC863B7-ACEE-6D32-F3AB-144976711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08" y="2387926"/>
            <a:ext cx="404866" cy="2313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A2AD3C-53D0-E0B9-DFE1-E9F71A25E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08" y="2991664"/>
            <a:ext cx="404866" cy="2313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821EC9F-10A2-2435-DE93-415777276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08" y="3595402"/>
            <a:ext cx="404866" cy="2313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D5234D-2F44-C30E-C35F-C64A1A8CD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08" y="4199140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8B0B092-1892-C51A-1929-4275C2B12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08" y="480287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C23624C-C1CC-695F-E22B-2765C4CDF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08" y="5406615"/>
            <a:ext cx="404866" cy="23135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2B884A8-050F-A597-B873-2B9B47720905}"/>
              </a:ext>
            </a:extLst>
          </p:cNvPr>
          <p:cNvSpPr txBox="1"/>
          <p:nvPr/>
        </p:nvSpPr>
        <p:spPr>
          <a:xfrm>
            <a:off x="922776" y="2335806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AA209B-7AFE-E204-8029-7F88367A571A}"/>
              </a:ext>
            </a:extLst>
          </p:cNvPr>
          <p:cNvSpPr txBox="1"/>
          <p:nvPr/>
        </p:nvSpPr>
        <p:spPr>
          <a:xfrm>
            <a:off x="922776" y="2940007"/>
            <a:ext cx="588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09BCBDB-432B-42ED-6F1B-2FE14DEF71AB}"/>
              </a:ext>
            </a:extLst>
          </p:cNvPr>
          <p:cNvSpPr txBox="1"/>
          <p:nvPr/>
        </p:nvSpPr>
        <p:spPr>
          <a:xfrm>
            <a:off x="922776" y="3544208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D7633B0-28FC-5CBA-1A10-4995F50207D7}"/>
              </a:ext>
            </a:extLst>
          </p:cNvPr>
          <p:cNvSpPr txBox="1"/>
          <p:nvPr/>
        </p:nvSpPr>
        <p:spPr>
          <a:xfrm>
            <a:off x="922776" y="4148409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72035B1-2A92-D85A-7955-660759372139}"/>
              </a:ext>
            </a:extLst>
          </p:cNvPr>
          <p:cNvSpPr txBox="1"/>
          <p:nvPr/>
        </p:nvSpPr>
        <p:spPr>
          <a:xfrm>
            <a:off x="922776" y="4752610"/>
            <a:ext cx="64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E16C2D-C7F1-24CB-C0C7-509D12E32A74}"/>
              </a:ext>
            </a:extLst>
          </p:cNvPr>
          <p:cNvSpPr txBox="1"/>
          <p:nvPr/>
        </p:nvSpPr>
        <p:spPr>
          <a:xfrm>
            <a:off x="922776" y="5356810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</p:spTree>
    <p:extLst>
      <p:ext uri="{BB962C8B-B14F-4D97-AF65-F5344CB8AC3E}">
        <p14:creationId xmlns:p14="http://schemas.microsoft.com/office/powerpoint/2010/main" val="320254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Resultados del </a:t>
            </a:r>
            <a:r>
              <a:rPr lang="es-MX" dirty="0">
                <a:solidFill>
                  <a:srgbClr val="00BEF2"/>
                </a:solidFill>
              </a:rPr>
              <a:t>Índice de Competitividad Estatal 2026</a:t>
            </a:r>
            <a:endParaRPr lang="es-ES_tradnl" dirty="0">
              <a:solidFill>
                <a:srgbClr val="00BEF2"/>
              </a:solidFill>
            </a:endParaRPr>
          </a:p>
        </p:txBody>
      </p:sp>
      <p:sp>
        <p:nvSpPr>
          <p:cNvPr id="54" name="Rectángulo redondeado 53">
            <a:extLst>
              <a:ext uri="{FF2B5EF4-FFF2-40B4-BE49-F238E27FC236}">
                <a16:creationId xmlns:a16="http://schemas.microsoft.com/office/drawing/2014/main" id="{3B0C63D0-5CBF-5196-659F-6C1F51225590}"/>
              </a:ext>
            </a:extLst>
          </p:cNvPr>
          <p:cNvSpPr/>
          <p:nvPr/>
        </p:nvSpPr>
        <p:spPr>
          <a:xfrm>
            <a:off x="285182" y="1366221"/>
            <a:ext cx="2302825" cy="4598093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Google Shape;272;p8">
            <a:extLst>
              <a:ext uri="{FF2B5EF4-FFF2-40B4-BE49-F238E27FC236}">
                <a16:creationId xmlns:a16="http://schemas.microsoft.com/office/drawing/2014/main" id="{FCDC46C7-ACE7-AFD7-AE63-0234AAB633CF}"/>
              </a:ext>
            </a:extLst>
          </p:cNvPr>
          <p:cNvSpPr txBox="1"/>
          <p:nvPr/>
        </p:nvSpPr>
        <p:spPr>
          <a:xfrm>
            <a:off x="347927" y="1567616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cxnSp>
        <p:nvCxnSpPr>
          <p:cNvPr id="95" name="Google Shape;273;p8">
            <a:extLst>
              <a:ext uri="{FF2B5EF4-FFF2-40B4-BE49-F238E27FC236}">
                <a16:creationId xmlns:a16="http://schemas.microsoft.com/office/drawing/2014/main" id="{1E6C9612-957E-2EB8-3415-EBBEAE799240}"/>
              </a:ext>
            </a:extLst>
          </p:cNvPr>
          <p:cNvCxnSpPr>
            <a:cxnSpLocks/>
          </p:cNvCxnSpPr>
          <p:nvPr/>
        </p:nvCxnSpPr>
        <p:spPr>
          <a:xfrm flipH="1">
            <a:off x="285182" y="2072356"/>
            <a:ext cx="2302825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2" name="Imagen 101">
            <a:extLst>
              <a:ext uri="{FF2B5EF4-FFF2-40B4-BE49-F238E27FC236}">
                <a16:creationId xmlns:a16="http://schemas.microsoft.com/office/drawing/2014/main" id="{F33533B8-1AB7-BB4E-F963-A48F7C92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08" y="2387926"/>
            <a:ext cx="404866" cy="231352"/>
          </a:xfrm>
          <a:prstGeom prst="rect">
            <a:avLst/>
          </a:prstGeom>
        </p:spPr>
      </p:pic>
      <p:pic>
        <p:nvPicPr>
          <p:cNvPr id="103" name="Imagen 102">
            <a:extLst>
              <a:ext uri="{FF2B5EF4-FFF2-40B4-BE49-F238E27FC236}">
                <a16:creationId xmlns:a16="http://schemas.microsoft.com/office/drawing/2014/main" id="{04CE69F4-261F-CD7E-DC48-58811D20F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08" y="2991664"/>
            <a:ext cx="404866" cy="231352"/>
          </a:xfrm>
          <a:prstGeom prst="rect">
            <a:avLst/>
          </a:prstGeom>
        </p:spPr>
      </p:pic>
      <p:pic>
        <p:nvPicPr>
          <p:cNvPr id="104" name="Imagen 103">
            <a:extLst>
              <a:ext uri="{FF2B5EF4-FFF2-40B4-BE49-F238E27FC236}">
                <a16:creationId xmlns:a16="http://schemas.microsoft.com/office/drawing/2014/main" id="{1D0AC6AF-8226-5958-530F-4A9A820F3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08" y="3595402"/>
            <a:ext cx="404866" cy="231352"/>
          </a:xfrm>
          <a:prstGeom prst="rect">
            <a:avLst/>
          </a:prstGeom>
        </p:spPr>
      </p:pic>
      <p:pic>
        <p:nvPicPr>
          <p:cNvPr id="105" name="Imagen 104">
            <a:extLst>
              <a:ext uri="{FF2B5EF4-FFF2-40B4-BE49-F238E27FC236}">
                <a16:creationId xmlns:a16="http://schemas.microsoft.com/office/drawing/2014/main" id="{2A5C06DB-3D07-0A14-BBD4-9E1F1F6DB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08" y="4199140"/>
            <a:ext cx="404866" cy="231352"/>
          </a:xfrm>
          <a:prstGeom prst="rect">
            <a:avLst/>
          </a:prstGeom>
        </p:spPr>
      </p:pic>
      <p:pic>
        <p:nvPicPr>
          <p:cNvPr id="106" name="Imagen 105">
            <a:extLst>
              <a:ext uri="{FF2B5EF4-FFF2-40B4-BE49-F238E27FC236}">
                <a16:creationId xmlns:a16="http://schemas.microsoft.com/office/drawing/2014/main" id="{2684D063-D582-7DE0-1408-347010D60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08" y="4802878"/>
            <a:ext cx="404866" cy="231352"/>
          </a:xfrm>
          <a:prstGeom prst="rect">
            <a:avLst/>
          </a:prstGeom>
        </p:spPr>
      </p:pic>
      <p:pic>
        <p:nvPicPr>
          <p:cNvPr id="107" name="Imagen 106">
            <a:extLst>
              <a:ext uri="{FF2B5EF4-FFF2-40B4-BE49-F238E27FC236}">
                <a16:creationId xmlns:a16="http://schemas.microsoft.com/office/drawing/2014/main" id="{58D07F3B-F21F-F20E-7847-0E93A7E6E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08" y="5406615"/>
            <a:ext cx="404866" cy="231352"/>
          </a:xfrm>
          <a:prstGeom prst="rect">
            <a:avLst/>
          </a:prstGeom>
        </p:spPr>
      </p:pic>
      <p:sp>
        <p:nvSpPr>
          <p:cNvPr id="108" name="CuadroTexto 107">
            <a:extLst>
              <a:ext uri="{FF2B5EF4-FFF2-40B4-BE49-F238E27FC236}">
                <a16:creationId xmlns:a16="http://schemas.microsoft.com/office/drawing/2014/main" id="{57DE1832-E514-0945-E7B7-07A83BBC487A}"/>
              </a:ext>
            </a:extLst>
          </p:cNvPr>
          <p:cNvSpPr txBox="1"/>
          <p:nvPr/>
        </p:nvSpPr>
        <p:spPr>
          <a:xfrm>
            <a:off x="922776" y="2335806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2E91EE14-348A-903D-1F96-569664E9663E}"/>
              </a:ext>
            </a:extLst>
          </p:cNvPr>
          <p:cNvSpPr txBox="1"/>
          <p:nvPr/>
        </p:nvSpPr>
        <p:spPr>
          <a:xfrm>
            <a:off x="922776" y="2940007"/>
            <a:ext cx="588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59AA46E4-32A5-DC63-FD61-3858264753F6}"/>
              </a:ext>
            </a:extLst>
          </p:cNvPr>
          <p:cNvSpPr txBox="1"/>
          <p:nvPr/>
        </p:nvSpPr>
        <p:spPr>
          <a:xfrm>
            <a:off x="922776" y="3544208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5CA9E726-C5EB-78C8-3DC9-87815216AC25}"/>
              </a:ext>
            </a:extLst>
          </p:cNvPr>
          <p:cNvSpPr txBox="1"/>
          <p:nvPr/>
        </p:nvSpPr>
        <p:spPr>
          <a:xfrm>
            <a:off x="922776" y="4148409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2AC6A9D2-4DA7-6EE9-FF31-2537256E65CA}"/>
              </a:ext>
            </a:extLst>
          </p:cNvPr>
          <p:cNvSpPr txBox="1"/>
          <p:nvPr/>
        </p:nvSpPr>
        <p:spPr>
          <a:xfrm>
            <a:off x="922776" y="4752610"/>
            <a:ext cx="64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13" name="CuadroTexto 112">
            <a:extLst>
              <a:ext uri="{FF2B5EF4-FFF2-40B4-BE49-F238E27FC236}">
                <a16:creationId xmlns:a16="http://schemas.microsoft.com/office/drawing/2014/main" id="{3CE6FA76-7CB6-1B57-38A8-B42954540D66}"/>
              </a:ext>
            </a:extLst>
          </p:cNvPr>
          <p:cNvSpPr txBox="1"/>
          <p:nvPr/>
        </p:nvSpPr>
        <p:spPr>
          <a:xfrm>
            <a:off x="922776" y="5356810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5CBB0B4C-344B-4256-D38B-E0EEAB928C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5475" y="1209585"/>
            <a:ext cx="7814885" cy="51435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F93F13A-5C17-0D80-7580-7A4EEBD71DB6}"/>
              </a:ext>
            </a:extLst>
          </p:cNvPr>
          <p:cNvSpPr/>
          <p:nvPr/>
        </p:nvSpPr>
        <p:spPr>
          <a:xfrm>
            <a:off x="10565780" y="5964314"/>
            <a:ext cx="1234580" cy="388771"/>
          </a:xfrm>
          <a:prstGeom prst="rect">
            <a:avLst/>
          </a:prstGeom>
          <a:solidFill>
            <a:srgbClr val="FC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58211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Los estados líderes </a:t>
            </a:r>
            <a:r>
              <a:rPr lang="es-MX" dirty="0">
                <a:solidFill>
                  <a:srgbClr val="00BEF2"/>
                </a:solidFill>
              </a:rPr>
              <a:t>combinan varias capacidades</a:t>
            </a:r>
            <a:endParaRPr lang="es-ES_tradnl" dirty="0">
              <a:solidFill>
                <a:srgbClr val="00BEF2"/>
              </a:solidFill>
            </a:endParaRPr>
          </a:p>
        </p:txBody>
      </p:sp>
      <p:sp>
        <p:nvSpPr>
          <p:cNvPr id="6" name="Google Shape;272;p8">
            <a:extLst>
              <a:ext uri="{FF2B5EF4-FFF2-40B4-BE49-F238E27FC236}">
                <a16:creationId xmlns:a16="http://schemas.microsoft.com/office/drawing/2014/main" id="{A27FAAF1-6EAE-05E8-DFB7-FDA8D9172936}"/>
              </a:ext>
            </a:extLst>
          </p:cNvPr>
          <p:cNvSpPr txBox="1"/>
          <p:nvPr/>
        </p:nvSpPr>
        <p:spPr>
          <a:xfrm>
            <a:off x="176594" y="5961010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282E0E-EF54-AC83-A19D-CC901416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31" y="6003018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279BD3-2662-C2D4-84AC-310E7068D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50" y="600301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A363AE-48F5-CB49-959A-CEEB0BD5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368" y="6003018"/>
            <a:ext cx="404866" cy="231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FBFFE0-D59E-DB56-EF37-46CD979C6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67" y="6003018"/>
            <a:ext cx="404866" cy="2313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5E89A8-224E-BEB9-CE57-0521AB457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60" y="6003018"/>
            <a:ext cx="404866" cy="2313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9CFD9A-55B9-7DAA-E140-E56AC4BDA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65" y="6003018"/>
            <a:ext cx="404866" cy="2313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BBCAD7-6965-7C74-8BEF-DD7F618912A7}"/>
              </a:ext>
            </a:extLst>
          </p:cNvPr>
          <p:cNvSpPr txBox="1"/>
          <p:nvPr/>
        </p:nvSpPr>
        <p:spPr>
          <a:xfrm>
            <a:off x="2968699" y="5964806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4165C2-4D4E-89DC-BECF-D4FB7F00688F}"/>
              </a:ext>
            </a:extLst>
          </p:cNvPr>
          <p:cNvSpPr txBox="1"/>
          <p:nvPr/>
        </p:nvSpPr>
        <p:spPr>
          <a:xfrm>
            <a:off x="4511418" y="596480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E3EFB14-EF78-D618-9F63-1C3A68C8E633}"/>
              </a:ext>
            </a:extLst>
          </p:cNvPr>
          <p:cNvSpPr txBox="1"/>
          <p:nvPr/>
        </p:nvSpPr>
        <p:spPr>
          <a:xfrm>
            <a:off x="5723736" y="5964806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6966A4-0DE3-21F5-356F-C6DE768FE834}"/>
              </a:ext>
            </a:extLst>
          </p:cNvPr>
          <p:cNvSpPr txBox="1"/>
          <p:nvPr/>
        </p:nvSpPr>
        <p:spPr>
          <a:xfrm>
            <a:off x="7460235" y="5964806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D5107F-2CAB-0A34-F9C5-A2F984F6BFF4}"/>
              </a:ext>
            </a:extLst>
          </p:cNvPr>
          <p:cNvSpPr txBox="1"/>
          <p:nvPr/>
        </p:nvSpPr>
        <p:spPr>
          <a:xfrm>
            <a:off x="9246428" y="5964806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9AA32D-72F5-BDFE-8776-A40A71C1F24C}"/>
              </a:ext>
            </a:extLst>
          </p:cNvPr>
          <p:cNvSpPr txBox="1"/>
          <p:nvPr/>
        </p:nvSpPr>
        <p:spPr>
          <a:xfrm>
            <a:off x="10505233" y="59648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E65536-9579-3711-3283-8881F5310C2E}"/>
              </a:ext>
            </a:extLst>
          </p:cNvPr>
          <p:cNvSpPr txBox="1">
            <a:spLocks/>
          </p:cNvSpPr>
          <p:nvPr/>
        </p:nvSpPr>
        <p:spPr>
          <a:xfrm>
            <a:off x="176594" y="969611"/>
            <a:ext cx="11797691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existe una ruta única hacia la competitividad</a:t>
            </a: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05308A8C-1098-3625-F5B0-0393576306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3716557"/>
              </p:ext>
            </p:extLst>
          </p:nvPr>
        </p:nvGraphicFramePr>
        <p:xfrm>
          <a:off x="225784" y="1726502"/>
          <a:ext cx="11199100" cy="3927932"/>
        </p:xfrm>
        <a:graphic>
          <a:graphicData uri="http://schemas.openxmlformats.org/drawingml/2006/table">
            <a:tbl>
              <a:tblPr/>
              <a:tblGrid>
                <a:gridCol w="1313542">
                  <a:extLst>
                    <a:ext uri="{9D8B030D-6E8A-4147-A177-3AD203B41FA5}">
                      <a16:colId xmlns:a16="http://schemas.microsoft.com/office/drawing/2014/main" val="4230143112"/>
                    </a:ext>
                  </a:extLst>
                </a:gridCol>
                <a:gridCol w="2655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22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62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Posición ICE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Entidad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Economía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Infraestructura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M. de Trabajo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Sociedad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Derecho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Gobierno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Ciudad de México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Querétaro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Nuevo León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Coahuila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Baja California Sur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Jalisco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Yucatán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72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51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Los estados líderes </a:t>
            </a:r>
            <a:r>
              <a:rPr lang="es-MX" dirty="0">
                <a:solidFill>
                  <a:srgbClr val="00BEF2"/>
                </a:solidFill>
              </a:rPr>
              <a:t>combinan varias capacidades</a:t>
            </a:r>
            <a:endParaRPr lang="es-ES_tradnl" dirty="0">
              <a:solidFill>
                <a:srgbClr val="00BEF2"/>
              </a:solidFill>
            </a:endParaRPr>
          </a:p>
        </p:txBody>
      </p:sp>
      <p:sp>
        <p:nvSpPr>
          <p:cNvPr id="6" name="Google Shape;272;p8">
            <a:extLst>
              <a:ext uri="{FF2B5EF4-FFF2-40B4-BE49-F238E27FC236}">
                <a16:creationId xmlns:a16="http://schemas.microsoft.com/office/drawing/2014/main" id="{A27FAAF1-6EAE-05E8-DFB7-FDA8D9172936}"/>
              </a:ext>
            </a:extLst>
          </p:cNvPr>
          <p:cNvSpPr txBox="1"/>
          <p:nvPr/>
        </p:nvSpPr>
        <p:spPr>
          <a:xfrm>
            <a:off x="176594" y="5961010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282E0E-EF54-AC83-A19D-CC901416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31" y="6003018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279BD3-2662-C2D4-84AC-310E7068D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50" y="600301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A363AE-48F5-CB49-959A-CEEB0BD5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368" y="6003018"/>
            <a:ext cx="404866" cy="231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FBFFE0-D59E-DB56-EF37-46CD979C6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67" y="6003018"/>
            <a:ext cx="404866" cy="2313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5E89A8-224E-BEB9-CE57-0521AB457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60" y="6003018"/>
            <a:ext cx="404866" cy="2313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9CFD9A-55B9-7DAA-E140-E56AC4BDA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65" y="6003018"/>
            <a:ext cx="404866" cy="2313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BBCAD7-6965-7C74-8BEF-DD7F618912A7}"/>
              </a:ext>
            </a:extLst>
          </p:cNvPr>
          <p:cNvSpPr txBox="1"/>
          <p:nvPr/>
        </p:nvSpPr>
        <p:spPr>
          <a:xfrm>
            <a:off x="2968699" y="5964806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4165C2-4D4E-89DC-BECF-D4FB7F00688F}"/>
              </a:ext>
            </a:extLst>
          </p:cNvPr>
          <p:cNvSpPr txBox="1"/>
          <p:nvPr/>
        </p:nvSpPr>
        <p:spPr>
          <a:xfrm>
            <a:off x="4511418" y="596480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E3EFB14-EF78-D618-9F63-1C3A68C8E633}"/>
              </a:ext>
            </a:extLst>
          </p:cNvPr>
          <p:cNvSpPr txBox="1"/>
          <p:nvPr/>
        </p:nvSpPr>
        <p:spPr>
          <a:xfrm>
            <a:off x="5723736" y="5964806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6966A4-0DE3-21F5-356F-C6DE768FE834}"/>
              </a:ext>
            </a:extLst>
          </p:cNvPr>
          <p:cNvSpPr txBox="1"/>
          <p:nvPr/>
        </p:nvSpPr>
        <p:spPr>
          <a:xfrm>
            <a:off x="7460235" y="5964806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D5107F-2CAB-0A34-F9C5-A2F984F6BFF4}"/>
              </a:ext>
            </a:extLst>
          </p:cNvPr>
          <p:cNvSpPr txBox="1"/>
          <p:nvPr/>
        </p:nvSpPr>
        <p:spPr>
          <a:xfrm>
            <a:off x="9246428" y="5964806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9AA32D-72F5-BDFE-8776-A40A71C1F24C}"/>
              </a:ext>
            </a:extLst>
          </p:cNvPr>
          <p:cNvSpPr txBox="1"/>
          <p:nvPr/>
        </p:nvSpPr>
        <p:spPr>
          <a:xfrm>
            <a:off x="10505233" y="59648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E65536-9579-3711-3283-8881F5310C2E}"/>
              </a:ext>
            </a:extLst>
          </p:cNvPr>
          <p:cNvSpPr txBox="1">
            <a:spLocks/>
          </p:cNvSpPr>
          <p:nvPr/>
        </p:nvSpPr>
        <p:spPr>
          <a:xfrm>
            <a:off x="176594" y="969611"/>
            <a:ext cx="11797691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existe una ruta única hacia la competitividad</a:t>
            </a: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05308A8C-1098-3625-F5B0-03935763069E}"/>
              </a:ext>
            </a:extLst>
          </p:cNvPr>
          <p:cNvGraphicFramePr/>
          <p:nvPr/>
        </p:nvGraphicFramePr>
        <p:xfrm>
          <a:off x="225784" y="1726502"/>
          <a:ext cx="11199100" cy="3927932"/>
        </p:xfrm>
        <a:graphic>
          <a:graphicData uri="http://schemas.openxmlformats.org/drawingml/2006/table">
            <a:tbl>
              <a:tblPr/>
              <a:tblGrid>
                <a:gridCol w="1313542">
                  <a:extLst>
                    <a:ext uri="{9D8B030D-6E8A-4147-A177-3AD203B41FA5}">
                      <a16:colId xmlns:a16="http://schemas.microsoft.com/office/drawing/2014/main" val="4230143112"/>
                    </a:ext>
                  </a:extLst>
                </a:gridCol>
                <a:gridCol w="2655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22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62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Posición ICE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Entidad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Economía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Infraestructura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M. de Trabajo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Sociedad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Derecho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Gobierno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Ciudad de México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Querétaro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Nuevo León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Coahuila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Baja California Sur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Jalisco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Yucatán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72940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5B8D45A-DDD8-4A49-7664-9EEFEBEB60CA}"/>
              </a:ext>
            </a:extLst>
          </p:cNvPr>
          <p:cNvSpPr/>
          <p:nvPr/>
        </p:nvSpPr>
        <p:spPr>
          <a:xfrm>
            <a:off x="225784" y="2177143"/>
            <a:ext cx="11198290" cy="49348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C837D8-11BA-3BBA-46C7-331E1AE6354E}"/>
              </a:ext>
            </a:extLst>
          </p:cNvPr>
          <p:cNvSpPr/>
          <p:nvPr/>
        </p:nvSpPr>
        <p:spPr>
          <a:xfrm>
            <a:off x="225784" y="3178628"/>
            <a:ext cx="11198290" cy="247580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441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Los estados líderes </a:t>
            </a:r>
            <a:r>
              <a:rPr lang="es-MX" dirty="0">
                <a:solidFill>
                  <a:srgbClr val="00BEF2"/>
                </a:solidFill>
              </a:rPr>
              <a:t>combinan varias capacidades</a:t>
            </a:r>
            <a:endParaRPr lang="es-ES_tradnl" dirty="0">
              <a:solidFill>
                <a:srgbClr val="00BEF2"/>
              </a:solidFill>
            </a:endParaRPr>
          </a:p>
        </p:txBody>
      </p:sp>
      <p:sp>
        <p:nvSpPr>
          <p:cNvPr id="6" name="Google Shape;272;p8">
            <a:extLst>
              <a:ext uri="{FF2B5EF4-FFF2-40B4-BE49-F238E27FC236}">
                <a16:creationId xmlns:a16="http://schemas.microsoft.com/office/drawing/2014/main" id="{A27FAAF1-6EAE-05E8-DFB7-FDA8D9172936}"/>
              </a:ext>
            </a:extLst>
          </p:cNvPr>
          <p:cNvSpPr txBox="1"/>
          <p:nvPr/>
        </p:nvSpPr>
        <p:spPr>
          <a:xfrm>
            <a:off x="176594" y="5961010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282E0E-EF54-AC83-A19D-CC901416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31" y="6003018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279BD3-2662-C2D4-84AC-310E7068D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50" y="600301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A363AE-48F5-CB49-959A-CEEB0BD5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368" y="6003018"/>
            <a:ext cx="404866" cy="231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FBFFE0-D59E-DB56-EF37-46CD979C6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67" y="6003018"/>
            <a:ext cx="404866" cy="2313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5E89A8-224E-BEB9-CE57-0521AB457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60" y="6003018"/>
            <a:ext cx="404866" cy="2313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9CFD9A-55B9-7DAA-E140-E56AC4BDA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65" y="6003018"/>
            <a:ext cx="404866" cy="2313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BBCAD7-6965-7C74-8BEF-DD7F618912A7}"/>
              </a:ext>
            </a:extLst>
          </p:cNvPr>
          <p:cNvSpPr txBox="1"/>
          <p:nvPr/>
        </p:nvSpPr>
        <p:spPr>
          <a:xfrm>
            <a:off x="2968699" y="5964806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4165C2-4D4E-89DC-BECF-D4FB7F00688F}"/>
              </a:ext>
            </a:extLst>
          </p:cNvPr>
          <p:cNvSpPr txBox="1"/>
          <p:nvPr/>
        </p:nvSpPr>
        <p:spPr>
          <a:xfrm>
            <a:off x="4511418" y="596480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E3EFB14-EF78-D618-9F63-1C3A68C8E633}"/>
              </a:ext>
            </a:extLst>
          </p:cNvPr>
          <p:cNvSpPr txBox="1"/>
          <p:nvPr/>
        </p:nvSpPr>
        <p:spPr>
          <a:xfrm>
            <a:off x="5723736" y="5964806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6966A4-0DE3-21F5-356F-C6DE768FE834}"/>
              </a:ext>
            </a:extLst>
          </p:cNvPr>
          <p:cNvSpPr txBox="1"/>
          <p:nvPr/>
        </p:nvSpPr>
        <p:spPr>
          <a:xfrm>
            <a:off x="7460235" y="5964806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D5107F-2CAB-0A34-F9C5-A2F984F6BFF4}"/>
              </a:ext>
            </a:extLst>
          </p:cNvPr>
          <p:cNvSpPr txBox="1"/>
          <p:nvPr/>
        </p:nvSpPr>
        <p:spPr>
          <a:xfrm>
            <a:off x="9246428" y="5964806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9AA32D-72F5-BDFE-8776-A40A71C1F24C}"/>
              </a:ext>
            </a:extLst>
          </p:cNvPr>
          <p:cNvSpPr txBox="1"/>
          <p:nvPr/>
        </p:nvSpPr>
        <p:spPr>
          <a:xfrm>
            <a:off x="10505233" y="59648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E65536-9579-3711-3283-8881F5310C2E}"/>
              </a:ext>
            </a:extLst>
          </p:cNvPr>
          <p:cNvSpPr txBox="1">
            <a:spLocks/>
          </p:cNvSpPr>
          <p:nvPr/>
        </p:nvSpPr>
        <p:spPr>
          <a:xfrm>
            <a:off x="176594" y="969611"/>
            <a:ext cx="11797691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existe una ruta única hacia la competitividad</a:t>
            </a: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05308A8C-1098-3625-F5B0-03935763069E}"/>
              </a:ext>
            </a:extLst>
          </p:cNvPr>
          <p:cNvGraphicFramePr/>
          <p:nvPr/>
        </p:nvGraphicFramePr>
        <p:xfrm>
          <a:off x="225784" y="1726502"/>
          <a:ext cx="11199100" cy="3927932"/>
        </p:xfrm>
        <a:graphic>
          <a:graphicData uri="http://schemas.openxmlformats.org/drawingml/2006/table">
            <a:tbl>
              <a:tblPr/>
              <a:tblGrid>
                <a:gridCol w="1313542">
                  <a:extLst>
                    <a:ext uri="{9D8B030D-6E8A-4147-A177-3AD203B41FA5}">
                      <a16:colId xmlns:a16="http://schemas.microsoft.com/office/drawing/2014/main" val="4230143112"/>
                    </a:ext>
                  </a:extLst>
                </a:gridCol>
                <a:gridCol w="2655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22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7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4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62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Posición ICE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Entidad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Economía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Infraestructura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M. de Trabajo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Sociedad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25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Derecho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Gobierno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Ciudad de México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Querétaro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Nuevo León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Coahuila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Baja California Sur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Jalisco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9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7</a:t>
                      </a:r>
                      <a:endParaRPr lang="es-ES_tradnl" sz="1800" b="1" noProof="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Yucatán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0" noProof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9B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872940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5B8D45A-DDD8-4A49-7664-9EEFEBEB60CA}"/>
              </a:ext>
            </a:extLst>
          </p:cNvPr>
          <p:cNvSpPr/>
          <p:nvPr/>
        </p:nvSpPr>
        <p:spPr>
          <a:xfrm>
            <a:off x="225784" y="2177143"/>
            <a:ext cx="8860159" cy="49348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C837D8-11BA-3BBA-46C7-331E1AE6354E}"/>
              </a:ext>
            </a:extLst>
          </p:cNvPr>
          <p:cNvSpPr/>
          <p:nvPr/>
        </p:nvSpPr>
        <p:spPr>
          <a:xfrm>
            <a:off x="225784" y="2670629"/>
            <a:ext cx="11198290" cy="2983805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53DE041-C446-8A48-5EC8-4BC3FE0AE80C}"/>
              </a:ext>
            </a:extLst>
          </p:cNvPr>
          <p:cNvSpPr/>
          <p:nvPr/>
        </p:nvSpPr>
        <p:spPr>
          <a:xfrm>
            <a:off x="10261600" y="2177143"/>
            <a:ext cx="1161143" cy="49348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Los estados rezagados </a:t>
            </a:r>
            <a:r>
              <a:rPr lang="es-MX" dirty="0">
                <a:solidFill>
                  <a:srgbClr val="00BEF2"/>
                </a:solidFill>
              </a:rPr>
              <a:t>enfrentan desafíos sistémicos </a:t>
            </a:r>
            <a:endParaRPr lang="es-ES_tradnl" dirty="0">
              <a:solidFill>
                <a:srgbClr val="004254"/>
              </a:solidFill>
            </a:endParaRPr>
          </a:p>
        </p:txBody>
      </p:sp>
      <p:sp>
        <p:nvSpPr>
          <p:cNvPr id="6" name="Google Shape;272;p8">
            <a:extLst>
              <a:ext uri="{FF2B5EF4-FFF2-40B4-BE49-F238E27FC236}">
                <a16:creationId xmlns:a16="http://schemas.microsoft.com/office/drawing/2014/main" id="{A27FAAF1-6EAE-05E8-DFB7-FDA8D9172936}"/>
              </a:ext>
            </a:extLst>
          </p:cNvPr>
          <p:cNvSpPr txBox="1"/>
          <p:nvPr/>
        </p:nvSpPr>
        <p:spPr>
          <a:xfrm>
            <a:off x="176594" y="5961010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282E0E-EF54-AC83-A19D-CC901416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31" y="6003018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279BD3-2662-C2D4-84AC-310E7068D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50" y="600301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A363AE-48F5-CB49-959A-CEEB0BD5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368" y="6003018"/>
            <a:ext cx="404866" cy="231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FBFFE0-D59E-DB56-EF37-46CD979C6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67" y="6003018"/>
            <a:ext cx="404866" cy="2313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5E89A8-224E-BEB9-CE57-0521AB457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60" y="6003018"/>
            <a:ext cx="404866" cy="2313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9CFD9A-55B9-7DAA-E140-E56AC4BDA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65" y="6003018"/>
            <a:ext cx="404866" cy="2313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BBCAD7-6965-7C74-8BEF-DD7F618912A7}"/>
              </a:ext>
            </a:extLst>
          </p:cNvPr>
          <p:cNvSpPr txBox="1"/>
          <p:nvPr/>
        </p:nvSpPr>
        <p:spPr>
          <a:xfrm>
            <a:off x="2968699" y="5964806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4165C2-4D4E-89DC-BECF-D4FB7F00688F}"/>
              </a:ext>
            </a:extLst>
          </p:cNvPr>
          <p:cNvSpPr txBox="1"/>
          <p:nvPr/>
        </p:nvSpPr>
        <p:spPr>
          <a:xfrm>
            <a:off x="4511418" y="596480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E3EFB14-EF78-D618-9F63-1C3A68C8E633}"/>
              </a:ext>
            </a:extLst>
          </p:cNvPr>
          <p:cNvSpPr txBox="1"/>
          <p:nvPr/>
        </p:nvSpPr>
        <p:spPr>
          <a:xfrm>
            <a:off x="5723736" y="5964806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6966A4-0DE3-21F5-356F-C6DE768FE834}"/>
              </a:ext>
            </a:extLst>
          </p:cNvPr>
          <p:cNvSpPr txBox="1"/>
          <p:nvPr/>
        </p:nvSpPr>
        <p:spPr>
          <a:xfrm>
            <a:off x="7460235" y="5964806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D5107F-2CAB-0A34-F9C5-A2F984F6BFF4}"/>
              </a:ext>
            </a:extLst>
          </p:cNvPr>
          <p:cNvSpPr txBox="1"/>
          <p:nvPr/>
        </p:nvSpPr>
        <p:spPr>
          <a:xfrm>
            <a:off x="9246428" y="5964806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9AA32D-72F5-BDFE-8776-A40A71C1F24C}"/>
              </a:ext>
            </a:extLst>
          </p:cNvPr>
          <p:cNvSpPr txBox="1"/>
          <p:nvPr/>
        </p:nvSpPr>
        <p:spPr>
          <a:xfrm>
            <a:off x="10505233" y="59648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E65536-9579-3711-3283-8881F5310C2E}"/>
              </a:ext>
            </a:extLst>
          </p:cNvPr>
          <p:cNvSpPr txBox="1">
            <a:spLocks/>
          </p:cNvSpPr>
          <p:nvPr/>
        </p:nvSpPr>
        <p:spPr>
          <a:xfrm>
            <a:off x="176594" y="969611"/>
            <a:ext cx="11797691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Desempeños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aislados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 son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suficientes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C2B2502-6B22-0B19-24C3-544D9A303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5010629"/>
              </p:ext>
            </p:extLst>
          </p:nvPr>
        </p:nvGraphicFramePr>
        <p:xfrm>
          <a:off x="225784" y="1726502"/>
          <a:ext cx="11198291" cy="3927933"/>
        </p:xfrm>
        <a:graphic>
          <a:graphicData uri="http://schemas.openxmlformats.org/drawingml/2006/table">
            <a:tbl>
              <a:tblPr/>
              <a:tblGrid>
                <a:gridCol w="1294087">
                  <a:extLst>
                    <a:ext uri="{9D8B030D-6E8A-4147-A177-3AD203B41FA5}">
                      <a16:colId xmlns:a16="http://schemas.microsoft.com/office/drawing/2014/main" val="4184482689"/>
                    </a:ext>
                  </a:extLst>
                </a:gridCol>
                <a:gridCol w="2624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22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66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67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Posición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ICE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Entidad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Economía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Infraest</a:t>
                      </a:r>
                      <a:r>
                        <a:rPr lang="es-MX"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ructura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M. de Trabajo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Sociedad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Derecho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Gobierno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lang="en-US"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Puebla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25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07616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27</a:t>
                      </a:r>
                      <a:endParaRPr sz="18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Chiapas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Zacatecas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21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58326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Morelos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904793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Michoacán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18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20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21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751965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Oaxaca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129567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Guerrero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34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</a:rPr>
              <a:t>Los estados rezagados </a:t>
            </a:r>
            <a:r>
              <a:rPr lang="es-MX" dirty="0">
                <a:solidFill>
                  <a:srgbClr val="00BEF2"/>
                </a:solidFill>
              </a:rPr>
              <a:t>enfrentan desafíos sistémicos </a:t>
            </a:r>
            <a:endParaRPr lang="es-ES_tradnl" dirty="0">
              <a:solidFill>
                <a:srgbClr val="00425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Google Shape;272;p8">
            <a:extLst>
              <a:ext uri="{FF2B5EF4-FFF2-40B4-BE49-F238E27FC236}">
                <a16:creationId xmlns:a16="http://schemas.microsoft.com/office/drawing/2014/main" id="{A27FAAF1-6EAE-05E8-DFB7-FDA8D9172936}"/>
              </a:ext>
            </a:extLst>
          </p:cNvPr>
          <p:cNvSpPr txBox="1"/>
          <p:nvPr/>
        </p:nvSpPr>
        <p:spPr>
          <a:xfrm>
            <a:off x="176594" y="5961010"/>
            <a:ext cx="23028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MX" b="1" i="0" u="none" strike="noStrike" cap="none" dirty="0">
                <a:solidFill>
                  <a:srgbClr val="40404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Nivel de competitividad</a:t>
            </a:r>
            <a:endParaRPr lang="es-MX" sz="1000" b="0" i="0" u="none" strike="noStrike" cap="none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282E0E-EF54-AC83-A19D-CC901416E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331" y="6003018"/>
            <a:ext cx="404866" cy="2313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1279BD3-2662-C2D4-84AC-310E7068D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050" y="6003018"/>
            <a:ext cx="404866" cy="2313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BA363AE-48F5-CB49-959A-CEEB0BD5F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1368" y="6003018"/>
            <a:ext cx="404866" cy="2313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FBFFE0-D59E-DB56-EF37-46CD979C6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67" y="6003018"/>
            <a:ext cx="404866" cy="23135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85E89A8-224E-BEB9-CE57-0521AB457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60" y="6003018"/>
            <a:ext cx="404866" cy="2313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69CFD9A-55B9-7DAA-E140-E56AC4BDA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2865" y="6003018"/>
            <a:ext cx="404866" cy="23135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EBBCAD7-6965-7C74-8BEF-DD7F618912A7}"/>
              </a:ext>
            </a:extLst>
          </p:cNvPr>
          <p:cNvSpPr txBox="1"/>
          <p:nvPr/>
        </p:nvSpPr>
        <p:spPr>
          <a:xfrm>
            <a:off x="2968699" y="5964806"/>
            <a:ext cx="869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alta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4165C2-4D4E-89DC-BECF-D4FB7F00688F}"/>
              </a:ext>
            </a:extLst>
          </p:cNvPr>
          <p:cNvSpPr txBox="1"/>
          <p:nvPr/>
        </p:nvSpPr>
        <p:spPr>
          <a:xfrm>
            <a:off x="4511418" y="596480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E3EFB14-EF78-D618-9F63-1C3A68C8E633}"/>
              </a:ext>
            </a:extLst>
          </p:cNvPr>
          <p:cNvSpPr txBox="1"/>
          <p:nvPr/>
        </p:nvSpPr>
        <p:spPr>
          <a:xfrm>
            <a:off x="5723736" y="5964806"/>
            <a:ext cx="1018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alta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B6966A4-0DE3-21F5-356F-C6DE768FE834}"/>
              </a:ext>
            </a:extLst>
          </p:cNvPr>
          <p:cNvSpPr txBox="1"/>
          <p:nvPr/>
        </p:nvSpPr>
        <p:spPr>
          <a:xfrm>
            <a:off x="7460235" y="5964806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Media baja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D5107F-2CAB-0A34-F9C5-A2F984F6BFF4}"/>
              </a:ext>
            </a:extLst>
          </p:cNvPr>
          <p:cNvSpPr txBox="1"/>
          <p:nvPr/>
        </p:nvSpPr>
        <p:spPr>
          <a:xfrm>
            <a:off x="9246428" y="5964806"/>
            <a:ext cx="540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Baja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69AA32D-72F5-BDFE-8776-A40A71C1F24C}"/>
              </a:ext>
            </a:extLst>
          </p:cNvPr>
          <p:cNvSpPr txBox="1"/>
          <p:nvPr/>
        </p:nvSpPr>
        <p:spPr>
          <a:xfrm>
            <a:off x="10505233" y="59648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Muy baja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BE65536-9579-3711-3283-8881F5310C2E}"/>
              </a:ext>
            </a:extLst>
          </p:cNvPr>
          <p:cNvSpPr txBox="1">
            <a:spLocks/>
          </p:cNvSpPr>
          <p:nvPr/>
        </p:nvSpPr>
        <p:spPr>
          <a:xfrm>
            <a:off x="176594" y="969611"/>
            <a:ext cx="11797691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Desempeños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aislados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no son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suficientes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C2B2502-6B22-0B19-24C3-544D9A303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910779"/>
              </p:ext>
            </p:extLst>
          </p:nvPr>
        </p:nvGraphicFramePr>
        <p:xfrm>
          <a:off x="225784" y="1726502"/>
          <a:ext cx="11198291" cy="3927933"/>
        </p:xfrm>
        <a:graphic>
          <a:graphicData uri="http://schemas.openxmlformats.org/drawingml/2006/table">
            <a:tbl>
              <a:tblPr/>
              <a:tblGrid>
                <a:gridCol w="1294087">
                  <a:extLst>
                    <a:ext uri="{9D8B030D-6E8A-4147-A177-3AD203B41FA5}">
                      <a16:colId xmlns:a16="http://schemas.microsoft.com/office/drawing/2014/main" val="4184482689"/>
                    </a:ext>
                  </a:extLst>
                </a:gridCol>
                <a:gridCol w="2624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0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22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66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67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Posición</a:t>
                      </a: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ICE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Entidad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Economía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Infraest</a:t>
                      </a:r>
                      <a:r>
                        <a:rPr lang="es-MX" sz="1100" b="1" dirty="0" err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ructura</a:t>
                      </a:r>
                      <a:endParaRPr sz="1100" b="1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M. de Trabajo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Sociedad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Derecho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Gobierno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lang="en-US"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Puebla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25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07616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27</a:t>
                      </a:r>
                      <a:endParaRPr sz="18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Chiapas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10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10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10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A103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4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8CE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Zacatecas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21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58326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Morelos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b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904793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Michoacán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18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20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21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751965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600" b="1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Oaxaca</a:t>
                      </a:r>
                      <a:endParaRPr sz="1600" b="1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28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31</a:t>
                      </a:r>
                      <a:endParaRPr sz="1800" b="0" dirty="0">
                        <a:solidFill>
                          <a:srgbClr val="FFFFFF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</a:t>
                      </a:r>
                      <a:endParaRPr sz="1800" b="0" dirty="0">
                        <a:solidFill>
                          <a:schemeClr val="tx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129567"/>
                  </a:ext>
                </a:extLst>
              </a:tr>
              <a:tr h="4958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  <a:endParaRPr sz="1800" dirty="0"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Guerrero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09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</a:t>
                      </a:r>
                      <a:r>
                        <a:rPr lang="es-MX"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4</a:t>
                      </a:r>
                      <a:endParaRPr sz="1800" b="0" dirty="0">
                        <a:solidFill>
                          <a:srgbClr val="33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FFFFFF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3E6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33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B4CAFF86-D1FE-60E8-7534-675A525782A2}"/>
              </a:ext>
            </a:extLst>
          </p:cNvPr>
          <p:cNvSpPr/>
          <p:nvPr/>
        </p:nvSpPr>
        <p:spPr>
          <a:xfrm>
            <a:off x="225784" y="2177143"/>
            <a:ext cx="11198290" cy="49348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A0CA2F1-023A-C6B9-D2C7-9D111532C4CE}"/>
              </a:ext>
            </a:extLst>
          </p:cNvPr>
          <p:cNvSpPr/>
          <p:nvPr/>
        </p:nvSpPr>
        <p:spPr>
          <a:xfrm>
            <a:off x="225784" y="3178628"/>
            <a:ext cx="11198290" cy="2475806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301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FDE6CF3E-00C2-95BD-636E-9884FC00CAD8}"/>
              </a:ext>
            </a:extLst>
          </p:cNvPr>
          <p:cNvSpPr/>
          <p:nvPr/>
        </p:nvSpPr>
        <p:spPr>
          <a:xfrm>
            <a:off x="357754" y="3713113"/>
            <a:ext cx="6612889" cy="1709103"/>
          </a:xfrm>
          <a:prstGeom prst="roundRect">
            <a:avLst>
              <a:gd name="adj" fmla="val 7520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CBFC80FD-D6DD-9C05-099B-826532DD5A0D}"/>
              </a:ext>
            </a:extLst>
          </p:cNvPr>
          <p:cNvSpPr/>
          <p:nvPr/>
        </p:nvSpPr>
        <p:spPr>
          <a:xfrm>
            <a:off x="7644271" y="1592138"/>
            <a:ext cx="3754643" cy="3818795"/>
          </a:xfrm>
          <a:prstGeom prst="roundRect">
            <a:avLst>
              <a:gd name="adj" fmla="val 5304"/>
            </a:avLst>
          </a:prstGeom>
          <a:solidFill>
            <a:srgbClr val="004254">
              <a:alpha val="93000"/>
            </a:srgb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646C2B58-EE43-E004-0B42-EF18A796992F}"/>
              </a:ext>
            </a:extLst>
          </p:cNvPr>
          <p:cNvSpPr/>
          <p:nvPr/>
        </p:nvSpPr>
        <p:spPr>
          <a:xfrm>
            <a:off x="357754" y="1592138"/>
            <a:ext cx="6612889" cy="1709103"/>
          </a:xfrm>
          <a:prstGeom prst="roundRect">
            <a:avLst>
              <a:gd name="adj" fmla="val 7520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Dos maneras de leer </a:t>
            </a:r>
            <a:r>
              <a:rPr lang="es-MX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desempeño de una entidad</a:t>
            </a:r>
            <a:endParaRPr lang="es-ES_tradnl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580F177-8985-9790-AA19-156B9A6937EC}"/>
              </a:ext>
            </a:extLst>
          </p:cNvPr>
          <p:cNvSpPr>
            <a:spLocks noGrp="1"/>
          </p:cNvSpPr>
          <p:nvPr/>
        </p:nvSpPr>
        <p:spPr>
          <a:xfrm>
            <a:off x="1580266" y="1812655"/>
            <a:ext cx="1964379" cy="153265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25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MX" sz="4000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Mejora</a:t>
            </a:r>
            <a:r>
              <a:rPr sz="4000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 </a:t>
            </a:r>
            <a:endParaRPr lang="es-ES" sz="4000" dirty="0">
              <a:solidFill>
                <a:srgbClr val="00BEF2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  <a:p>
            <a:pPr>
              <a:buNone/>
              <a:defRPr sz="25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interna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0CBE51-E3CA-1256-8773-54DDACF864F9}"/>
              </a:ext>
            </a:extLst>
          </p:cNvPr>
          <p:cNvSpPr txBox="1"/>
          <p:nvPr/>
        </p:nvSpPr>
        <p:spPr>
          <a:xfrm>
            <a:off x="217019" y="1483261"/>
            <a:ext cx="140422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500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1</a:t>
            </a:r>
            <a:endParaRPr lang="es-ES_tradnl" sz="4800" dirty="0"/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A8186F97-8F9D-B3F2-2AB8-5676E2DF6030}"/>
              </a:ext>
            </a:extLst>
          </p:cNvPr>
          <p:cNvSpPr txBox="1">
            <a:spLocks/>
          </p:cNvSpPr>
          <p:nvPr/>
        </p:nvSpPr>
        <p:spPr>
          <a:xfrm>
            <a:off x="3704822" y="1796613"/>
            <a:ext cx="3162530" cy="1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Puntaje o valor del indicador.</a:t>
            </a:r>
            <a:r>
              <a:rPr lang="es-MX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
¿Cómo cambió respecto al año anterior?</a:t>
            </a:r>
          </a:p>
        </p:txBody>
      </p:sp>
      <p:cxnSp>
        <p:nvCxnSpPr>
          <p:cNvPr id="25" name="Google Shape;273;p8">
            <a:extLst>
              <a:ext uri="{FF2B5EF4-FFF2-40B4-BE49-F238E27FC236}">
                <a16:creationId xmlns:a16="http://schemas.microsoft.com/office/drawing/2014/main" id="{DE2AC891-6FCA-A10C-A0A4-84BAFCF96E79}"/>
              </a:ext>
            </a:extLst>
          </p:cNvPr>
          <p:cNvCxnSpPr>
            <a:cxnSpLocks/>
          </p:cNvCxnSpPr>
          <p:nvPr/>
        </p:nvCxnSpPr>
        <p:spPr>
          <a:xfrm flipV="1">
            <a:off x="3565099" y="1780571"/>
            <a:ext cx="0" cy="1339619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Título 1">
            <a:extLst>
              <a:ext uri="{FF2B5EF4-FFF2-40B4-BE49-F238E27FC236}">
                <a16:creationId xmlns:a16="http://schemas.microsoft.com/office/drawing/2014/main" id="{A51CE1D4-8B6D-E30F-9CDD-BD1CBCF47ED9}"/>
              </a:ext>
            </a:extLst>
          </p:cNvPr>
          <p:cNvSpPr txBox="1">
            <a:spLocks/>
          </p:cNvSpPr>
          <p:nvPr/>
        </p:nvSpPr>
        <p:spPr>
          <a:xfrm>
            <a:off x="7880988" y="1880501"/>
            <a:ext cx="2620433" cy="331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basta con mejorar; para ganar posiciones, </a:t>
            </a:r>
          </a:p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necesario avanzar más que las demás entidades.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1F74EC61-2673-AE72-6915-ABF37C9C6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667" y="638649"/>
            <a:ext cx="1964379" cy="5814561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1C603555-FE68-EF2A-6471-DEBABB69C4F1}"/>
              </a:ext>
            </a:extLst>
          </p:cNvPr>
          <p:cNvSpPr>
            <a:spLocks noGrp="1"/>
          </p:cNvSpPr>
          <p:nvPr/>
        </p:nvSpPr>
        <p:spPr>
          <a:xfrm>
            <a:off x="1580266" y="3931274"/>
            <a:ext cx="1964379" cy="153265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2550" b="1">
                <a:solidFill>
                  <a:srgbClr val="ED7D31"/>
                </a:solidFill>
                <a:latin typeface="Arial"/>
                <a:ea typeface="Arial"/>
                <a:cs typeface="Arial"/>
              </a:defRPr>
            </a:pPr>
            <a:r>
              <a:rPr lang="es-MX" sz="4000" b="1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Mejora </a:t>
            </a:r>
            <a:r>
              <a:rPr lang="es-MX" sz="400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relativa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5EAE254-291F-0D4E-7BDC-962742F0E273}"/>
              </a:ext>
            </a:extLst>
          </p:cNvPr>
          <p:cNvSpPr txBox="1"/>
          <p:nvPr/>
        </p:nvSpPr>
        <p:spPr>
          <a:xfrm>
            <a:off x="217019" y="3601880"/>
            <a:ext cx="1404223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1500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2</a:t>
            </a:r>
            <a:endParaRPr lang="es-ES_tradnl" sz="4800" dirty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4787EC63-1259-78C7-95BF-731B56B50106}"/>
              </a:ext>
            </a:extLst>
          </p:cNvPr>
          <p:cNvSpPr txBox="1">
            <a:spLocks/>
          </p:cNvSpPr>
          <p:nvPr/>
        </p:nvSpPr>
        <p:spPr>
          <a:xfrm>
            <a:off x="3704822" y="3915232"/>
            <a:ext cx="3162530" cy="1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Posición o distancia frente a los demás.</a:t>
            </a:r>
            <a:r>
              <a:rPr lang="es-MX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
¿Cómo cambió respecto al resto de los estados?</a:t>
            </a:r>
          </a:p>
          <a:p>
            <a:pPr>
              <a:defRPr sz="18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s-MX" sz="2000" b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20" name="Google Shape;273;p8">
            <a:extLst>
              <a:ext uri="{FF2B5EF4-FFF2-40B4-BE49-F238E27FC236}">
                <a16:creationId xmlns:a16="http://schemas.microsoft.com/office/drawing/2014/main" id="{88C18159-BD63-88B9-A22A-E03FB73746B9}"/>
              </a:ext>
            </a:extLst>
          </p:cNvPr>
          <p:cNvCxnSpPr>
            <a:cxnSpLocks/>
          </p:cNvCxnSpPr>
          <p:nvPr/>
        </p:nvCxnSpPr>
        <p:spPr>
          <a:xfrm flipV="1">
            <a:off x="3565099" y="3899190"/>
            <a:ext cx="0" cy="1339619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" name="Google Shape;273;p8">
            <a:extLst>
              <a:ext uri="{FF2B5EF4-FFF2-40B4-BE49-F238E27FC236}">
                <a16:creationId xmlns:a16="http://schemas.microsoft.com/office/drawing/2014/main" id="{8EF7AD86-D5F5-9F49-08BC-C879F2DED611}"/>
              </a:ext>
            </a:extLst>
          </p:cNvPr>
          <p:cNvCxnSpPr>
            <a:cxnSpLocks/>
          </p:cNvCxnSpPr>
          <p:nvPr/>
        </p:nvCxnSpPr>
        <p:spPr>
          <a:xfrm flipV="1">
            <a:off x="1431499" y="1780571"/>
            <a:ext cx="0" cy="1339619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" name="Google Shape;273;p8">
            <a:extLst>
              <a:ext uri="{FF2B5EF4-FFF2-40B4-BE49-F238E27FC236}">
                <a16:creationId xmlns:a16="http://schemas.microsoft.com/office/drawing/2014/main" id="{17F4C919-C472-AC13-CC7E-3D1A70046B1D}"/>
              </a:ext>
            </a:extLst>
          </p:cNvPr>
          <p:cNvCxnSpPr>
            <a:cxnSpLocks/>
          </p:cNvCxnSpPr>
          <p:nvPr/>
        </p:nvCxnSpPr>
        <p:spPr>
          <a:xfrm flipV="1">
            <a:off x="1431499" y="3899190"/>
            <a:ext cx="0" cy="1339619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78304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FD86983C-5664-BF9C-9BB3-21EC33A7ED27}"/>
              </a:ext>
            </a:extLst>
          </p:cNvPr>
          <p:cNvSpPr/>
          <p:nvPr/>
        </p:nvSpPr>
        <p:spPr>
          <a:xfrm>
            <a:off x="8069683" y="1155324"/>
            <a:ext cx="4405339" cy="5052038"/>
          </a:xfrm>
          <a:prstGeom prst="roundRect">
            <a:avLst>
              <a:gd name="adj" fmla="val 5304"/>
            </a:avLst>
          </a:prstGeom>
          <a:solidFill>
            <a:srgbClr val="004254">
              <a:alpha val="97000"/>
            </a:srgb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AC316FB-BD40-6714-B407-F829950E92BE}"/>
              </a:ext>
            </a:extLst>
          </p:cNvPr>
          <p:cNvCxnSpPr/>
          <p:nvPr/>
        </p:nvCxnSpPr>
        <p:spPr>
          <a:xfrm>
            <a:off x="5272397" y="1846301"/>
            <a:ext cx="0" cy="1680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E860747B-CE22-34DB-52E9-01A64C5B7E73}"/>
              </a:ext>
            </a:extLst>
          </p:cNvPr>
          <p:cNvCxnSpPr/>
          <p:nvPr/>
        </p:nvCxnSpPr>
        <p:spPr>
          <a:xfrm>
            <a:off x="5272397" y="3555834"/>
            <a:ext cx="0" cy="16803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ES_tradnl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ICE cumple 20 años </a:t>
            </a:r>
            <a:r>
              <a:rPr lang="es-ES_tradnl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midiendo a los estados</a:t>
            </a:r>
          </a:p>
        </p:txBody>
      </p:sp>
      <p:cxnSp>
        <p:nvCxnSpPr>
          <p:cNvPr id="9" name="Google Shape;273;p8">
            <a:extLst>
              <a:ext uri="{FF2B5EF4-FFF2-40B4-BE49-F238E27FC236}">
                <a16:creationId xmlns:a16="http://schemas.microsoft.com/office/drawing/2014/main" id="{066A26CF-EB2D-7CE2-7658-FB76A277D955}"/>
              </a:ext>
            </a:extLst>
          </p:cNvPr>
          <p:cNvCxnSpPr>
            <a:cxnSpLocks/>
          </p:cNvCxnSpPr>
          <p:nvPr/>
        </p:nvCxnSpPr>
        <p:spPr>
          <a:xfrm flipV="1">
            <a:off x="465494" y="1308902"/>
            <a:ext cx="0" cy="4657183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09B8F2E9-2AC3-1A27-6EF2-AD82D7F2F497}"/>
              </a:ext>
            </a:extLst>
          </p:cNvPr>
          <p:cNvSpPr>
            <a:spLocks noGrp="1"/>
          </p:cNvSpPr>
          <p:nvPr/>
        </p:nvSpPr>
        <p:spPr>
          <a:xfrm>
            <a:off x="8624320" y="1672400"/>
            <a:ext cx="3288151" cy="442697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202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320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definición permanece: generar, atraer y retener talento e inversión.</a:t>
            </a:r>
          </a:p>
          <a:p>
            <a:pPr>
              <a:buNone/>
              <a:defRPr sz="202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32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Cambian las capacidades necesarias para lograrlo.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C3FDCE7-EEBF-1044-944B-FE29C8CB0D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47" r="23286"/>
          <a:stretch>
            <a:fillRect/>
          </a:stretch>
        </p:blipFill>
        <p:spPr>
          <a:xfrm>
            <a:off x="279400" y="1155323"/>
            <a:ext cx="3662756" cy="5052038"/>
          </a:xfrm>
          <a:prstGeom prst="roundRect">
            <a:avLst>
              <a:gd name="adj" fmla="val 7208"/>
            </a:avLst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D22E9A4-F502-57EA-7446-A7EFF06D063D}"/>
              </a:ext>
            </a:extLst>
          </p:cNvPr>
          <p:cNvSpPr>
            <a:spLocks noGrp="1"/>
          </p:cNvSpPr>
          <p:nvPr/>
        </p:nvSpPr>
        <p:spPr>
          <a:xfrm>
            <a:off x="3721471" y="3164111"/>
            <a:ext cx="2233488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_tradnl" sz="4400" dirty="0">
                <a:solidFill>
                  <a:srgbClr val="004254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2016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9E06B12-514D-FEEB-FE02-C23596D2B8D6}"/>
              </a:ext>
            </a:extLst>
          </p:cNvPr>
          <p:cNvSpPr>
            <a:spLocks noGrp="1"/>
          </p:cNvSpPr>
          <p:nvPr/>
        </p:nvSpPr>
        <p:spPr>
          <a:xfrm>
            <a:off x="5436342" y="3268294"/>
            <a:ext cx="2233488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DIEZ AÑOS</a:t>
            </a:r>
          </a:p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Construir un puente entre dos </a:t>
            </a:r>
            <a:r>
              <a:rPr lang="es-ES_tradnl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Méxicos</a:t>
            </a: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D5DD88B-7756-AE26-0C24-E18FD3B44BA6}"/>
              </a:ext>
            </a:extLst>
          </p:cNvPr>
          <p:cNvSpPr>
            <a:spLocks noGrp="1"/>
          </p:cNvSpPr>
          <p:nvPr/>
        </p:nvSpPr>
        <p:spPr>
          <a:xfrm>
            <a:off x="3721471" y="4910815"/>
            <a:ext cx="2233488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4050" b="1">
                <a:solidFill>
                  <a:srgbClr val="ED7D31"/>
                </a:solidFill>
                <a:latin typeface="Arial"/>
                <a:ea typeface="Arial"/>
                <a:cs typeface="Arial"/>
              </a:defRPr>
            </a:pPr>
            <a:r>
              <a:rPr lang="es-ES_tradnl" sz="4400" dirty="0">
                <a:solidFill>
                  <a:srgbClr val="00BEF2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2026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BAC3507-FA27-0D16-5A53-E5544021BFC4}"/>
              </a:ext>
            </a:extLst>
          </p:cNvPr>
          <p:cNvSpPr>
            <a:spLocks noGrp="1"/>
          </p:cNvSpPr>
          <p:nvPr/>
        </p:nvSpPr>
        <p:spPr>
          <a:xfrm>
            <a:off x="5456903" y="5000587"/>
            <a:ext cx="2233488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VEINTE AÑOS</a:t>
            </a:r>
          </a:p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pilares de la nueva economía.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26B138B-BEB6-4477-058D-CED3A953FBA0}"/>
              </a:ext>
            </a:extLst>
          </p:cNvPr>
          <p:cNvSpPr>
            <a:spLocks noGrp="1"/>
          </p:cNvSpPr>
          <p:nvPr/>
        </p:nvSpPr>
        <p:spPr>
          <a:xfrm>
            <a:off x="3700456" y="1501328"/>
            <a:ext cx="24273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ES_tradnl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2006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29AC47D-A524-B722-2044-30F9FF3B42C8}"/>
              </a:ext>
            </a:extLst>
          </p:cNvPr>
          <p:cNvSpPr>
            <a:spLocks noGrp="1"/>
          </p:cNvSpPr>
          <p:nvPr/>
        </p:nvSpPr>
        <p:spPr>
          <a:xfrm>
            <a:off x="5456903" y="1621359"/>
            <a:ext cx="24273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PRIMERA EDICIÓN</a:t>
            </a:r>
          </a:p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Preparar a las entidades para competir.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3E39D7C-8BED-7E9E-57A6-ADADA3112D59}"/>
              </a:ext>
            </a:extLst>
          </p:cNvPr>
          <p:cNvSpPr/>
          <p:nvPr/>
        </p:nvSpPr>
        <p:spPr>
          <a:xfrm>
            <a:off x="5190837" y="1764741"/>
            <a:ext cx="163121" cy="16312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FA185D8-D97E-8CFA-5268-6B21F5F6C636}"/>
              </a:ext>
            </a:extLst>
          </p:cNvPr>
          <p:cNvSpPr/>
          <p:nvPr/>
        </p:nvSpPr>
        <p:spPr>
          <a:xfrm>
            <a:off x="5190837" y="3445116"/>
            <a:ext cx="163121" cy="163121"/>
          </a:xfrm>
          <a:prstGeom prst="ellipse">
            <a:avLst/>
          </a:prstGeom>
          <a:solidFill>
            <a:srgbClr val="004254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164F306E-7510-E465-A4E3-7B08DC875C69}"/>
              </a:ext>
            </a:extLst>
          </p:cNvPr>
          <p:cNvSpPr/>
          <p:nvPr/>
        </p:nvSpPr>
        <p:spPr>
          <a:xfrm>
            <a:off x="5190837" y="5179497"/>
            <a:ext cx="163121" cy="163121"/>
          </a:xfrm>
          <a:prstGeom prst="ellipse">
            <a:avLst/>
          </a:prstGeom>
          <a:solidFill>
            <a:srgbClr val="00BEF2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078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1524163D-972B-BB33-8B70-50FACAF35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094" y="1785504"/>
            <a:ext cx="6534999" cy="4380736"/>
          </a:xfrm>
          <a:prstGeom prst="rect">
            <a:avLst/>
          </a:prstGeom>
        </p:spPr>
      </p:pic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10 </a:t>
            </a:r>
            <a:r>
              <a:rPr lang="en-US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estados</a:t>
            </a:r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mejor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desempeño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20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años</a:t>
            </a:r>
            <a:endParaRPr lang="es-ES_tradnl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Rectángulo 8">
            <a:extLst>
              <a:ext uri="{FF2B5EF4-FFF2-40B4-BE49-F238E27FC236}">
                <a16:creationId xmlns:a16="http://schemas.microsoft.com/office/drawing/2014/main" id="{CFE3579C-FEAE-41A2-BF52-ED8374AD771C}"/>
              </a:ext>
            </a:extLst>
          </p:cNvPr>
          <p:cNvSpPr>
            <a:spLocks noGrp="1"/>
          </p:cNvSpPr>
          <p:nvPr/>
        </p:nvSpPr>
        <p:spPr>
          <a:xfrm>
            <a:off x="510916" y="3387545"/>
            <a:ext cx="2438947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333333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Baja California Sur</a:t>
            </a: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" name="Rectángulo 8">
            <a:extLst>
              <a:ext uri="{FF2B5EF4-FFF2-40B4-BE49-F238E27FC236}">
                <a16:creationId xmlns:a16="http://schemas.microsoft.com/office/drawing/2014/main" id="{2ED6C424-542A-20A1-3185-340D22F58E14}"/>
              </a:ext>
            </a:extLst>
          </p:cNvPr>
          <p:cNvSpPr>
            <a:spLocks noGrp="1"/>
          </p:cNvSpPr>
          <p:nvPr/>
        </p:nvSpPr>
        <p:spPr>
          <a:xfrm>
            <a:off x="2384541" y="5331306"/>
            <a:ext cx="1394236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Jalisco</a:t>
            </a:r>
          </a:p>
        </p:txBody>
      </p:sp>
      <p:sp>
        <p:nvSpPr>
          <p:cNvPr id="33" name="Rectángulo 8">
            <a:extLst>
              <a:ext uri="{FF2B5EF4-FFF2-40B4-BE49-F238E27FC236}">
                <a16:creationId xmlns:a16="http://schemas.microsoft.com/office/drawing/2014/main" id="{FE525292-ED82-98A0-EFBE-6EA4DC686336}"/>
              </a:ext>
            </a:extLst>
          </p:cNvPr>
          <p:cNvSpPr>
            <a:spLocks noGrp="1"/>
          </p:cNvSpPr>
          <p:nvPr/>
        </p:nvSpPr>
        <p:spPr>
          <a:xfrm>
            <a:off x="838262" y="1707521"/>
            <a:ext cx="1394236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Sonora</a:t>
            </a:r>
          </a:p>
        </p:txBody>
      </p:sp>
      <p:sp>
        <p:nvSpPr>
          <p:cNvPr id="40" name="Rectángulo 8">
            <a:extLst>
              <a:ext uri="{FF2B5EF4-FFF2-40B4-BE49-F238E27FC236}">
                <a16:creationId xmlns:a16="http://schemas.microsoft.com/office/drawing/2014/main" id="{77FE3371-F7AA-0EE8-F1FE-FDB99AD1DE78}"/>
              </a:ext>
            </a:extLst>
          </p:cNvPr>
          <p:cNvSpPr>
            <a:spLocks noGrp="1"/>
          </p:cNvSpPr>
          <p:nvPr/>
        </p:nvSpPr>
        <p:spPr>
          <a:xfrm>
            <a:off x="-52069" y="2597364"/>
            <a:ext cx="2258690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333333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Baja California</a:t>
            </a: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D9BC15A9-29F7-38AA-A51D-C25B03B04BCD}"/>
              </a:ext>
            </a:extLst>
          </p:cNvPr>
          <p:cNvSpPr>
            <a:spLocks noGrp="1"/>
          </p:cNvSpPr>
          <p:nvPr/>
        </p:nvSpPr>
        <p:spPr>
          <a:xfrm>
            <a:off x="1635737" y="4320266"/>
            <a:ext cx="2128792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Aguascalientes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37B1BCE-A3D4-9D4B-A3D5-91AD79CD0814}"/>
              </a:ext>
            </a:extLst>
          </p:cNvPr>
          <p:cNvCxnSpPr>
            <a:cxnSpLocks/>
          </p:cNvCxnSpPr>
          <p:nvPr/>
        </p:nvCxnSpPr>
        <p:spPr>
          <a:xfrm>
            <a:off x="3023115" y="1940300"/>
            <a:ext cx="168775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8723D66-FF6B-D10E-1C01-C46E462460CB}"/>
              </a:ext>
            </a:extLst>
          </p:cNvPr>
          <p:cNvCxnSpPr>
            <a:cxnSpLocks/>
          </p:cNvCxnSpPr>
          <p:nvPr/>
        </p:nvCxnSpPr>
        <p:spPr>
          <a:xfrm flipV="1">
            <a:off x="4710872" y="1940299"/>
            <a:ext cx="0" cy="62846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D054546-696B-F980-46A0-446FCB5F3B1D}"/>
              </a:ext>
            </a:extLst>
          </p:cNvPr>
          <p:cNvCxnSpPr>
            <a:cxnSpLocks/>
          </p:cNvCxnSpPr>
          <p:nvPr/>
        </p:nvCxnSpPr>
        <p:spPr>
          <a:xfrm>
            <a:off x="3023115" y="2748554"/>
            <a:ext cx="99135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488DE57-CEBF-91FF-67E5-A313381392AA}"/>
              </a:ext>
            </a:extLst>
          </p:cNvPr>
          <p:cNvCxnSpPr>
            <a:cxnSpLocks/>
          </p:cNvCxnSpPr>
          <p:nvPr/>
        </p:nvCxnSpPr>
        <p:spPr>
          <a:xfrm>
            <a:off x="3747036" y="3556009"/>
            <a:ext cx="63936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45979FD8-560F-83F0-DD90-78A8DCE96195}"/>
              </a:ext>
            </a:extLst>
          </p:cNvPr>
          <p:cNvCxnSpPr>
            <a:cxnSpLocks/>
          </p:cNvCxnSpPr>
          <p:nvPr/>
        </p:nvCxnSpPr>
        <p:spPr>
          <a:xfrm>
            <a:off x="4595606" y="4467370"/>
            <a:ext cx="178030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276ADAD6-1A89-0EEA-0FF0-7AA41159C1BF}"/>
              </a:ext>
            </a:extLst>
          </p:cNvPr>
          <p:cNvCxnSpPr>
            <a:cxnSpLocks/>
          </p:cNvCxnSpPr>
          <p:nvPr/>
        </p:nvCxnSpPr>
        <p:spPr>
          <a:xfrm>
            <a:off x="4595606" y="5498780"/>
            <a:ext cx="146500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9E44EE1E-0130-3DB1-071F-9A7CE3E3C24E}"/>
              </a:ext>
            </a:extLst>
          </p:cNvPr>
          <p:cNvCxnSpPr>
            <a:cxnSpLocks/>
          </p:cNvCxnSpPr>
          <p:nvPr/>
        </p:nvCxnSpPr>
        <p:spPr>
          <a:xfrm flipV="1">
            <a:off x="6057892" y="4870312"/>
            <a:ext cx="0" cy="62846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FCA68D9-8E71-1024-CC81-DF78E328192E}"/>
              </a:ext>
            </a:extLst>
          </p:cNvPr>
          <p:cNvCxnSpPr>
            <a:cxnSpLocks/>
          </p:cNvCxnSpPr>
          <p:nvPr/>
        </p:nvCxnSpPr>
        <p:spPr>
          <a:xfrm flipV="1">
            <a:off x="5686232" y="1970779"/>
            <a:ext cx="0" cy="91836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4DB2273B-127D-B704-82CA-F00FE074CF86}"/>
              </a:ext>
            </a:extLst>
          </p:cNvPr>
          <p:cNvCxnSpPr>
            <a:cxnSpLocks/>
          </p:cNvCxnSpPr>
          <p:nvPr/>
        </p:nvCxnSpPr>
        <p:spPr>
          <a:xfrm>
            <a:off x="5674875" y="1970780"/>
            <a:ext cx="168775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64DA16B5-A7A0-69AF-BCF7-F43103868231}"/>
              </a:ext>
            </a:extLst>
          </p:cNvPr>
          <p:cNvCxnSpPr>
            <a:cxnSpLocks/>
          </p:cNvCxnSpPr>
          <p:nvPr/>
        </p:nvCxnSpPr>
        <p:spPr>
          <a:xfrm>
            <a:off x="6520263" y="2911059"/>
            <a:ext cx="12679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A46A44A3-47BC-F7DE-459C-90836A20F1DF}"/>
              </a:ext>
            </a:extLst>
          </p:cNvPr>
          <p:cNvCxnSpPr>
            <a:cxnSpLocks/>
          </p:cNvCxnSpPr>
          <p:nvPr/>
        </p:nvCxnSpPr>
        <p:spPr>
          <a:xfrm>
            <a:off x="6977463" y="3601173"/>
            <a:ext cx="1937494" cy="569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11937553-F6FE-8E9E-C482-0F80C91371C5}"/>
              </a:ext>
            </a:extLst>
          </p:cNvPr>
          <p:cNvCxnSpPr>
            <a:cxnSpLocks/>
          </p:cNvCxnSpPr>
          <p:nvPr/>
        </p:nvCxnSpPr>
        <p:spPr>
          <a:xfrm>
            <a:off x="7002968" y="4336917"/>
            <a:ext cx="70985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42B6E9D7-92BF-FCAC-D2B1-214751E03688}"/>
              </a:ext>
            </a:extLst>
          </p:cNvPr>
          <p:cNvCxnSpPr>
            <a:cxnSpLocks/>
          </p:cNvCxnSpPr>
          <p:nvPr/>
        </p:nvCxnSpPr>
        <p:spPr>
          <a:xfrm flipV="1">
            <a:off x="7002968" y="4336917"/>
            <a:ext cx="0" cy="36274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4A2FA36A-FA53-5B79-3CC3-B22C249DF1D2}"/>
              </a:ext>
            </a:extLst>
          </p:cNvPr>
          <p:cNvCxnSpPr>
            <a:cxnSpLocks/>
          </p:cNvCxnSpPr>
          <p:nvPr/>
        </p:nvCxnSpPr>
        <p:spPr>
          <a:xfrm>
            <a:off x="7146403" y="5095929"/>
            <a:ext cx="2184166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n 61">
            <a:extLst>
              <a:ext uri="{FF2B5EF4-FFF2-40B4-BE49-F238E27FC236}">
                <a16:creationId xmlns:a16="http://schemas.microsoft.com/office/drawing/2014/main" id="{4ACC7DC4-AFA2-5312-B442-57D89BC7E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844" y="4766041"/>
            <a:ext cx="677137" cy="670046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81A3C5A0-53EB-5D3C-0762-EE7EC9742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029" y="1643601"/>
            <a:ext cx="677137" cy="670046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BCE7CC5B-CDBE-1767-B36C-34F7BE9DF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718" y="3279979"/>
            <a:ext cx="677137" cy="670046"/>
          </a:xfrm>
          <a:prstGeom prst="rect">
            <a:avLst/>
          </a:prstGeom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BB5B32C7-A02B-E36E-F145-83F1B00E1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9859" y="4035776"/>
            <a:ext cx="677137" cy="670046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EDDDAAE7-C655-ACCE-018C-5C8B395F7B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4546" y="2587081"/>
            <a:ext cx="677137" cy="670046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06AF082E-5079-4676-C985-99AA713106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0342" y="1536951"/>
            <a:ext cx="677137" cy="670046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FC3A30C-730E-BBDD-6EFB-9FB3E379F1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9682" y="4150039"/>
            <a:ext cx="677137" cy="670046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EDEE0A2B-D791-EDD9-F696-F0976858F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0724" y="5164461"/>
            <a:ext cx="677137" cy="670046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3312429C-E807-F796-CEC5-7D0FB53971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5398" y="2432645"/>
            <a:ext cx="677137" cy="670046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F78535BD-6618-277E-E4D2-15A8BB069C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9378" y="3220612"/>
            <a:ext cx="677137" cy="670046"/>
          </a:xfrm>
          <a:prstGeom prst="rect">
            <a:avLst/>
          </a:prstGeom>
        </p:spPr>
      </p:pic>
      <p:sp>
        <p:nvSpPr>
          <p:cNvPr id="88" name="Rectángulo 8">
            <a:extLst>
              <a:ext uri="{FF2B5EF4-FFF2-40B4-BE49-F238E27FC236}">
                <a16:creationId xmlns:a16="http://schemas.microsoft.com/office/drawing/2014/main" id="{535BC48D-1113-09A9-D0DB-1BE340C25143}"/>
              </a:ext>
            </a:extLst>
          </p:cNvPr>
          <p:cNvSpPr>
            <a:spLocks noGrp="1"/>
          </p:cNvSpPr>
          <p:nvPr/>
        </p:nvSpPr>
        <p:spPr>
          <a:xfrm>
            <a:off x="8592597" y="2760337"/>
            <a:ext cx="1482924" cy="3095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333333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Coahuila</a:t>
            </a: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9" name="Rectángulo 8">
            <a:extLst>
              <a:ext uri="{FF2B5EF4-FFF2-40B4-BE49-F238E27FC236}">
                <a16:creationId xmlns:a16="http://schemas.microsoft.com/office/drawing/2014/main" id="{C54CDC1A-9729-AD9B-6FAC-28DA558041CC}"/>
              </a:ext>
            </a:extLst>
          </p:cNvPr>
          <p:cNvSpPr>
            <a:spLocks noGrp="1"/>
          </p:cNvSpPr>
          <p:nvPr/>
        </p:nvSpPr>
        <p:spPr>
          <a:xfrm>
            <a:off x="9782377" y="3458391"/>
            <a:ext cx="1623654" cy="3095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333333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Nuevo León </a:t>
            </a: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0" name="Rectángulo 8">
            <a:extLst>
              <a:ext uri="{FF2B5EF4-FFF2-40B4-BE49-F238E27FC236}">
                <a16:creationId xmlns:a16="http://schemas.microsoft.com/office/drawing/2014/main" id="{6B1405BE-3F49-DC19-36E6-3E0E0EA12BF0}"/>
              </a:ext>
            </a:extLst>
          </p:cNvPr>
          <p:cNvSpPr>
            <a:spLocks noGrp="1"/>
          </p:cNvSpPr>
          <p:nvPr/>
        </p:nvSpPr>
        <p:spPr>
          <a:xfrm>
            <a:off x="8544836" y="4194478"/>
            <a:ext cx="1726716" cy="3095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solidFill>
                  <a:srgbClr val="333333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Querétaro</a:t>
            </a:r>
            <a:endParaRPr lang="en-US" sz="20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1" name="Rectángulo 8">
            <a:extLst>
              <a:ext uri="{FF2B5EF4-FFF2-40B4-BE49-F238E27FC236}">
                <a16:creationId xmlns:a16="http://schemas.microsoft.com/office/drawing/2014/main" id="{EE30119E-23A3-3789-65AF-F00C72754C89}"/>
              </a:ext>
            </a:extLst>
          </p:cNvPr>
          <p:cNvSpPr>
            <a:spLocks noGrp="1"/>
          </p:cNvSpPr>
          <p:nvPr/>
        </p:nvSpPr>
        <p:spPr>
          <a:xfrm>
            <a:off x="10160014" y="4962480"/>
            <a:ext cx="1122668" cy="2683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CDMX</a:t>
            </a:r>
          </a:p>
        </p:txBody>
      </p:sp>
      <p:sp>
        <p:nvSpPr>
          <p:cNvPr id="92" name="Rectángulo 8">
            <a:extLst>
              <a:ext uri="{FF2B5EF4-FFF2-40B4-BE49-F238E27FC236}">
                <a16:creationId xmlns:a16="http://schemas.microsoft.com/office/drawing/2014/main" id="{BC8EE776-271A-2AB5-B1B6-CD4F7858AE24}"/>
              </a:ext>
            </a:extLst>
          </p:cNvPr>
          <p:cNvSpPr>
            <a:spLocks noGrp="1"/>
          </p:cNvSpPr>
          <p:nvPr/>
        </p:nvSpPr>
        <p:spPr>
          <a:xfrm>
            <a:off x="8202000" y="1815983"/>
            <a:ext cx="1816779" cy="3095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Chihuahua</a:t>
            </a:r>
          </a:p>
        </p:txBody>
      </p:sp>
    </p:spTree>
    <p:extLst>
      <p:ext uri="{BB962C8B-B14F-4D97-AF65-F5344CB8AC3E}">
        <p14:creationId xmlns:p14="http://schemas.microsoft.com/office/powerpoint/2010/main" val="34230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e 16">
            <a:extLst>
              <a:ext uri="{FF2B5EF4-FFF2-40B4-BE49-F238E27FC236}">
                <a16:creationId xmlns:a16="http://schemas.microsoft.com/office/drawing/2014/main" id="{D96E3778-6336-7C81-DE1A-9C15EA40072F}"/>
              </a:ext>
            </a:extLst>
          </p:cNvPr>
          <p:cNvSpPr/>
          <p:nvPr/>
        </p:nvSpPr>
        <p:spPr>
          <a:xfrm>
            <a:off x="8853353" y="1768810"/>
            <a:ext cx="3701845" cy="3701845"/>
          </a:xfrm>
          <a:prstGeom prst="ellipse">
            <a:avLst/>
          </a:prstGeom>
          <a:solidFill>
            <a:srgbClr val="00BE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E306B3F-9881-E770-3410-6996ACCBCDB8}"/>
              </a:ext>
            </a:extLst>
          </p:cNvPr>
          <p:cNvSpPr/>
          <p:nvPr/>
        </p:nvSpPr>
        <p:spPr>
          <a:xfrm>
            <a:off x="416827" y="2013033"/>
            <a:ext cx="3779691" cy="3417824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A1C5C318-6915-129F-C301-1E8837CBCA4B}"/>
              </a:ext>
            </a:extLst>
          </p:cNvPr>
          <p:cNvSpPr/>
          <p:nvPr/>
        </p:nvSpPr>
        <p:spPr>
          <a:xfrm>
            <a:off x="4731180" y="2013033"/>
            <a:ext cx="3361764" cy="3417824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7" name="Google Shape;273;p8">
            <a:extLst>
              <a:ext uri="{FF2B5EF4-FFF2-40B4-BE49-F238E27FC236}">
                <a16:creationId xmlns:a16="http://schemas.microsoft.com/office/drawing/2014/main" id="{78EDF408-BCCE-FC1A-422D-FE89398DF9BD}"/>
              </a:ext>
            </a:extLst>
          </p:cNvPr>
          <p:cNvCxnSpPr>
            <a:cxnSpLocks/>
          </p:cNvCxnSpPr>
          <p:nvPr/>
        </p:nvCxnSpPr>
        <p:spPr>
          <a:xfrm>
            <a:off x="506301" y="2939503"/>
            <a:ext cx="3564000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ES_tradnl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¿Los estados avanzan </a:t>
            </a:r>
            <a:r>
              <a:rPr lang="es-ES_tradnl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hacia la nueva economía?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111D40C-5C50-22D6-3BA6-0B8D1ED5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000" y="-1115656"/>
            <a:ext cx="905931" cy="90118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F2CACE0-190B-1CB3-BD3C-A830E4602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069" y="-1115656"/>
            <a:ext cx="905931" cy="90118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145BED-D4FE-32F6-57EA-46CAD4612747}"/>
              </a:ext>
            </a:extLst>
          </p:cNvPr>
          <p:cNvSpPr txBox="1">
            <a:spLocks/>
          </p:cNvSpPr>
          <p:nvPr/>
        </p:nvSpPr>
        <p:spPr>
          <a:xfrm>
            <a:off x="295841" y="1042494"/>
            <a:ext cx="9744358" cy="495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none" lIns="0" tIns="19050" rIns="38100" bIns="19050" anchor="ctr">
            <a:normAutofit/>
          </a:bodyPr>
          <a:lstStyle>
            <a:lvl1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kern="1200" cap="none">
                <a:solidFill>
                  <a:srgbClr val="00AEE6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80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_tradnl" sz="20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Hoy ser competitivo significa fortalecerse en 10 variables: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9F6A0D-B586-D5FB-E6AE-524184B59F9C}"/>
              </a:ext>
            </a:extLst>
          </p:cNvPr>
          <p:cNvSpPr txBox="1"/>
          <p:nvPr/>
        </p:nvSpPr>
        <p:spPr>
          <a:xfrm>
            <a:off x="443937" y="2163307"/>
            <a:ext cx="38927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25" b="1">
                <a:solidFill>
                  <a:srgbClr val="00B989"/>
                </a:solidFill>
                <a:latin typeface="Arial"/>
                <a:ea typeface="Arial"/>
                <a:cs typeface="Arial"/>
              </a:defRPr>
            </a:pPr>
            <a:r>
              <a:rPr lang="es-ES_tradnl" sz="3800" spc="50" dirty="0">
                <a:solidFill>
                  <a:srgbClr val="00B989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Infraestructura</a:t>
            </a:r>
          </a:p>
        </p:txBody>
      </p:sp>
      <p:sp>
        <p:nvSpPr>
          <p:cNvPr id="9" name="Rectángulo 4">
            <a:extLst>
              <a:ext uri="{FF2B5EF4-FFF2-40B4-BE49-F238E27FC236}">
                <a16:creationId xmlns:a16="http://schemas.microsoft.com/office/drawing/2014/main" id="{A41FF6C1-5FD9-E582-EEEA-1A0E00C481C2}"/>
              </a:ext>
            </a:extLst>
          </p:cNvPr>
          <p:cNvSpPr>
            <a:spLocks noGrp="1"/>
          </p:cNvSpPr>
          <p:nvPr/>
        </p:nvSpPr>
        <p:spPr>
          <a:xfrm>
            <a:off x="649510" y="3085488"/>
            <a:ext cx="3743415" cy="23453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02BF8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Intensidad energética </a:t>
            </a:r>
          </a:p>
          <a:p>
            <a:pPr marL="285750" indent="-285750">
              <a:lnSpc>
                <a:spcPct val="150000"/>
              </a:lnSpc>
              <a:buClr>
                <a:srgbClr val="02BF8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Complejidad económica</a:t>
            </a:r>
            <a:endParaRPr lang="es-ES_tradnl" sz="1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50000"/>
              </a:lnSpc>
              <a:buClr>
                <a:srgbClr val="02BF8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Inversión extranjera directa</a:t>
            </a:r>
          </a:p>
          <a:p>
            <a:pPr marL="285750" indent="-285750">
              <a:lnSpc>
                <a:spcPct val="150000"/>
              </a:lnSpc>
              <a:buClr>
                <a:srgbClr val="02BF8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Acceso a internet</a:t>
            </a:r>
          </a:p>
          <a:p>
            <a:pPr marL="285750" indent="-285750">
              <a:lnSpc>
                <a:spcPct val="150000"/>
              </a:lnSpc>
              <a:buClr>
                <a:srgbClr val="02BF8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Exportación de mercancías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5232D6F-FF48-722C-8490-F854008A67EC}"/>
              </a:ext>
            </a:extLst>
          </p:cNvPr>
          <p:cNvSpPr txBox="1"/>
          <p:nvPr/>
        </p:nvSpPr>
        <p:spPr>
          <a:xfrm>
            <a:off x="4952604" y="2163861"/>
            <a:ext cx="354700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25" b="1">
                <a:solidFill>
                  <a:srgbClr val="00B989"/>
                </a:solidFill>
                <a:latin typeface="Arial"/>
                <a:ea typeface="Arial"/>
                <a:cs typeface="Arial"/>
              </a:defRPr>
            </a:pPr>
            <a:r>
              <a:rPr lang="es-ES_tradnl" sz="3800" dirty="0">
                <a:solidFill>
                  <a:srgbClr val="9898FF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Talento</a:t>
            </a:r>
            <a:endParaRPr lang="es-ES_tradnl" sz="3800" spc="50" dirty="0">
              <a:solidFill>
                <a:srgbClr val="9898FF"/>
              </a:solidFill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</p:txBody>
      </p:sp>
      <p:sp>
        <p:nvSpPr>
          <p:cNvPr id="4" name="Rectángulo 7">
            <a:extLst>
              <a:ext uri="{FF2B5EF4-FFF2-40B4-BE49-F238E27FC236}">
                <a16:creationId xmlns:a16="http://schemas.microsoft.com/office/drawing/2014/main" id="{EB30BED4-6583-38AB-1407-373F0C4EDD8C}"/>
              </a:ext>
            </a:extLst>
          </p:cNvPr>
          <p:cNvSpPr>
            <a:spLocks noGrp="1"/>
          </p:cNvSpPr>
          <p:nvPr/>
        </p:nvSpPr>
        <p:spPr>
          <a:xfrm>
            <a:off x="5011596" y="3085165"/>
            <a:ext cx="3361764" cy="22866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9898F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Cobertura educativa </a:t>
            </a:r>
          </a:p>
          <a:p>
            <a:pPr marL="285750" indent="-285750">
              <a:lnSpc>
                <a:spcPct val="150000"/>
              </a:lnSpc>
              <a:buClr>
                <a:srgbClr val="9898F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Educación superior </a:t>
            </a:r>
          </a:p>
          <a:p>
            <a:pPr marL="285750" indent="-285750">
              <a:lnSpc>
                <a:spcPct val="150000"/>
              </a:lnSpc>
              <a:buClr>
                <a:srgbClr val="9898F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Grado de escolaridad </a:t>
            </a:r>
          </a:p>
          <a:p>
            <a:pPr marL="285750" indent="-285750">
              <a:lnSpc>
                <a:spcPct val="150000"/>
              </a:lnSpc>
              <a:buClr>
                <a:srgbClr val="9898F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Informalidad laboral</a:t>
            </a:r>
          </a:p>
          <a:p>
            <a:pPr marL="285750" indent="-285750">
              <a:lnSpc>
                <a:spcPct val="150000"/>
              </a:lnSpc>
              <a:buClr>
                <a:srgbClr val="9898FF"/>
              </a:buClr>
              <a:buFont typeface="Arial" panose="020B0604020202020204" pitchFamily="34" charset="0"/>
              <a:buChar char="•"/>
              <a:defRPr sz="1725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_tradnl" sz="18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Patentes</a:t>
            </a:r>
          </a:p>
        </p:txBody>
      </p:sp>
      <p:cxnSp>
        <p:nvCxnSpPr>
          <p:cNvPr id="13" name="Google Shape;273;p8">
            <a:extLst>
              <a:ext uri="{FF2B5EF4-FFF2-40B4-BE49-F238E27FC236}">
                <a16:creationId xmlns:a16="http://schemas.microsoft.com/office/drawing/2014/main" id="{CAAF72C7-946C-7EE3-4753-AEB991C6677E}"/>
              </a:ext>
            </a:extLst>
          </p:cNvPr>
          <p:cNvCxnSpPr>
            <a:cxnSpLocks/>
          </p:cNvCxnSpPr>
          <p:nvPr/>
        </p:nvCxnSpPr>
        <p:spPr>
          <a:xfrm>
            <a:off x="4839762" y="2939503"/>
            <a:ext cx="3152413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BC9EF149-3F2D-1289-4F2F-B87BE5AB0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778" y="243623"/>
            <a:ext cx="3361764" cy="619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6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</a:t>
            </a:r>
            <a:r>
              <a:rPr lang="en-US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estados</a:t>
            </a:r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</a:t>
            </a:r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competitivos</a:t>
            </a:r>
            <a:r>
              <a:rPr lang="en-US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adaptan</a:t>
            </a:r>
            <a:endParaRPr lang="es-ES_tradnl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7C25B40-DC11-FF63-6E6C-7D53E164B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215" y="1841547"/>
            <a:ext cx="6505298" cy="4362377"/>
          </a:xfrm>
          <a:prstGeom prst="rect">
            <a:avLst/>
          </a:prstGeom>
        </p:spPr>
      </p:pic>
      <p:sp>
        <p:nvSpPr>
          <p:cNvPr id="2" name="Rectángulo 8">
            <a:extLst>
              <a:ext uri="{FF2B5EF4-FFF2-40B4-BE49-F238E27FC236}">
                <a16:creationId xmlns:a16="http://schemas.microsoft.com/office/drawing/2014/main" id="{55882405-52A0-0567-FB3F-6ECDFD42ACA8}"/>
              </a:ext>
            </a:extLst>
          </p:cNvPr>
          <p:cNvSpPr>
            <a:spLocks noGrp="1"/>
          </p:cNvSpPr>
          <p:nvPr/>
        </p:nvSpPr>
        <p:spPr>
          <a:xfrm>
            <a:off x="0" y="2825434"/>
            <a:ext cx="3030467" cy="3233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solidFill>
                  <a:srgbClr val="333333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Baja California Sur</a:t>
            </a:r>
            <a:endParaRPr lang="en-US" sz="28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4" name="Rectángulo 8">
            <a:extLst>
              <a:ext uri="{FF2B5EF4-FFF2-40B4-BE49-F238E27FC236}">
                <a16:creationId xmlns:a16="http://schemas.microsoft.com/office/drawing/2014/main" id="{6A0653E2-90EA-AAC2-4E44-4FEB3118ECB4}"/>
              </a:ext>
            </a:extLst>
          </p:cNvPr>
          <p:cNvSpPr>
            <a:spLocks noGrp="1"/>
          </p:cNvSpPr>
          <p:nvPr/>
        </p:nvSpPr>
        <p:spPr>
          <a:xfrm>
            <a:off x="8674944" y="1331886"/>
            <a:ext cx="2453444" cy="4197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solidFill>
                  <a:srgbClr val="333333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Nuevo León </a:t>
            </a:r>
            <a:endParaRPr lang="en-US" sz="28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5" name="Rectángulo 8">
            <a:extLst>
              <a:ext uri="{FF2B5EF4-FFF2-40B4-BE49-F238E27FC236}">
                <a16:creationId xmlns:a16="http://schemas.microsoft.com/office/drawing/2014/main" id="{F0F9234E-5E43-9601-12C0-ADA94D565720}"/>
              </a:ext>
            </a:extLst>
          </p:cNvPr>
          <p:cNvSpPr>
            <a:spLocks noGrp="1"/>
          </p:cNvSpPr>
          <p:nvPr/>
        </p:nvSpPr>
        <p:spPr>
          <a:xfrm>
            <a:off x="2309006" y="4738707"/>
            <a:ext cx="1394236" cy="339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Jalisco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06089B31-1B12-8671-188D-4C1E0E0441B8}"/>
              </a:ext>
            </a:extLst>
          </p:cNvPr>
          <p:cNvSpPr>
            <a:spLocks noGrp="1"/>
          </p:cNvSpPr>
          <p:nvPr/>
        </p:nvSpPr>
        <p:spPr>
          <a:xfrm>
            <a:off x="8806591" y="2806612"/>
            <a:ext cx="3167691" cy="445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Ciudad de México</a:t>
            </a: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B09F4B5B-EC9F-DFCC-6D5A-13547E39D217}"/>
              </a:ext>
            </a:extLst>
          </p:cNvPr>
          <p:cNvSpPr>
            <a:spLocks noGrp="1"/>
          </p:cNvSpPr>
          <p:nvPr/>
        </p:nvSpPr>
        <p:spPr>
          <a:xfrm>
            <a:off x="138967" y="1657910"/>
            <a:ext cx="1960695" cy="432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5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Chihuahua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3C6FDAFF-05DD-3720-4035-207D81CA85CF}"/>
              </a:ext>
            </a:extLst>
          </p:cNvPr>
          <p:cNvCxnSpPr>
            <a:cxnSpLocks/>
          </p:cNvCxnSpPr>
          <p:nvPr/>
        </p:nvCxnSpPr>
        <p:spPr>
          <a:xfrm>
            <a:off x="3955473" y="3590515"/>
            <a:ext cx="2756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8C7A53C-B950-CEED-D203-EC4F6ACAC4D8}"/>
              </a:ext>
            </a:extLst>
          </p:cNvPr>
          <p:cNvCxnSpPr>
            <a:cxnSpLocks/>
          </p:cNvCxnSpPr>
          <p:nvPr/>
        </p:nvCxnSpPr>
        <p:spPr>
          <a:xfrm>
            <a:off x="4714406" y="4996511"/>
            <a:ext cx="1081201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8E30C09-E0D3-45A6-DBB7-E3DE519346CA}"/>
              </a:ext>
            </a:extLst>
          </p:cNvPr>
          <p:cNvCxnSpPr>
            <a:cxnSpLocks/>
          </p:cNvCxnSpPr>
          <p:nvPr/>
        </p:nvCxnSpPr>
        <p:spPr>
          <a:xfrm flipV="1">
            <a:off x="5530955" y="2005285"/>
            <a:ext cx="0" cy="91836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0E5395F7-7FEF-EC8C-93B9-9114608A70A1}"/>
              </a:ext>
            </a:extLst>
          </p:cNvPr>
          <p:cNvCxnSpPr>
            <a:cxnSpLocks/>
          </p:cNvCxnSpPr>
          <p:nvPr/>
        </p:nvCxnSpPr>
        <p:spPr>
          <a:xfrm>
            <a:off x="3030467" y="2005286"/>
            <a:ext cx="250048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614AC0E-A1D7-488D-78E6-ABE5DF2AC5BC}"/>
              </a:ext>
            </a:extLst>
          </p:cNvPr>
          <p:cNvCxnSpPr>
            <a:cxnSpLocks/>
          </p:cNvCxnSpPr>
          <p:nvPr/>
        </p:nvCxnSpPr>
        <p:spPr>
          <a:xfrm>
            <a:off x="6777864" y="1841547"/>
            <a:ext cx="91821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CE866F11-6C35-53AF-5081-87DE570338BA}"/>
              </a:ext>
            </a:extLst>
          </p:cNvPr>
          <p:cNvCxnSpPr>
            <a:cxnSpLocks/>
          </p:cNvCxnSpPr>
          <p:nvPr/>
        </p:nvCxnSpPr>
        <p:spPr>
          <a:xfrm>
            <a:off x="6991126" y="5130435"/>
            <a:ext cx="123147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">
            <a:extLst>
              <a:ext uri="{FF2B5EF4-FFF2-40B4-BE49-F238E27FC236}">
                <a16:creationId xmlns:a16="http://schemas.microsoft.com/office/drawing/2014/main" id="{3236D0FA-DE88-DE57-70E1-076136E6F8BD}"/>
              </a:ext>
            </a:extLst>
          </p:cNvPr>
          <p:cNvSpPr txBox="1">
            <a:spLocks/>
          </p:cNvSpPr>
          <p:nvPr/>
        </p:nvSpPr>
        <p:spPr>
          <a:xfrm>
            <a:off x="87634" y="5808573"/>
            <a:ext cx="3294857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1400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*Primeros lugares en el ICE 2026 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E84E17F-6616-354C-4E78-A6417919B7FD}"/>
              </a:ext>
            </a:extLst>
          </p:cNvPr>
          <p:cNvSpPr txBox="1"/>
          <p:nvPr/>
        </p:nvSpPr>
        <p:spPr>
          <a:xfrm>
            <a:off x="2176556" y="3591164"/>
            <a:ext cx="853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b="1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IED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D1C0122-CE31-72C0-A670-AA29AE325CE3}"/>
              </a:ext>
            </a:extLst>
          </p:cNvPr>
          <p:cNvSpPr txBox="1"/>
          <p:nvPr/>
        </p:nvSpPr>
        <p:spPr>
          <a:xfrm>
            <a:off x="915375" y="5120042"/>
            <a:ext cx="2893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b="1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Solicitudes de patentes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C697B98-9743-681A-3DD0-531F12EC45BD}"/>
              </a:ext>
            </a:extLst>
          </p:cNvPr>
          <p:cNvSpPr txBox="1"/>
          <p:nvPr/>
        </p:nvSpPr>
        <p:spPr>
          <a:xfrm>
            <a:off x="257041" y="2090248"/>
            <a:ext cx="1960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b="1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Exportaciones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B625265-E679-182D-E9EB-657EA775EA2E}"/>
              </a:ext>
            </a:extLst>
          </p:cNvPr>
          <p:cNvSpPr txBox="1"/>
          <p:nvPr/>
        </p:nvSpPr>
        <p:spPr>
          <a:xfrm>
            <a:off x="8614282" y="1748031"/>
            <a:ext cx="3103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Informalidad laboral y complejidad económica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87D7505-769D-5ECF-5960-09F1B49571D1}"/>
              </a:ext>
            </a:extLst>
          </p:cNvPr>
          <p:cNvSpPr txBox="1"/>
          <p:nvPr/>
        </p:nvSpPr>
        <p:spPr>
          <a:xfrm>
            <a:off x="8754791" y="3197735"/>
            <a:ext cx="3103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00BE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1° Cobertura educativa, educación superior, grado de escolaridad, intensidad energética y acceso a internet 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6045175-D105-F230-E6FA-510081581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618" y="2856001"/>
            <a:ext cx="776002" cy="76787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B5FDC08-6BD0-9493-DFB2-D95574BE0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027" y="1621348"/>
            <a:ext cx="776002" cy="767876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D16D2EF-8DE2-1261-16D4-DD9A3849F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7177" y="1474336"/>
            <a:ext cx="776002" cy="76787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F36784E-FC46-C958-D593-32749CB25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6760" y="4636039"/>
            <a:ext cx="776002" cy="767876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CF0506F-64AE-8BAD-3AC3-EC3C729641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2973" y="3188577"/>
            <a:ext cx="776002" cy="767876"/>
          </a:xfrm>
          <a:prstGeom prst="rect">
            <a:avLst/>
          </a:prstGeom>
        </p:spPr>
      </p:pic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90BC6FE5-C70B-D9CA-491B-E7DB9F291C25}"/>
              </a:ext>
            </a:extLst>
          </p:cNvPr>
          <p:cNvCxnSpPr>
            <a:cxnSpLocks/>
          </p:cNvCxnSpPr>
          <p:nvPr/>
        </p:nvCxnSpPr>
        <p:spPr>
          <a:xfrm flipV="1">
            <a:off x="6777864" y="1841547"/>
            <a:ext cx="0" cy="181639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3DAB8058-7096-97A0-1C03-083BB015AC9E}"/>
              </a:ext>
            </a:extLst>
          </p:cNvPr>
          <p:cNvCxnSpPr>
            <a:cxnSpLocks/>
          </p:cNvCxnSpPr>
          <p:nvPr/>
        </p:nvCxnSpPr>
        <p:spPr>
          <a:xfrm flipV="1">
            <a:off x="8223605" y="3674503"/>
            <a:ext cx="0" cy="14559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45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6DADF72-D83D-31C8-C77B-34CBBCDA96EE}"/>
              </a:ext>
            </a:extLst>
          </p:cNvPr>
          <p:cNvSpPr/>
          <p:nvPr/>
        </p:nvSpPr>
        <p:spPr>
          <a:xfrm>
            <a:off x="304211" y="1147884"/>
            <a:ext cx="11546507" cy="5046875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2" name="Redondear rectángulo de una esquina 31">
            <a:extLst>
              <a:ext uri="{FF2B5EF4-FFF2-40B4-BE49-F238E27FC236}">
                <a16:creationId xmlns:a16="http://schemas.microsoft.com/office/drawing/2014/main" id="{D0818109-35AE-F76B-1163-58A57D4989A4}"/>
              </a:ext>
            </a:extLst>
          </p:cNvPr>
          <p:cNvSpPr/>
          <p:nvPr/>
        </p:nvSpPr>
        <p:spPr>
          <a:xfrm rot="10800000" flipH="1">
            <a:off x="4182873" y="5263861"/>
            <a:ext cx="7667842" cy="930898"/>
          </a:xfrm>
          <a:prstGeom prst="round1Rect">
            <a:avLst>
              <a:gd name="adj" fmla="val 28573"/>
            </a:avLst>
          </a:prstGeom>
          <a:solidFill>
            <a:srgbClr val="004254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</a:t>
            </a:r>
            <a:r>
              <a:rPr lang="es-MX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economía exportadora </a:t>
            </a:r>
            <a:r>
              <a:rPr lang="es-MX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creció a nivel nacional</a:t>
            </a:r>
            <a:r>
              <a:rPr lang="es-MX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s-ES_tradnl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53CF42-3546-19E1-122F-62318E6DD802}"/>
              </a:ext>
            </a:extLst>
          </p:cNvPr>
          <p:cNvSpPr>
            <a:spLocks noGrp="1"/>
          </p:cNvSpPr>
          <p:nvPr/>
        </p:nvSpPr>
        <p:spPr>
          <a:xfrm>
            <a:off x="496469" y="1372167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</a:t>
            </a:r>
            <a:r>
              <a:rPr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 </a:t>
            </a:r>
            <a:r>
              <a:rPr sz="1500" dirty="0" err="1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exportaciones</a:t>
            </a:r>
            <a:r>
              <a:rPr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Coahuila </a:t>
            </a: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como proporción de su PIB aumentaron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E32C750-75C7-9C7C-91F2-3053EBEDC1E0}"/>
              </a:ext>
            </a:extLst>
          </p:cNvPr>
          <p:cNvSpPr>
            <a:spLocks noGrp="1"/>
          </p:cNvSpPr>
          <p:nvPr/>
        </p:nvSpPr>
        <p:spPr>
          <a:xfrm>
            <a:off x="496469" y="2476735"/>
            <a:ext cx="3454541" cy="3057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desde 2007.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594445E-9FCB-151D-E1A9-FC469C8BCFF3}"/>
              </a:ext>
            </a:extLst>
          </p:cNvPr>
          <p:cNvSpPr>
            <a:spLocks noGrp="1"/>
          </p:cNvSpPr>
          <p:nvPr/>
        </p:nvSpPr>
        <p:spPr>
          <a:xfrm>
            <a:off x="483943" y="1872758"/>
            <a:ext cx="2381250" cy="6264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55 pp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79F6C9F-DB4F-A02A-08A4-00CCEE23C91B}"/>
              </a:ext>
            </a:extLst>
          </p:cNvPr>
          <p:cNvSpPr>
            <a:spLocks noGrp="1"/>
          </p:cNvSpPr>
          <p:nvPr/>
        </p:nvSpPr>
        <p:spPr>
          <a:xfrm>
            <a:off x="527379" y="3582386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108%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45C513A-241F-594C-BDB0-F6AF00276375}"/>
              </a:ext>
            </a:extLst>
          </p:cNvPr>
          <p:cNvSpPr>
            <a:spLocks noGrp="1"/>
          </p:cNvSpPr>
          <p:nvPr/>
        </p:nvSpPr>
        <p:spPr>
          <a:xfrm>
            <a:off x="496469" y="3056878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Las exportaciones de </a:t>
            </a:r>
            <a:r>
              <a:rPr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Chihuahua </a:t>
            </a: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equivalen a </a:t>
            </a:r>
            <a:endParaRPr sz="1500" dirty="0">
              <a:solidFill>
                <a:srgbClr val="33333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AFD467F-C638-769C-A83B-11AD37A38B8B}"/>
              </a:ext>
            </a:extLst>
          </p:cNvPr>
          <p:cNvSpPr>
            <a:spLocks noGrp="1"/>
          </p:cNvSpPr>
          <p:nvPr/>
        </p:nvSpPr>
        <p:spPr>
          <a:xfrm>
            <a:off x="496468" y="4151950"/>
            <a:ext cx="3175227" cy="2731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su PIB en la edición 2026.</a:t>
            </a:r>
            <a:endParaRPr sz="1500" dirty="0">
              <a:solidFill>
                <a:srgbClr val="33333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D1DDCBF-F90D-74D0-059F-768925D772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3677487"/>
              </p:ext>
            </p:extLst>
          </p:nvPr>
        </p:nvGraphicFramePr>
        <p:xfrm>
          <a:off x="4174178" y="1784645"/>
          <a:ext cx="7459646" cy="3457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D45F5BCB-EF37-2D6B-2373-8CF93F990E90}"/>
              </a:ext>
            </a:extLst>
          </p:cNvPr>
          <p:cNvSpPr>
            <a:spLocks noGrp="1"/>
          </p:cNvSpPr>
          <p:nvPr/>
        </p:nvSpPr>
        <p:spPr>
          <a:xfrm>
            <a:off x="4372173" y="1305423"/>
            <a:ext cx="5646033" cy="321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buNone/>
              <a:defRPr sz="12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MX" sz="1600" b="1" dirty="0">
                <a:solidFill>
                  <a:srgbClr val="666666"/>
                </a:solidFill>
              </a:rPr>
              <a:t>Exportaciones como proporción del PIB, 2026</a:t>
            </a:r>
          </a:p>
        </p:txBody>
      </p:sp>
      <p:cxnSp>
        <p:nvCxnSpPr>
          <p:cNvPr id="6" name="Google Shape;273;p8">
            <a:extLst>
              <a:ext uri="{FF2B5EF4-FFF2-40B4-BE49-F238E27FC236}">
                <a16:creationId xmlns:a16="http://schemas.microsoft.com/office/drawing/2014/main" id="{90ED3770-6B5E-B60F-C1B1-819410694AF5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273;p8">
            <a:extLst>
              <a:ext uri="{FF2B5EF4-FFF2-40B4-BE49-F238E27FC236}">
                <a16:creationId xmlns:a16="http://schemas.microsoft.com/office/drawing/2014/main" id="{7CAB3D4B-CD74-71D2-9A33-513EFEF1508A}"/>
              </a:ext>
            </a:extLst>
          </p:cNvPr>
          <p:cNvCxnSpPr>
            <a:cxnSpLocks/>
          </p:cNvCxnSpPr>
          <p:nvPr/>
        </p:nvCxnSpPr>
        <p:spPr>
          <a:xfrm flipH="1">
            <a:off x="4325824" y="1722375"/>
            <a:ext cx="7308000" cy="2638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" name="Google Shape;273;p8">
            <a:extLst>
              <a:ext uri="{FF2B5EF4-FFF2-40B4-BE49-F238E27FC236}">
                <a16:creationId xmlns:a16="http://schemas.microsoft.com/office/drawing/2014/main" id="{331E0AA7-67D2-82C9-06B4-45A0E703B36B}"/>
              </a:ext>
            </a:extLst>
          </p:cNvPr>
          <p:cNvCxnSpPr>
            <a:cxnSpLocks/>
          </p:cNvCxnSpPr>
          <p:nvPr/>
        </p:nvCxnSpPr>
        <p:spPr>
          <a:xfrm flipH="1">
            <a:off x="395850" y="2850182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64DF031-F762-4315-16BC-AFD8DF79D5C1}"/>
              </a:ext>
            </a:extLst>
          </p:cNvPr>
          <p:cNvSpPr>
            <a:spLocks noGrp="1"/>
          </p:cNvSpPr>
          <p:nvPr/>
        </p:nvSpPr>
        <p:spPr>
          <a:xfrm>
            <a:off x="527379" y="5223295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pp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112C99C-53F8-57ED-22D0-B20096683A91}"/>
              </a:ext>
            </a:extLst>
          </p:cNvPr>
          <p:cNvSpPr>
            <a:spLocks noGrp="1"/>
          </p:cNvSpPr>
          <p:nvPr/>
        </p:nvSpPr>
        <p:spPr>
          <a:xfrm>
            <a:off x="496469" y="4697787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promedio estatal de exportaciones aumentó</a:t>
            </a:r>
          </a:p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s-MX" sz="1500" dirty="0">
              <a:solidFill>
                <a:srgbClr val="33333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0CFAAE7-F3DB-5816-7322-B33B8157CA30}"/>
              </a:ext>
            </a:extLst>
          </p:cNvPr>
          <p:cNvSpPr>
            <a:spLocks noGrp="1"/>
          </p:cNvSpPr>
          <p:nvPr/>
        </p:nvSpPr>
        <p:spPr>
          <a:xfrm>
            <a:off x="496468" y="5792859"/>
            <a:ext cx="3175227" cy="2731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desde la primera medición.</a:t>
            </a:r>
          </a:p>
        </p:txBody>
      </p:sp>
      <p:cxnSp>
        <p:nvCxnSpPr>
          <p:cNvPr id="24" name="Google Shape;273;p8">
            <a:extLst>
              <a:ext uri="{FF2B5EF4-FFF2-40B4-BE49-F238E27FC236}">
                <a16:creationId xmlns:a16="http://schemas.microsoft.com/office/drawing/2014/main" id="{1167F100-80A2-2A32-AFDE-F75B7E40C2BD}"/>
              </a:ext>
            </a:extLst>
          </p:cNvPr>
          <p:cNvCxnSpPr>
            <a:cxnSpLocks/>
          </p:cNvCxnSpPr>
          <p:nvPr/>
        </p:nvCxnSpPr>
        <p:spPr>
          <a:xfrm flipH="1">
            <a:off x="395850" y="4563367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" name="Título 1">
            <a:extLst>
              <a:ext uri="{FF2B5EF4-FFF2-40B4-BE49-F238E27FC236}">
                <a16:creationId xmlns:a16="http://schemas.microsoft.com/office/drawing/2014/main" id="{122104DE-BFED-1C0D-B6CD-10C7DAC70F41}"/>
              </a:ext>
            </a:extLst>
          </p:cNvPr>
          <p:cNvSpPr txBox="1">
            <a:spLocks/>
          </p:cNvSpPr>
          <p:nvPr/>
        </p:nvSpPr>
        <p:spPr>
          <a:xfrm>
            <a:off x="4325824" y="5552019"/>
            <a:ext cx="7338797" cy="402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7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875" dirty="0">
                <a:solidFill>
                  <a:srgbClr val="00BEF2"/>
                </a:solidFill>
              </a:rPr>
              <a:t>El Norte y el Bajío concentran </a:t>
            </a:r>
            <a:r>
              <a:rPr lang="es-MX" sz="1875" dirty="0">
                <a:solidFill>
                  <a:srgbClr val="FCFAF7"/>
                </a:solidFill>
              </a:rPr>
              <a:t>las capacidades exportadoras.</a:t>
            </a:r>
          </a:p>
        </p:txBody>
      </p:sp>
    </p:spTree>
    <p:extLst>
      <p:ext uri="{BB962C8B-B14F-4D97-AF65-F5344CB8AC3E}">
        <p14:creationId xmlns:p14="http://schemas.microsoft.com/office/powerpoint/2010/main" val="4543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6DADF72-D83D-31C8-C77B-34CBBCDA96EE}"/>
              </a:ext>
            </a:extLst>
          </p:cNvPr>
          <p:cNvSpPr/>
          <p:nvPr/>
        </p:nvSpPr>
        <p:spPr>
          <a:xfrm>
            <a:off x="304211" y="1147884"/>
            <a:ext cx="11546507" cy="5046875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</a:t>
            </a:r>
            <a:r>
              <a:rPr lang="es-ES" dirty="0"/>
              <a:t>estados competitivos </a:t>
            </a:r>
            <a:r>
              <a:rPr lang="es-ES" dirty="0">
                <a:solidFill>
                  <a:srgbClr val="004254"/>
                </a:solidFill>
              </a:rPr>
              <a:t>atraen</a:t>
            </a:r>
            <a:r>
              <a:rPr lang="es-ES" dirty="0"/>
              <a:t> mayor inversión</a:t>
            </a:r>
            <a:endParaRPr lang="es-ES_tradnl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53CF42-3546-19E1-122F-62318E6DD802}"/>
              </a:ext>
            </a:extLst>
          </p:cNvPr>
          <p:cNvSpPr>
            <a:spLocks noGrp="1"/>
          </p:cNvSpPr>
          <p:nvPr/>
        </p:nvSpPr>
        <p:spPr>
          <a:xfrm>
            <a:off x="639256" y="1783890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promedio estatal de IED por millar del PIB de los estados líderes es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E32C750-75C7-9C7C-91F2-3053EBEDC1E0}"/>
              </a:ext>
            </a:extLst>
          </p:cNvPr>
          <p:cNvSpPr>
            <a:spLocks noGrp="1"/>
          </p:cNvSpPr>
          <p:nvPr/>
        </p:nvSpPr>
        <p:spPr>
          <a:xfrm>
            <a:off x="639256" y="3012833"/>
            <a:ext cx="3686404" cy="3615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mayor que el promedio nacional.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594445E-9FCB-151D-E1A9-FC469C8BCFF3}"/>
              </a:ext>
            </a:extLst>
          </p:cNvPr>
          <p:cNvSpPr>
            <a:spLocks noGrp="1"/>
          </p:cNvSpPr>
          <p:nvPr/>
        </p:nvSpPr>
        <p:spPr>
          <a:xfrm>
            <a:off x="626730" y="2408856"/>
            <a:ext cx="2381250" cy="6264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1.8 </a:t>
            </a:r>
            <a:r>
              <a:rPr lang="es-MX" sz="280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veces</a:t>
            </a:r>
            <a:endParaRPr lang="es-MX" sz="4050" b="1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79F6C9F-DB4F-A02A-08A4-00CCEE23C91B}"/>
              </a:ext>
            </a:extLst>
          </p:cNvPr>
          <p:cNvSpPr>
            <a:spLocks noGrp="1"/>
          </p:cNvSpPr>
          <p:nvPr/>
        </p:nvSpPr>
        <p:spPr>
          <a:xfrm>
            <a:off x="583393" y="3795273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  <a:r>
              <a:rPr lang="es-ES" sz="4050" b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10</a:t>
            </a:r>
            <a:endParaRPr sz="4050" b="1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AFD467F-C638-769C-A83B-11AD37A38B8B}"/>
              </a:ext>
            </a:extLst>
          </p:cNvPr>
          <p:cNvSpPr>
            <a:spLocks noGrp="1"/>
          </p:cNvSpPr>
          <p:nvPr/>
        </p:nvSpPr>
        <p:spPr>
          <a:xfrm>
            <a:off x="558177" y="4525313"/>
            <a:ext cx="3175227" cy="7385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 algn="just">
              <a:lnSpc>
                <a:spcPct val="105000"/>
              </a:lnSpc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estados con mejor desempeño histórico superan el promedio estatal de IED en 2026.</a:t>
            </a:r>
          </a:p>
        </p:txBody>
      </p:sp>
      <p:cxnSp>
        <p:nvCxnSpPr>
          <p:cNvPr id="12" name="Google Shape;273;p8">
            <a:extLst>
              <a:ext uri="{FF2B5EF4-FFF2-40B4-BE49-F238E27FC236}">
                <a16:creationId xmlns:a16="http://schemas.microsoft.com/office/drawing/2014/main" id="{7299D6B1-B72D-BD16-C3E4-3618FDD985C1}"/>
              </a:ext>
            </a:extLst>
          </p:cNvPr>
          <p:cNvCxnSpPr>
            <a:cxnSpLocks/>
          </p:cNvCxnSpPr>
          <p:nvPr/>
        </p:nvCxnSpPr>
        <p:spPr>
          <a:xfrm flipH="1">
            <a:off x="488328" y="3617952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B9FB9AC-A4D0-4E1C-D25B-802CB652180B}"/>
              </a:ext>
            </a:extLst>
          </p:cNvPr>
          <p:cNvSpPr>
            <a:spLocks noGrp="1"/>
          </p:cNvSpPr>
          <p:nvPr/>
        </p:nvSpPr>
        <p:spPr>
          <a:xfrm>
            <a:off x="4372174" y="1305423"/>
            <a:ext cx="5686226" cy="321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2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MX" sz="1600" b="1" dirty="0">
                <a:solidFill>
                  <a:srgbClr val="666666"/>
                </a:solidFill>
              </a:rPr>
              <a:t>IED: dólares por millar del PIB</a:t>
            </a:r>
          </a:p>
        </p:txBody>
      </p:sp>
      <p:cxnSp>
        <p:nvCxnSpPr>
          <p:cNvPr id="18" name="Google Shape;273;p8">
            <a:extLst>
              <a:ext uri="{FF2B5EF4-FFF2-40B4-BE49-F238E27FC236}">
                <a16:creationId xmlns:a16="http://schemas.microsoft.com/office/drawing/2014/main" id="{9BC3C0C1-C940-7095-8DDC-CE2578EC609E}"/>
              </a:ext>
            </a:extLst>
          </p:cNvPr>
          <p:cNvCxnSpPr>
            <a:cxnSpLocks/>
          </p:cNvCxnSpPr>
          <p:nvPr/>
        </p:nvCxnSpPr>
        <p:spPr>
          <a:xfrm flipH="1">
            <a:off x="4325824" y="1722375"/>
            <a:ext cx="7308000" cy="2638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51387E42-2C1B-6244-6554-13BADB8C90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356931"/>
              </p:ext>
            </p:extLst>
          </p:nvPr>
        </p:nvGraphicFramePr>
        <p:xfrm>
          <a:off x="4372174" y="1872758"/>
          <a:ext cx="7261649" cy="3430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Redondear rectángulo de una esquina 26">
            <a:extLst>
              <a:ext uri="{FF2B5EF4-FFF2-40B4-BE49-F238E27FC236}">
                <a16:creationId xmlns:a16="http://schemas.microsoft.com/office/drawing/2014/main" id="{17247641-4F43-7372-30F2-F18909B4E2E4}"/>
              </a:ext>
            </a:extLst>
          </p:cNvPr>
          <p:cNvSpPr/>
          <p:nvPr/>
        </p:nvSpPr>
        <p:spPr>
          <a:xfrm rot="10800000" flipH="1">
            <a:off x="4182873" y="5263861"/>
            <a:ext cx="7667842" cy="930898"/>
          </a:xfrm>
          <a:prstGeom prst="round1Rect">
            <a:avLst>
              <a:gd name="adj" fmla="val 28573"/>
            </a:avLst>
          </a:prstGeom>
          <a:solidFill>
            <a:srgbClr val="004254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28" name="Google Shape;273;p8">
            <a:extLst>
              <a:ext uri="{FF2B5EF4-FFF2-40B4-BE49-F238E27FC236}">
                <a16:creationId xmlns:a16="http://schemas.microsoft.com/office/drawing/2014/main" id="{D7B03A7E-094A-8928-47A7-02FF95E9D5AB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Título 1">
            <a:extLst>
              <a:ext uri="{FF2B5EF4-FFF2-40B4-BE49-F238E27FC236}">
                <a16:creationId xmlns:a16="http://schemas.microsoft.com/office/drawing/2014/main" id="{423CA5EF-A93E-BC54-5813-3B7997729752}"/>
              </a:ext>
            </a:extLst>
          </p:cNvPr>
          <p:cNvSpPr txBox="1">
            <a:spLocks/>
          </p:cNvSpPr>
          <p:nvPr/>
        </p:nvSpPr>
        <p:spPr>
          <a:xfrm>
            <a:off x="4325824" y="5476863"/>
            <a:ext cx="7338797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7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dirty="0">
                <a:solidFill>
                  <a:srgbClr val="00BEF2"/>
                </a:solidFill>
              </a:rPr>
              <a:t>Baja California Sur y la Ciudad de México tuvieron los mejores resultados en inversión extranjera.</a:t>
            </a:r>
            <a:endParaRPr lang="es-M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6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6DADF72-D83D-31C8-C77B-34CBBCDA96EE}"/>
              </a:ext>
            </a:extLst>
          </p:cNvPr>
          <p:cNvSpPr/>
          <p:nvPr/>
        </p:nvSpPr>
        <p:spPr>
          <a:xfrm>
            <a:off x="304211" y="1147884"/>
            <a:ext cx="11546507" cy="5046875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Más adultos cuentan con </a:t>
            </a:r>
            <a:r>
              <a:rPr lang="es-MX" dirty="0"/>
              <a:t>educación superior</a:t>
            </a:r>
            <a:endParaRPr lang="es-ES_tradnl" dirty="0"/>
          </a:p>
        </p:txBody>
      </p:sp>
      <p:cxnSp>
        <p:nvCxnSpPr>
          <p:cNvPr id="12" name="Google Shape;273;p8">
            <a:extLst>
              <a:ext uri="{FF2B5EF4-FFF2-40B4-BE49-F238E27FC236}">
                <a16:creationId xmlns:a16="http://schemas.microsoft.com/office/drawing/2014/main" id="{7299D6B1-B72D-BD16-C3E4-3618FDD985C1}"/>
              </a:ext>
            </a:extLst>
          </p:cNvPr>
          <p:cNvCxnSpPr>
            <a:cxnSpLocks/>
          </p:cNvCxnSpPr>
          <p:nvPr/>
        </p:nvCxnSpPr>
        <p:spPr>
          <a:xfrm flipH="1">
            <a:off x="395850" y="2850182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273;p8">
            <a:extLst>
              <a:ext uri="{FF2B5EF4-FFF2-40B4-BE49-F238E27FC236}">
                <a16:creationId xmlns:a16="http://schemas.microsoft.com/office/drawing/2014/main" id="{BC4BC72F-13CC-ACEE-BBEE-7F64014BC160}"/>
              </a:ext>
            </a:extLst>
          </p:cNvPr>
          <p:cNvCxnSpPr>
            <a:cxnSpLocks/>
          </p:cNvCxnSpPr>
          <p:nvPr/>
        </p:nvCxnSpPr>
        <p:spPr>
          <a:xfrm flipH="1">
            <a:off x="395850" y="4563367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B9FB9AC-A4D0-4E1C-D25B-802CB652180B}"/>
              </a:ext>
            </a:extLst>
          </p:cNvPr>
          <p:cNvSpPr>
            <a:spLocks noGrp="1"/>
          </p:cNvSpPr>
          <p:nvPr/>
        </p:nvSpPr>
        <p:spPr>
          <a:xfrm>
            <a:off x="4372173" y="1305423"/>
            <a:ext cx="5495307" cy="321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2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MX" sz="1600" b="1" dirty="0">
                <a:solidFill>
                  <a:srgbClr val="666666"/>
                </a:solidFill>
              </a:rPr>
              <a:t>Educación superior*: porcentaje en 2006 y 2026</a:t>
            </a:r>
          </a:p>
        </p:txBody>
      </p:sp>
      <p:cxnSp>
        <p:nvCxnSpPr>
          <p:cNvPr id="18" name="Google Shape;273;p8">
            <a:extLst>
              <a:ext uri="{FF2B5EF4-FFF2-40B4-BE49-F238E27FC236}">
                <a16:creationId xmlns:a16="http://schemas.microsoft.com/office/drawing/2014/main" id="{9BC3C0C1-C940-7095-8DDC-CE2578EC609E}"/>
              </a:ext>
            </a:extLst>
          </p:cNvPr>
          <p:cNvCxnSpPr>
            <a:cxnSpLocks/>
          </p:cNvCxnSpPr>
          <p:nvPr/>
        </p:nvCxnSpPr>
        <p:spPr>
          <a:xfrm flipH="1">
            <a:off x="4325824" y="1722375"/>
            <a:ext cx="7308000" cy="2638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Redondear rectángulo de una esquina 26">
            <a:extLst>
              <a:ext uri="{FF2B5EF4-FFF2-40B4-BE49-F238E27FC236}">
                <a16:creationId xmlns:a16="http://schemas.microsoft.com/office/drawing/2014/main" id="{17247641-4F43-7372-30F2-F18909B4E2E4}"/>
              </a:ext>
            </a:extLst>
          </p:cNvPr>
          <p:cNvSpPr/>
          <p:nvPr/>
        </p:nvSpPr>
        <p:spPr>
          <a:xfrm rot="10800000" flipH="1">
            <a:off x="4182873" y="5263861"/>
            <a:ext cx="7667842" cy="930898"/>
          </a:xfrm>
          <a:prstGeom prst="round1Rect">
            <a:avLst>
              <a:gd name="adj" fmla="val 28573"/>
            </a:avLst>
          </a:prstGeom>
          <a:solidFill>
            <a:srgbClr val="004254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28" name="Google Shape;273;p8">
            <a:extLst>
              <a:ext uri="{FF2B5EF4-FFF2-40B4-BE49-F238E27FC236}">
                <a16:creationId xmlns:a16="http://schemas.microsoft.com/office/drawing/2014/main" id="{D7B03A7E-094A-8928-47A7-02FF95E9D5AB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Título 1">
            <a:extLst>
              <a:ext uri="{FF2B5EF4-FFF2-40B4-BE49-F238E27FC236}">
                <a16:creationId xmlns:a16="http://schemas.microsoft.com/office/drawing/2014/main" id="{423CA5EF-A93E-BC54-5813-3B7997729752}"/>
              </a:ext>
            </a:extLst>
          </p:cNvPr>
          <p:cNvSpPr txBox="1">
            <a:spLocks/>
          </p:cNvSpPr>
          <p:nvPr/>
        </p:nvSpPr>
        <p:spPr>
          <a:xfrm>
            <a:off x="4325824" y="5476863"/>
            <a:ext cx="7338797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7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875" dirty="0">
                <a:solidFill>
                  <a:srgbClr val="00BEF2"/>
                </a:solidFill>
              </a:rPr>
              <a:t>El avance fue generalizado, </a:t>
            </a:r>
            <a:r>
              <a:rPr lang="es-MX" sz="1875" dirty="0">
                <a:solidFill>
                  <a:schemeClr val="bg1"/>
                </a:solidFill>
              </a:rPr>
              <a:t>pero la Ciudad de México amplió su ventaja y se acerca a 50%.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27DFB07-BAD2-C048-6EF4-372FDEBA54D6}"/>
              </a:ext>
            </a:extLst>
          </p:cNvPr>
          <p:cNvSpPr>
            <a:spLocks noGrp="1"/>
          </p:cNvSpPr>
          <p:nvPr/>
        </p:nvSpPr>
        <p:spPr>
          <a:xfrm>
            <a:off x="496469" y="1372167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El porcentaje estatal de adultos con educación superior aumentó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A38C13F-5B23-660A-EFE6-4F1430A8123A}"/>
              </a:ext>
            </a:extLst>
          </p:cNvPr>
          <p:cNvSpPr>
            <a:spLocks noGrp="1"/>
          </p:cNvSpPr>
          <p:nvPr/>
        </p:nvSpPr>
        <p:spPr>
          <a:xfrm>
            <a:off x="496469" y="2476735"/>
            <a:ext cx="3454541" cy="3057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en 20 años.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14D386C-A26C-A13A-CC16-E6B3E8D6D04A}"/>
              </a:ext>
            </a:extLst>
          </p:cNvPr>
          <p:cNvSpPr>
            <a:spLocks noGrp="1"/>
          </p:cNvSpPr>
          <p:nvPr/>
        </p:nvSpPr>
        <p:spPr>
          <a:xfrm>
            <a:off x="483943" y="1872758"/>
            <a:ext cx="2381250" cy="6264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  <a:r>
              <a:rPr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pp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591BBD6-A640-81E9-5902-98E324BD6429}"/>
              </a:ext>
            </a:extLst>
          </p:cNvPr>
          <p:cNvSpPr>
            <a:spLocks noGrp="1"/>
          </p:cNvSpPr>
          <p:nvPr/>
        </p:nvSpPr>
        <p:spPr>
          <a:xfrm>
            <a:off x="527379" y="3034317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47</a:t>
            </a:r>
            <a:r>
              <a:rPr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%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4CC3B24-06CA-242E-931A-A39D92889DED}"/>
              </a:ext>
            </a:extLst>
          </p:cNvPr>
          <p:cNvSpPr>
            <a:spLocks noGrp="1"/>
          </p:cNvSpPr>
          <p:nvPr/>
        </p:nvSpPr>
        <p:spPr>
          <a:xfrm>
            <a:off x="496468" y="3653361"/>
            <a:ext cx="3175227" cy="8480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de la población adulta de la Ciudad de México cuenta con educación superior.</a:t>
            </a:r>
          </a:p>
        </p:txBody>
      </p:sp>
      <p:cxnSp>
        <p:nvCxnSpPr>
          <p:cNvPr id="19" name="Google Shape;273;p8">
            <a:extLst>
              <a:ext uri="{FF2B5EF4-FFF2-40B4-BE49-F238E27FC236}">
                <a16:creationId xmlns:a16="http://schemas.microsoft.com/office/drawing/2014/main" id="{B2C2C683-ABDD-3F36-FD8C-A568C7672655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4C856BB-B606-F849-6A7F-EAF726F21FAD}"/>
              </a:ext>
            </a:extLst>
          </p:cNvPr>
          <p:cNvSpPr>
            <a:spLocks noGrp="1"/>
          </p:cNvSpPr>
          <p:nvPr/>
        </p:nvSpPr>
        <p:spPr>
          <a:xfrm>
            <a:off x="527379" y="5114809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 pp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ED880CC-E11D-13A8-34C2-4DCA555DBBF8}"/>
              </a:ext>
            </a:extLst>
          </p:cNvPr>
          <p:cNvSpPr>
            <a:spLocks noGrp="1"/>
          </p:cNvSpPr>
          <p:nvPr/>
        </p:nvSpPr>
        <p:spPr>
          <a:xfrm>
            <a:off x="496469" y="4821771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Sonora y Querétaro avanzaron más de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16140EB-3FD3-C2C8-58C5-4EA2B55A7921}"/>
              </a:ext>
            </a:extLst>
          </p:cNvPr>
          <p:cNvSpPr>
            <a:spLocks noGrp="1"/>
          </p:cNvSpPr>
          <p:nvPr/>
        </p:nvSpPr>
        <p:spPr>
          <a:xfrm>
            <a:off x="496468" y="5699871"/>
            <a:ext cx="3175227" cy="2731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en 20 años.</a:t>
            </a:r>
          </a:p>
        </p:txBody>
      </p:sp>
      <p:graphicFrame>
        <p:nvGraphicFramePr>
          <p:cNvPr id="30" name="Chart">
            <a:extLst>
              <a:ext uri="{FF2B5EF4-FFF2-40B4-BE49-F238E27FC236}">
                <a16:creationId xmlns:a16="http://schemas.microsoft.com/office/drawing/2014/main" id="{671C94D2-60FC-DB20-B085-BD1C0FF5A34A}"/>
              </a:ext>
            </a:extLst>
          </p:cNvPr>
          <p:cNvGraphicFramePr/>
          <p:nvPr/>
        </p:nvGraphicFramePr>
        <p:xfrm>
          <a:off x="4232978" y="1916679"/>
          <a:ext cx="7617736" cy="3347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CE766593-C7F2-F43D-4C7C-AD7A48F5B3E6}"/>
              </a:ext>
            </a:extLst>
          </p:cNvPr>
          <p:cNvSpPr>
            <a:spLocks noGrp="1"/>
          </p:cNvSpPr>
          <p:nvPr/>
        </p:nvSpPr>
        <p:spPr>
          <a:xfrm>
            <a:off x="9867480" y="5962121"/>
            <a:ext cx="2813088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000" dirty="0">
                <a:solidFill>
                  <a:schemeClr val="bg1"/>
                </a:solidFill>
              </a:rPr>
              <a:t>*Población mayor de 25 años. </a:t>
            </a:r>
          </a:p>
        </p:txBody>
      </p:sp>
    </p:spTree>
    <p:extLst>
      <p:ext uri="{BB962C8B-B14F-4D97-AF65-F5344CB8AC3E}">
        <p14:creationId xmlns:p14="http://schemas.microsoft.com/office/powerpoint/2010/main" val="325284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B6DADF72-D83D-31C8-C77B-34CBBCDA96EE}"/>
              </a:ext>
            </a:extLst>
          </p:cNvPr>
          <p:cNvSpPr/>
          <p:nvPr/>
        </p:nvSpPr>
        <p:spPr>
          <a:xfrm>
            <a:off x="304211" y="1147884"/>
            <a:ext cx="11546507" cy="5046875"/>
          </a:xfrm>
          <a:prstGeom prst="roundRect">
            <a:avLst>
              <a:gd name="adj" fmla="val 5304"/>
            </a:avLst>
          </a:prstGeom>
          <a:solidFill>
            <a:schemeClr val="tx1">
              <a:lumMod val="95000"/>
              <a:lumOff val="5000"/>
              <a:alpha val="2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4EA9B9F-159F-9492-9731-AA46EC1BB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44512"/>
          </a:xfrm>
        </p:spPr>
        <p:txBody>
          <a:bodyPr/>
          <a:lstStyle/>
          <a:p>
            <a:r>
              <a:rPr lang="es-MX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estados</a:t>
            </a:r>
            <a:r>
              <a:rPr lang="es-MX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líderes </a:t>
            </a:r>
            <a:r>
              <a:rPr lang="es-MX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una </a:t>
            </a:r>
            <a:r>
              <a:rPr lang="es-MX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informalidad laboral por debajo del promedio</a:t>
            </a:r>
            <a:endParaRPr lang="es-ES_tradnl" sz="2500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2" name="Google Shape;273;p8">
            <a:extLst>
              <a:ext uri="{FF2B5EF4-FFF2-40B4-BE49-F238E27FC236}">
                <a16:creationId xmlns:a16="http://schemas.microsoft.com/office/drawing/2014/main" id="{7299D6B1-B72D-BD16-C3E4-3618FDD985C1}"/>
              </a:ext>
            </a:extLst>
          </p:cNvPr>
          <p:cNvCxnSpPr>
            <a:cxnSpLocks/>
          </p:cNvCxnSpPr>
          <p:nvPr/>
        </p:nvCxnSpPr>
        <p:spPr>
          <a:xfrm flipH="1">
            <a:off x="395850" y="2752210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273;p8">
            <a:extLst>
              <a:ext uri="{FF2B5EF4-FFF2-40B4-BE49-F238E27FC236}">
                <a16:creationId xmlns:a16="http://schemas.microsoft.com/office/drawing/2014/main" id="{BC4BC72F-13CC-ACEE-BBEE-7F64014BC160}"/>
              </a:ext>
            </a:extLst>
          </p:cNvPr>
          <p:cNvCxnSpPr>
            <a:cxnSpLocks/>
          </p:cNvCxnSpPr>
          <p:nvPr/>
        </p:nvCxnSpPr>
        <p:spPr>
          <a:xfrm flipH="1">
            <a:off x="395850" y="4416408"/>
            <a:ext cx="3555160" cy="13394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1B9FB9AC-A4D0-4E1C-D25B-802CB652180B}"/>
              </a:ext>
            </a:extLst>
          </p:cNvPr>
          <p:cNvSpPr>
            <a:spLocks noGrp="1"/>
          </p:cNvSpPr>
          <p:nvPr/>
        </p:nvSpPr>
        <p:spPr>
          <a:xfrm>
            <a:off x="4372173" y="1305423"/>
            <a:ext cx="5947479" cy="3216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2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lang="es-MX" sz="1600" b="1" dirty="0">
                <a:solidFill>
                  <a:srgbClr val="666666"/>
                </a:solidFill>
              </a:rPr>
              <a:t>Informalidad laboral: 2006 vs 2026 (menor es mejor)</a:t>
            </a:r>
          </a:p>
        </p:txBody>
      </p:sp>
      <p:cxnSp>
        <p:nvCxnSpPr>
          <p:cNvPr id="18" name="Google Shape;273;p8">
            <a:extLst>
              <a:ext uri="{FF2B5EF4-FFF2-40B4-BE49-F238E27FC236}">
                <a16:creationId xmlns:a16="http://schemas.microsoft.com/office/drawing/2014/main" id="{9BC3C0C1-C940-7095-8DDC-CE2578EC609E}"/>
              </a:ext>
            </a:extLst>
          </p:cNvPr>
          <p:cNvCxnSpPr>
            <a:cxnSpLocks/>
          </p:cNvCxnSpPr>
          <p:nvPr/>
        </p:nvCxnSpPr>
        <p:spPr>
          <a:xfrm flipH="1">
            <a:off x="4325824" y="1722375"/>
            <a:ext cx="7308000" cy="2638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Redondear rectángulo de una esquina 26">
            <a:extLst>
              <a:ext uri="{FF2B5EF4-FFF2-40B4-BE49-F238E27FC236}">
                <a16:creationId xmlns:a16="http://schemas.microsoft.com/office/drawing/2014/main" id="{17247641-4F43-7372-30F2-F18909B4E2E4}"/>
              </a:ext>
            </a:extLst>
          </p:cNvPr>
          <p:cNvSpPr/>
          <p:nvPr/>
        </p:nvSpPr>
        <p:spPr>
          <a:xfrm rot="10800000" flipH="1">
            <a:off x="4182873" y="5263861"/>
            <a:ext cx="7667842" cy="930898"/>
          </a:xfrm>
          <a:prstGeom prst="round1Rect">
            <a:avLst>
              <a:gd name="adj" fmla="val 28573"/>
            </a:avLst>
          </a:prstGeom>
          <a:solidFill>
            <a:srgbClr val="004254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28" name="Google Shape;273;p8">
            <a:extLst>
              <a:ext uri="{FF2B5EF4-FFF2-40B4-BE49-F238E27FC236}">
                <a16:creationId xmlns:a16="http://schemas.microsoft.com/office/drawing/2014/main" id="{D7B03A7E-094A-8928-47A7-02FF95E9D5AB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Título 1">
            <a:extLst>
              <a:ext uri="{FF2B5EF4-FFF2-40B4-BE49-F238E27FC236}">
                <a16:creationId xmlns:a16="http://schemas.microsoft.com/office/drawing/2014/main" id="{423CA5EF-A93E-BC54-5813-3B7997729752}"/>
              </a:ext>
            </a:extLst>
          </p:cNvPr>
          <p:cNvSpPr txBox="1">
            <a:spLocks/>
          </p:cNvSpPr>
          <p:nvPr/>
        </p:nvSpPr>
        <p:spPr>
          <a:xfrm>
            <a:off x="4325824" y="5476863"/>
            <a:ext cx="7338797" cy="54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7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875" dirty="0">
                <a:solidFill>
                  <a:srgbClr val="00BEF2"/>
                </a:solidFill>
              </a:rPr>
              <a:t>Los estados líderes redujeron la informalidad, </a:t>
            </a:r>
            <a:r>
              <a:rPr lang="es-MX" sz="1875" dirty="0">
                <a:solidFill>
                  <a:schemeClr val="bg1"/>
                </a:solidFill>
              </a:rPr>
              <a:t>pero el promedio estatal apenas disminuyó 2 pp en dos décadas.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27DFB07-BAD2-C048-6EF4-372FDEBA54D6}"/>
              </a:ext>
            </a:extLst>
          </p:cNvPr>
          <p:cNvSpPr>
            <a:spLocks noGrp="1"/>
          </p:cNvSpPr>
          <p:nvPr/>
        </p:nvSpPr>
        <p:spPr>
          <a:xfrm>
            <a:off x="496469" y="1404825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La informalidad laboral en Nuevo León en la edición 2026 es de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14D386C-A26C-A13A-CC16-E6B3E8D6D04A}"/>
              </a:ext>
            </a:extLst>
          </p:cNvPr>
          <p:cNvSpPr>
            <a:spLocks noGrp="1"/>
          </p:cNvSpPr>
          <p:nvPr/>
        </p:nvSpPr>
        <p:spPr>
          <a:xfrm>
            <a:off x="483943" y="1905416"/>
            <a:ext cx="2381250" cy="6264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33%</a:t>
            </a:r>
            <a:endParaRPr sz="4050" b="1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591BBD6-A640-81E9-5902-98E324BD6429}"/>
              </a:ext>
            </a:extLst>
          </p:cNvPr>
          <p:cNvSpPr>
            <a:spLocks noGrp="1"/>
          </p:cNvSpPr>
          <p:nvPr/>
        </p:nvSpPr>
        <p:spPr>
          <a:xfrm>
            <a:off x="527379" y="3034317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ES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BCS</a:t>
            </a:r>
            <a:endParaRPr sz="4050" b="1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4CC3B24-06CA-242E-931A-A39D92889DED}"/>
              </a:ext>
            </a:extLst>
          </p:cNvPr>
          <p:cNvSpPr>
            <a:spLocks noGrp="1"/>
          </p:cNvSpPr>
          <p:nvPr/>
        </p:nvSpPr>
        <p:spPr>
          <a:xfrm>
            <a:off x="496468" y="3653361"/>
            <a:ext cx="3175227" cy="8480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fue el único estado que incrementó su informalidad desde 2007.</a:t>
            </a:r>
          </a:p>
        </p:txBody>
      </p:sp>
      <p:cxnSp>
        <p:nvCxnSpPr>
          <p:cNvPr id="19" name="Google Shape;273;p8">
            <a:extLst>
              <a:ext uri="{FF2B5EF4-FFF2-40B4-BE49-F238E27FC236}">
                <a16:creationId xmlns:a16="http://schemas.microsoft.com/office/drawing/2014/main" id="{B2C2C683-ABDD-3F36-FD8C-A568C7672655}"/>
              </a:ext>
            </a:extLst>
          </p:cNvPr>
          <p:cNvCxnSpPr>
            <a:cxnSpLocks/>
          </p:cNvCxnSpPr>
          <p:nvPr/>
        </p:nvCxnSpPr>
        <p:spPr>
          <a:xfrm flipV="1">
            <a:off x="4178525" y="1147884"/>
            <a:ext cx="0" cy="5046875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4C856BB-B606-F849-6A7F-EAF726F21FAD}"/>
              </a:ext>
            </a:extLst>
          </p:cNvPr>
          <p:cNvSpPr>
            <a:spLocks noGrp="1"/>
          </p:cNvSpPr>
          <p:nvPr/>
        </p:nvSpPr>
        <p:spPr>
          <a:xfrm>
            <a:off x="527379" y="5016835"/>
            <a:ext cx="2381250" cy="608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buNone/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4050" b="1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9.4 pp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ED880CC-E11D-13A8-34C2-4DCA555DBBF8}"/>
              </a:ext>
            </a:extLst>
          </p:cNvPr>
          <p:cNvSpPr>
            <a:spLocks noGrp="1"/>
          </p:cNvSpPr>
          <p:nvPr/>
        </p:nvSpPr>
        <p:spPr>
          <a:xfrm>
            <a:off x="496469" y="4723797"/>
            <a:ext cx="3454541" cy="5445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Jalisco redujo su informalidad en 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16140EB-3FD3-C2C8-58C5-4EA2B55A7921}"/>
              </a:ext>
            </a:extLst>
          </p:cNvPr>
          <p:cNvSpPr>
            <a:spLocks noGrp="1"/>
          </p:cNvSpPr>
          <p:nvPr/>
        </p:nvSpPr>
        <p:spPr>
          <a:xfrm>
            <a:off x="496468" y="5601897"/>
            <a:ext cx="3175227" cy="2731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5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500" dirty="0">
                <a:solidFill>
                  <a:srgbClr val="333333"/>
                </a:solidFill>
              </a:rPr>
              <a:t>el mayor avance del grupo.</a:t>
            </a:r>
          </a:p>
        </p:txBody>
      </p:sp>
      <p:graphicFrame>
        <p:nvGraphicFramePr>
          <p:cNvPr id="31" name="Gráfico 30">
            <a:extLst>
              <a:ext uri="{FF2B5EF4-FFF2-40B4-BE49-F238E27FC236}">
                <a16:creationId xmlns:a16="http://schemas.microsoft.com/office/drawing/2014/main" id="{FC580EDC-1979-9257-0F4E-2E111EDC13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520234"/>
              </p:ext>
            </p:extLst>
          </p:nvPr>
        </p:nvGraphicFramePr>
        <p:xfrm>
          <a:off x="4264519" y="1722374"/>
          <a:ext cx="7508854" cy="37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078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CEF5-3EC8-6201-A239-9E24C482F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4CE3F39E-B676-A8D0-79AC-5C14C53E598A}"/>
              </a:ext>
            </a:extLst>
          </p:cNvPr>
          <p:cNvSpPr/>
          <p:nvPr/>
        </p:nvSpPr>
        <p:spPr>
          <a:xfrm>
            <a:off x="4451670" y="1842406"/>
            <a:ext cx="3325085" cy="1079447"/>
          </a:xfrm>
          <a:prstGeom prst="roundRect">
            <a:avLst>
              <a:gd name="adj" fmla="val 17452"/>
            </a:avLst>
          </a:prstGeom>
          <a:solidFill>
            <a:srgbClr val="00BEF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2" name="Rectángulo redondeado 41">
            <a:extLst>
              <a:ext uri="{FF2B5EF4-FFF2-40B4-BE49-F238E27FC236}">
                <a16:creationId xmlns:a16="http://schemas.microsoft.com/office/drawing/2014/main" id="{C57693ED-969C-0A00-E203-5EC9D8B9D586}"/>
              </a:ext>
            </a:extLst>
          </p:cNvPr>
          <p:cNvSpPr/>
          <p:nvPr/>
        </p:nvSpPr>
        <p:spPr>
          <a:xfrm>
            <a:off x="464286" y="1842406"/>
            <a:ext cx="3325085" cy="1079447"/>
          </a:xfrm>
          <a:prstGeom prst="roundRect">
            <a:avLst>
              <a:gd name="adj" fmla="val 17452"/>
            </a:avLst>
          </a:prstGeom>
          <a:solidFill>
            <a:srgbClr val="00BEF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EBFA9D96-3556-5BB3-14F9-A845C3121B17}"/>
              </a:ext>
            </a:extLst>
          </p:cNvPr>
          <p:cNvSpPr/>
          <p:nvPr/>
        </p:nvSpPr>
        <p:spPr>
          <a:xfrm>
            <a:off x="8440103" y="1842406"/>
            <a:ext cx="3325085" cy="1079447"/>
          </a:xfrm>
          <a:prstGeom prst="roundRect">
            <a:avLst>
              <a:gd name="adj" fmla="val 17452"/>
            </a:avLst>
          </a:prstGeom>
          <a:solidFill>
            <a:srgbClr val="00BEF2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31998A6-8379-747E-4E88-1CC97B141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670" y="2575696"/>
            <a:ext cx="3325909" cy="1561141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D0579CE-DE70-D9CD-7B4E-84AA3B671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97" y="2575696"/>
            <a:ext cx="3321873" cy="155924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A593FB6-F0A5-ECFD-31FF-D7D9EF514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5841" y="2570044"/>
            <a:ext cx="3325909" cy="1561141"/>
          </a:xfrm>
          <a:prstGeom prst="rect">
            <a:avLst/>
          </a:prstGeom>
        </p:spPr>
      </p:pic>
      <p:sp>
        <p:nvSpPr>
          <p:cNvPr id="53" name="Título 1">
            <a:extLst>
              <a:ext uri="{FF2B5EF4-FFF2-40B4-BE49-F238E27FC236}">
                <a16:creationId xmlns:a16="http://schemas.microsoft.com/office/drawing/2014/main" id="{0C108D06-3BD2-1C7D-180F-F79738F92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948328"/>
          </a:xfrm>
        </p:spPr>
        <p:txBody>
          <a:bodyPr anchor="t"/>
          <a:lstStyle/>
          <a:p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mejor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desempeño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competitividad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ayuda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estados</a:t>
            </a:r>
            <a:r>
              <a:rPr lang="en-US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captar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tecnología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IA e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inversión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sectores</a:t>
            </a:r>
            <a:r>
              <a:rPr lang="en-US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500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estratégicos</a:t>
            </a:r>
            <a:endParaRPr lang="es-ES_tradnl" sz="2500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480F4A1-0FE3-2939-4A2C-9DCF16B6BF1B}"/>
              </a:ext>
            </a:extLst>
          </p:cNvPr>
          <p:cNvSpPr>
            <a:spLocks noGrp="1"/>
          </p:cNvSpPr>
          <p:nvPr/>
        </p:nvSpPr>
        <p:spPr>
          <a:xfrm>
            <a:off x="565600" y="4316237"/>
            <a:ext cx="3099620" cy="15189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Fortaleza en talento</a:t>
            </a:r>
            <a:r>
              <a:rPr lang="es-ES" noProof="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</a:p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s-ES" sz="1200" noProof="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47%</a:t>
            </a:r>
            <a:r>
              <a:rPr lang="es-ES" sz="1200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la población cuenta con </a:t>
            </a:r>
            <a:r>
              <a:rPr lang="es-ES" sz="1200" b="1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educación superior</a:t>
            </a:r>
            <a:r>
              <a:rPr lang="es-ES" sz="1200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 años de escolaridad</a:t>
            </a:r>
            <a:r>
              <a:rPr lang="es-ES" sz="1200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Primer lugar en </a:t>
            </a:r>
            <a:r>
              <a:rPr lang="es-ES" sz="1200" b="1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cobertura educativa: 112%</a:t>
            </a:r>
            <a:r>
              <a:rPr lang="es-ES" sz="1200" noProof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A72EBF3-AB40-D4D6-E8F0-FB5FDC21C119}"/>
              </a:ext>
            </a:extLst>
          </p:cNvPr>
          <p:cNvSpPr>
            <a:spLocks noGrp="1"/>
          </p:cNvSpPr>
          <p:nvPr/>
        </p:nvSpPr>
        <p:spPr>
          <a:xfrm>
            <a:off x="4497442" y="1996050"/>
            <a:ext cx="3048000" cy="6871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Chihuahua</a:t>
            </a:r>
            <a:endParaRPr lang="en-US" sz="2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E22284C-AA7C-6A63-D464-7DA9843DF331}"/>
              </a:ext>
            </a:extLst>
          </p:cNvPr>
          <p:cNvSpPr>
            <a:spLocks noGrp="1"/>
          </p:cNvSpPr>
          <p:nvPr/>
        </p:nvSpPr>
        <p:spPr>
          <a:xfrm>
            <a:off x="4539448" y="4316237"/>
            <a:ext cx="3206827" cy="15189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Autofit/>
          </a:bodyPr>
          <a:lstStyle/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Fortaleza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integración</a:t>
            </a:r>
            <a:r>
              <a:rPr lang="en-US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global: </a:t>
            </a:r>
          </a:p>
          <a:p>
            <a:pPr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n-US" sz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Exportaciones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equivalentes a </a:t>
            </a: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108% de su PIB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4.1 solicitudes de patente 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 cada 100 mil personas de la PEA. </a:t>
            </a:r>
          </a:p>
          <a:p>
            <a:pPr marL="134938" indent="-134938"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IED 28% superior al promedio 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nacional.</a:t>
            </a:r>
          </a:p>
        </p:txBody>
      </p:sp>
      <p:sp>
        <p:nvSpPr>
          <p:cNvPr id="13" name="Rectángulo 5">
            <a:extLst>
              <a:ext uri="{FF2B5EF4-FFF2-40B4-BE49-F238E27FC236}">
                <a16:creationId xmlns:a16="http://schemas.microsoft.com/office/drawing/2014/main" id="{E9224EFB-F7FC-E56D-53E2-00570F2DD090}"/>
              </a:ext>
            </a:extLst>
          </p:cNvPr>
          <p:cNvSpPr>
            <a:spLocks noGrp="1"/>
          </p:cNvSpPr>
          <p:nvPr/>
        </p:nvSpPr>
        <p:spPr>
          <a:xfrm>
            <a:off x="8523957" y="4316237"/>
            <a:ext cx="3127024" cy="15189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10000"/>
              </a:lnSpc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Fortaleza en capacidad productiva:</a:t>
            </a:r>
          </a:p>
          <a:p>
            <a:pPr>
              <a:lnSpc>
                <a:spcPct val="110000"/>
              </a:lnSpc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s-MX" sz="1200" dirty="0">
              <a:solidFill>
                <a:srgbClr val="33333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34938" indent="-134938">
              <a:lnSpc>
                <a:spcPct val="110000"/>
              </a:lnSpc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910 sectores 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económicos presentes. </a:t>
            </a:r>
          </a:p>
          <a:p>
            <a:pPr marL="134938" indent="-134938">
              <a:lnSpc>
                <a:spcPct val="110000"/>
              </a:lnSpc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Menor </a:t>
            </a: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informalidad laboral 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del país: </a:t>
            </a: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33%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134938" indent="-134938">
              <a:lnSpc>
                <a:spcPct val="110000"/>
              </a:lnSpc>
              <a:buFont typeface="Arial" panose="020B0604020202020204" pitchFamily="34" charset="0"/>
              <a:buChar char="•"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ES" sz="1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Primer lugar en complejidad económica </a:t>
            </a:r>
            <a:r>
              <a:rPr lang="es-E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 innovación: 100/100.</a:t>
            </a:r>
          </a:p>
          <a:p>
            <a:pPr>
              <a:lnSpc>
                <a:spcPct val="110000"/>
              </a:lnSpc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en-US" sz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Rectángulo 4">
            <a:extLst>
              <a:ext uri="{FF2B5EF4-FFF2-40B4-BE49-F238E27FC236}">
                <a16:creationId xmlns:a16="http://schemas.microsoft.com/office/drawing/2014/main" id="{7FF45FC3-8203-D7E4-7547-408A6950ADD4}"/>
              </a:ext>
            </a:extLst>
          </p:cNvPr>
          <p:cNvSpPr>
            <a:spLocks noGrp="1"/>
          </p:cNvSpPr>
          <p:nvPr/>
        </p:nvSpPr>
        <p:spPr>
          <a:xfrm>
            <a:off x="516483" y="1996050"/>
            <a:ext cx="3461869" cy="6871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Ciudad de México</a:t>
            </a:r>
            <a:endParaRPr lang="en-US" sz="2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Rectángulo 4">
            <a:extLst>
              <a:ext uri="{FF2B5EF4-FFF2-40B4-BE49-F238E27FC236}">
                <a16:creationId xmlns:a16="http://schemas.microsoft.com/office/drawing/2014/main" id="{E3B302D0-0C8A-D13E-1135-89106DEBEB9B}"/>
              </a:ext>
            </a:extLst>
          </p:cNvPr>
          <p:cNvSpPr>
            <a:spLocks noGrp="1"/>
          </p:cNvSpPr>
          <p:nvPr/>
        </p:nvSpPr>
        <p:spPr>
          <a:xfrm>
            <a:off x="8478236" y="1989365"/>
            <a:ext cx="3048000" cy="6938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n-US" sz="2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Nuevo León</a:t>
            </a:r>
            <a:endParaRPr lang="en-US" sz="2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3D0C8D00-55C0-29C4-187C-C68B0E9DD50C}"/>
              </a:ext>
            </a:extLst>
          </p:cNvPr>
          <p:cNvSpPr/>
          <p:nvPr/>
        </p:nvSpPr>
        <p:spPr>
          <a:xfrm>
            <a:off x="4451671" y="1842406"/>
            <a:ext cx="3325085" cy="4190924"/>
          </a:xfrm>
          <a:prstGeom prst="roundRect">
            <a:avLst>
              <a:gd name="adj" fmla="val 5679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44003D26-E94C-844A-F224-AD856E43E86B}"/>
              </a:ext>
            </a:extLst>
          </p:cNvPr>
          <p:cNvSpPr/>
          <p:nvPr/>
        </p:nvSpPr>
        <p:spPr>
          <a:xfrm>
            <a:off x="467499" y="1842406"/>
            <a:ext cx="3325085" cy="4190924"/>
          </a:xfrm>
          <a:prstGeom prst="roundRect">
            <a:avLst>
              <a:gd name="adj" fmla="val 5679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6" name="Rectángulo redondeado 45">
            <a:extLst>
              <a:ext uri="{FF2B5EF4-FFF2-40B4-BE49-F238E27FC236}">
                <a16:creationId xmlns:a16="http://schemas.microsoft.com/office/drawing/2014/main" id="{8BC8E60D-C96A-B2FD-76C8-671BBDAFFB9A}"/>
              </a:ext>
            </a:extLst>
          </p:cNvPr>
          <p:cNvSpPr/>
          <p:nvPr/>
        </p:nvSpPr>
        <p:spPr>
          <a:xfrm>
            <a:off x="8435843" y="1842406"/>
            <a:ext cx="3325085" cy="4190924"/>
          </a:xfrm>
          <a:prstGeom prst="roundRect">
            <a:avLst>
              <a:gd name="adj" fmla="val 5679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25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CEF5-3EC8-6201-A239-9E24C482F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 redondeado 56">
            <a:extLst>
              <a:ext uri="{FF2B5EF4-FFF2-40B4-BE49-F238E27FC236}">
                <a16:creationId xmlns:a16="http://schemas.microsoft.com/office/drawing/2014/main" id="{AB111484-3055-C10C-2C9E-7DBA9B8E9E69}"/>
              </a:ext>
            </a:extLst>
          </p:cNvPr>
          <p:cNvSpPr/>
          <p:nvPr/>
        </p:nvSpPr>
        <p:spPr>
          <a:xfrm>
            <a:off x="8317194" y="1437923"/>
            <a:ext cx="3339756" cy="4357900"/>
          </a:xfrm>
          <a:prstGeom prst="roundRect">
            <a:avLst>
              <a:gd name="adj" fmla="val 454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58" name="Redondear rectángulo de esquina del mismo lado 57">
            <a:extLst>
              <a:ext uri="{FF2B5EF4-FFF2-40B4-BE49-F238E27FC236}">
                <a16:creationId xmlns:a16="http://schemas.microsoft.com/office/drawing/2014/main" id="{7CD2C33E-ACE2-6BF3-7E5A-75EA41BBBF3B}"/>
              </a:ext>
            </a:extLst>
          </p:cNvPr>
          <p:cNvSpPr/>
          <p:nvPr/>
        </p:nvSpPr>
        <p:spPr>
          <a:xfrm rot="10800000">
            <a:off x="8317189" y="4813231"/>
            <a:ext cx="3339755" cy="1137474"/>
          </a:xfrm>
          <a:prstGeom prst="round2SameRect">
            <a:avLst>
              <a:gd name="adj1" fmla="val 12989"/>
              <a:gd name="adj2" fmla="val 0"/>
            </a:avLst>
          </a:prstGeom>
          <a:solidFill>
            <a:srgbClr val="FF983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cxnSp>
        <p:nvCxnSpPr>
          <p:cNvPr id="59" name="Google Shape;273;p8">
            <a:extLst>
              <a:ext uri="{FF2B5EF4-FFF2-40B4-BE49-F238E27FC236}">
                <a16:creationId xmlns:a16="http://schemas.microsoft.com/office/drawing/2014/main" id="{B542848F-2596-27FD-CE07-ACB16B8811A7}"/>
              </a:ext>
            </a:extLst>
          </p:cNvPr>
          <p:cNvCxnSpPr>
            <a:cxnSpLocks/>
          </p:cNvCxnSpPr>
          <p:nvPr/>
        </p:nvCxnSpPr>
        <p:spPr>
          <a:xfrm>
            <a:off x="8317189" y="1970638"/>
            <a:ext cx="3339761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Rectángulo redondeado 47">
            <a:extLst>
              <a:ext uri="{FF2B5EF4-FFF2-40B4-BE49-F238E27FC236}">
                <a16:creationId xmlns:a16="http://schemas.microsoft.com/office/drawing/2014/main" id="{108E023A-F77E-B8E0-6F38-3AF687CD17B0}"/>
              </a:ext>
            </a:extLst>
          </p:cNvPr>
          <p:cNvSpPr/>
          <p:nvPr/>
        </p:nvSpPr>
        <p:spPr>
          <a:xfrm>
            <a:off x="4616497" y="1437923"/>
            <a:ext cx="3183961" cy="3865043"/>
          </a:xfrm>
          <a:prstGeom prst="roundRect">
            <a:avLst>
              <a:gd name="adj" fmla="val 454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9" name="Redondear rectángulo de esquina del mismo lado 48">
            <a:extLst>
              <a:ext uri="{FF2B5EF4-FFF2-40B4-BE49-F238E27FC236}">
                <a16:creationId xmlns:a16="http://schemas.microsoft.com/office/drawing/2014/main" id="{B592CE54-7497-41B6-855C-DE76487DDD9B}"/>
              </a:ext>
            </a:extLst>
          </p:cNvPr>
          <p:cNvSpPr/>
          <p:nvPr/>
        </p:nvSpPr>
        <p:spPr>
          <a:xfrm rot="10800000">
            <a:off x="4616493" y="4165494"/>
            <a:ext cx="3183960" cy="1137474"/>
          </a:xfrm>
          <a:prstGeom prst="round2SameRect">
            <a:avLst>
              <a:gd name="adj1" fmla="val 12989"/>
              <a:gd name="adj2" fmla="val 0"/>
            </a:avLst>
          </a:prstGeom>
          <a:solidFill>
            <a:srgbClr val="0175DA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5F8AFBBA-B930-C88C-026F-5718DFC77C69}"/>
              </a:ext>
            </a:extLst>
          </p:cNvPr>
          <p:cNvSpPr/>
          <p:nvPr/>
        </p:nvSpPr>
        <p:spPr>
          <a:xfrm>
            <a:off x="445182" y="1437923"/>
            <a:ext cx="3716619" cy="4552142"/>
          </a:xfrm>
          <a:prstGeom prst="roundRect">
            <a:avLst>
              <a:gd name="adj" fmla="val 426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47" name="Redondear rectángulo de esquina del mismo lado 46">
            <a:extLst>
              <a:ext uri="{FF2B5EF4-FFF2-40B4-BE49-F238E27FC236}">
                <a16:creationId xmlns:a16="http://schemas.microsoft.com/office/drawing/2014/main" id="{AFC5E892-FFC1-99BC-62C0-DAA6818E9721}"/>
              </a:ext>
            </a:extLst>
          </p:cNvPr>
          <p:cNvSpPr/>
          <p:nvPr/>
        </p:nvSpPr>
        <p:spPr>
          <a:xfrm rot="10800000">
            <a:off x="445180" y="4870660"/>
            <a:ext cx="3716619" cy="1119404"/>
          </a:xfrm>
          <a:prstGeom prst="round2SameRect">
            <a:avLst>
              <a:gd name="adj1" fmla="val 12989"/>
              <a:gd name="adj2" fmla="val 0"/>
            </a:avLst>
          </a:prstGeom>
          <a:solidFill>
            <a:srgbClr val="02BF8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C108D06-3BD2-1C7D-180F-F79738F92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17875"/>
          </a:xfrm>
        </p:spPr>
        <p:txBody>
          <a:bodyPr anchor="t"/>
          <a:lstStyle/>
          <a:p>
            <a:r>
              <a:rPr lang="es-MX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IMCO Propone: </a:t>
            </a:r>
            <a:r>
              <a:rPr lang="es-MX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Infraestructura inteligente</a:t>
            </a:r>
            <a:endParaRPr lang="es-ES_tradnl" sz="2500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proposal-1-theme">
            <a:extLst>
              <a:ext uri="{FF2B5EF4-FFF2-40B4-BE49-F238E27FC236}">
                <a16:creationId xmlns:a16="http://schemas.microsoft.com/office/drawing/2014/main" id="{B4101BAB-3BAD-DE3E-FC4C-63FEC4DAF58D}"/>
              </a:ext>
            </a:extLst>
          </p:cNvPr>
          <p:cNvSpPr>
            <a:spLocks noGrp="1"/>
          </p:cNvSpPr>
          <p:nvPr/>
        </p:nvSpPr>
        <p:spPr>
          <a:xfrm>
            <a:off x="560534" y="1469177"/>
            <a:ext cx="3449612" cy="51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88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02BF8F"/>
                </a:solidFill>
                <a:latin typeface="Arial"/>
                <a:ea typeface="Arial"/>
                <a:cs typeface="Arial"/>
              </a:rPr>
              <a:t>01. ELECTRICIDAD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2BF8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proposal-1-headline">
            <a:extLst>
              <a:ext uri="{FF2B5EF4-FFF2-40B4-BE49-F238E27FC236}">
                <a16:creationId xmlns:a16="http://schemas.microsoft.com/office/drawing/2014/main" id="{0C38978B-4681-AB54-B0C4-6BFBAC4C4078}"/>
              </a:ext>
            </a:extLst>
          </p:cNvPr>
          <p:cNvSpPr>
            <a:spLocks noGrp="1"/>
          </p:cNvSpPr>
          <p:nvPr/>
        </p:nvSpPr>
        <p:spPr>
          <a:xfrm>
            <a:off x="560533" y="2018306"/>
            <a:ext cx="3825811" cy="6870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88" b="1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3F3F4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Abastecimiento y costos competitivos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3F3F4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proposal-1-body">
            <a:extLst>
              <a:ext uri="{FF2B5EF4-FFF2-40B4-BE49-F238E27FC236}">
                <a16:creationId xmlns:a16="http://schemas.microsoft.com/office/drawing/2014/main" id="{7149FA7D-40D9-E1CA-75A5-7506EA61FB47}"/>
              </a:ext>
            </a:extLst>
          </p:cNvPr>
          <p:cNvSpPr>
            <a:spLocks noGrp="1"/>
          </p:cNvSpPr>
          <p:nvPr/>
        </p:nvSpPr>
        <p:spPr>
          <a:xfrm>
            <a:off x="560534" y="2724185"/>
            <a:ext cx="3449612" cy="2230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23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kumimoji="0" lang="es-ES" sz="12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Crear </a:t>
            </a:r>
            <a:r>
              <a:rPr kumimoji="0" lang="es-ES" sz="12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planes estatales de energía para polos industriales y tecnológicos</a:t>
            </a:r>
            <a:r>
              <a:rPr kumimoji="0" lang="es-ES" sz="12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que proyecten la demanda de nuevas empresas (incluidos centros de datos) e identifiquen necesidades de </a:t>
            </a:r>
            <a:r>
              <a:rPr kumimoji="0" lang="es-ES" sz="12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generación, transmisión, distribución y almacenamiento</a:t>
            </a:r>
            <a:r>
              <a:rPr kumimoji="0" lang="es-ES" sz="12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 Los estados deben coordinar proyectos con la federación y facilitar permisos locales, derechos de paso e inversión pública y privada para ofrecer electricidad suficiente, con las menores emisiones posibles, confiable y a precios competitivos</a:t>
            </a:r>
            <a:r>
              <a:rPr kumimoji="0" sz="12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4" name="proposal-1-stat">
            <a:extLst>
              <a:ext uri="{FF2B5EF4-FFF2-40B4-BE49-F238E27FC236}">
                <a16:creationId xmlns:a16="http://schemas.microsoft.com/office/drawing/2014/main" id="{C509E57B-0F81-CC93-690A-C6BD45D3983F}"/>
              </a:ext>
            </a:extLst>
          </p:cNvPr>
          <p:cNvSpPr>
            <a:spLocks noGrp="1"/>
          </p:cNvSpPr>
          <p:nvPr/>
        </p:nvSpPr>
        <p:spPr>
          <a:xfrm>
            <a:off x="560534" y="4892585"/>
            <a:ext cx="264599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6389"/>
          </a:bodyPr>
          <a:lstStyle/>
          <a:p>
            <a:pPr lvl="0">
              <a:defRPr sz="1875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chemeClr val="bg1"/>
                </a:solidFill>
                <a:latin typeface="Arial"/>
              </a:rPr>
              <a:t>11.9 GW 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proposal-1-evidence">
            <a:extLst>
              <a:ext uri="{FF2B5EF4-FFF2-40B4-BE49-F238E27FC236}">
                <a16:creationId xmlns:a16="http://schemas.microsoft.com/office/drawing/2014/main" id="{697BEC72-A365-5C84-85BC-C89DC0C4C55D}"/>
              </a:ext>
            </a:extLst>
          </p:cNvPr>
          <p:cNvSpPr>
            <a:spLocks noGrp="1"/>
          </p:cNvSpPr>
          <p:nvPr/>
        </p:nvSpPr>
        <p:spPr>
          <a:xfrm>
            <a:off x="560533" y="5273473"/>
            <a:ext cx="3449611" cy="6870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19050" rIns="57150" bIns="19050" anchor="t">
            <a:normAutofit fontScale="97656"/>
          </a:bodyPr>
          <a:lstStyle/>
          <a:p>
            <a:pPr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b="1" dirty="0">
                <a:solidFill>
                  <a:schemeClr val="bg1"/>
                </a:solidFill>
                <a:latin typeface="Arial"/>
              </a:rPr>
              <a:t>adicionales</a:t>
            </a:r>
            <a:r>
              <a:rPr lang="es-MX" sz="1200" dirty="0">
                <a:solidFill>
                  <a:schemeClr val="bg1"/>
                </a:solidFill>
                <a:latin typeface="Arial"/>
              </a:rPr>
              <a:t> de capacidad eléctrica requeriría México hacia 2030 para sostener las metas de crecimiento del Plan México.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proposal-1-theme">
            <a:extLst>
              <a:ext uri="{FF2B5EF4-FFF2-40B4-BE49-F238E27FC236}">
                <a16:creationId xmlns:a16="http://schemas.microsoft.com/office/drawing/2014/main" id="{4599FEE5-09FB-A9D0-3B4E-7043B062E51C}"/>
              </a:ext>
            </a:extLst>
          </p:cNvPr>
          <p:cNvSpPr>
            <a:spLocks noGrp="1"/>
          </p:cNvSpPr>
          <p:nvPr/>
        </p:nvSpPr>
        <p:spPr>
          <a:xfrm>
            <a:off x="4764318" y="1469177"/>
            <a:ext cx="2884130" cy="51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88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0175DA"/>
                </a:solidFill>
                <a:latin typeface="Arial"/>
                <a:ea typeface="Arial"/>
                <a:cs typeface="Arial"/>
              </a:rPr>
              <a:t>02. </a:t>
            </a:r>
            <a:r>
              <a:rPr lang="es-MX" sz="1800" b="1" dirty="0">
                <a:solidFill>
                  <a:srgbClr val="0175DA"/>
                </a:solidFill>
              </a:rPr>
              <a:t>AGUA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0175DA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proposal-1-headline">
            <a:extLst>
              <a:ext uri="{FF2B5EF4-FFF2-40B4-BE49-F238E27FC236}">
                <a16:creationId xmlns:a16="http://schemas.microsoft.com/office/drawing/2014/main" id="{F1B4071F-C97C-6F7F-0373-CDF999D44F24}"/>
              </a:ext>
            </a:extLst>
          </p:cNvPr>
          <p:cNvSpPr>
            <a:spLocks noGrp="1"/>
          </p:cNvSpPr>
          <p:nvPr/>
        </p:nvSpPr>
        <p:spPr>
          <a:xfrm>
            <a:off x="4764318" y="2018307"/>
            <a:ext cx="288413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 lvl="0">
              <a:buClrTx/>
              <a:defRPr sz="1688" b="1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800" b="1" kern="1200" dirty="0">
                <a:solidFill>
                  <a:srgbClr val="3F3F41"/>
                </a:solidFill>
              </a:rPr>
              <a:t>Pagar por agua recuperada</a:t>
            </a:r>
          </a:p>
        </p:txBody>
      </p:sp>
      <p:sp>
        <p:nvSpPr>
          <p:cNvPr id="24" name="proposal-1-body">
            <a:extLst>
              <a:ext uri="{FF2B5EF4-FFF2-40B4-BE49-F238E27FC236}">
                <a16:creationId xmlns:a16="http://schemas.microsoft.com/office/drawing/2014/main" id="{FC691240-CA84-55F6-AE11-A749C77F1FF4}"/>
              </a:ext>
            </a:extLst>
          </p:cNvPr>
          <p:cNvSpPr>
            <a:spLocks noGrp="1"/>
          </p:cNvSpPr>
          <p:nvPr/>
        </p:nvSpPr>
        <p:spPr>
          <a:xfrm>
            <a:off x="4764318" y="2724186"/>
            <a:ext cx="2884130" cy="16885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/>
          <a:p>
            <a:pPr lvl="0">
              <a:lnSpc>
                <a:spcPct val="104000"/>
              </a:lnSpc>
              <a:buClrTx/>
              <a:defRPr sz="1223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kern="1200" dirty="0">
                <a:solidFill>
                  <a:srgbClr val="3F3F41"/>
                </a:solidFill>
              </a:rPr>
              <a:t>Contratar por </a:t>
            </a:r>
            <a:r>
              <a:rPr lang="es-MX" sz="1200" b="1" kern="1200" dirty="0">
                <a:solidFill>
                  <a:srgbClr val="3F3F41"/>
                </a:solidFill>
              </a:rPr>
              <a:t>concurso a operadores, en alianza con los municipios, y pagarles por cada metro cúbico de fuga recuperado </a:t>
            </a:r>
            <a:r>
              <a:rPr lang="es-MX" sz="1200" kern="1200" dirty="0">
                <a:solidFill>
                  <a:srgbClr val="3F3F41"/>
                </a:solidFill>
              </a:rPr>
              <a:t>y mantenido durante 12 meses, no por obras ejecutadas. Meta: reducir 10 puntos las pérdidas de la red en tres años.</a:t>
            </a:r>
          </a:p>
        </p:txBody>
      </p:sp>
      <p:sp>
        <p:nvSpPr>
          <p:cNvPr id="25" name="proposal-1-stat">
            <a:extLst>
              <a:ext uri="{FF2B5EF4-FFF2-40B4-BE49-F238E27FC236}">
                <a16:creationId xmlns:a16="http://schemas.microsoft.com/office/drawing/2014/main" id="{85487A14-780D-20D7-A847-F95AFB6C21F9}"/>
              </a:ext>
            </a:extLst>
          </p:cNvPr>
          <p:cNvSpPr>
            <a:spLocks noGrp="1"/>
          </p:cNvSpPr>
          <p:nvPr/>
        </p:nvSpPr>
        <p:spPr>
          <a:xfrm>
            <a:off x="4764318" y="4181419"/>
            <a:ext cx="264599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6389"/>
          </a:bodyPr>
          <a:lstStyle/>
          <a:p>
            <a:pPr lvl="0">
              <a:lnSpc>
                <a:spcPct val="90000"/>
              </a:lnSpc>
              <a:buClrTx/>
              <a:defRPr sz="2475" b="1">
                <a:solidFill>
                  <a:srgbClr val="0874B9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chemeClr val="bg1"/>
                </a:solidFill>
              </a:rPr>
              <a:t>122 millones </a:t>
            </a:r>
            <a:endParaRPr lang="es-MX" sz="1800" b="1" kern="1200" dirty="0">
              <a:solidFill>
                <a:schemeClr val="bg1"/>
              </a:solidFill>
            </a:endParaRPr>
          </a:p>
        </p:txBody>
      </p:sp>
      <p:sp>
        <p:nvSpPr>
          <p:cNvPr id="26" name="proposal-1-evidence">
            <a:extLst>
              <a:ext uri="{FF2B5EF4-FFF2-40B4-BE49-F238E27FC236}">
                <a16:creationId xmlns:a16="http://schemas.microsoft.com/office/drawing/2014/main" id="{28629F0D-209B-F760-9121-E14582E62600}"/>
              </a:ext>
            </a:extLst>
          </p:cNvPr>
          <p:cNvSpPr>
            <a:spLocks noGrp="1"/>
          </p:cNvSpPr>
          <p:nvPr/>
        </p:nvSpPr>
        <p:spPr>
          <a:xfrm>
            <a:off x="4764318" y="4552024"/>
            <a:ext cx="2884130" cy="6870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19050" rIns="57150" bIns="19050" anchor="t">
            <a:normAutofit fontScale="97656"/>
          </a:bodyPr>
          <a:lstStyle/>
          <a:p>
            <a:pPr lvl="0">
              <a:buClrTx/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kern="1200" dirty="0">
                <a:solidFill>
                  <a:schemeClr val="bg1"/>
                </a:solidFill>
              </a:rPr>
              <a:t>de litros diarios de agua recuperados en la ciudad de Ho Chi Minh, Vietnam</a:t>
            </a:r>
            <a:r>
              <a:rPr lang="es-MX" sz="1200" dirty="0">
                <a:solidFill>
                  <a:schemeClr val="bg1"/>
                </a:solidFill>
              </a:rPr>
              <a:t> en 2009.</a:t>
            </a:r>
            <a:endParaRPr lang="es-MX" sz="1200" kern="1200" dirty="0">
              <a:solidFill>
                <a:schemeClr val="bg1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proposal-1-theme">
            <a:extLst>
              <a:ext uri="{FF2B5EF4-FFF2-40B4-BE49-F238E27FC236}">
                <a16:creationId xmlns:a16="http://schemas.microsoft.com/office/drawing/2014/main" id="{65670B3B-BB72-204C-E9D9-F77F15BB6CC7}"/>
              </a:ext>
            </a:extLst>
          </p:cNvPr>
          <p:cNvSpPr>
            <a:spLocks noGrp="1"/>
          </p:cNvSpPr>
          <p:nvPr/>
        </p:nvSpPr>
        <p:spPr>
          <a:xfrm>
            <a:off x="8470933" y="1469177"/>
            <a:ext cx="3449612" cy="51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88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FF9831"/>
                </a:solidFill>
                <a:latin typeface="Arial"/>
                <a:ea typeface="Arial"/>
                <a:cs typeface="Arial"/>
              </a:rPr>
              <a:t>03. RECAUDACIÓN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983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proposal-1-headline">
            <a:extLst>
              <a:ext uri="{FF2B5EF4-FFF2-40B4-BE49-F238E27FC236}">
                <a16:creationId xmlns:a16="http://schemas.microsoft.com/office/drawing/2014/main" id="{E17C9683-45E1-CC53-B29B-105CA5DF7C52}"/>
              </a:ext>
            </a:extLst>
          </p:cNvPr>
          <p:cNvSpPr>
            <a:spLocks noGrp="1"/>
          </p:cNvSpPr>
          <p:nvPr/>
        </p:nvSpPr>
        <p:spPr>
          <a:xfrm>
            <a:off x="8470933" y="2018307"/>
            <a:ext cx="2996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 lvl="0">
              <a:buClrTx/>
              <a:defRPr sz="1688" b="1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3F3F41"/>
                </a:solidFill>
              </a:rPr>
              <a:t>Capacidad efectiva de cobro</a:t>
            </a:r>
            <a:endParaRPr lang="es-MX" sz="1800" b="1" kern="1200" dirty="0">
              <a:solidFill>
                <a:srgbClr val="3F3F41"/>
              </a:solidFill>
            </a:endParaRPr>
          </a:p>
        </p:txBody>
      </p:sp>
      <p:sp>
        <p:nvSpPr>
          <p:cNvPr id="36" name="proposal-1-body">
            <a:extLst>
              <a:ext uri="{FF2B5EF4-FFF2-40B4-BE49-F238E27FC236}">
                <a16:creationId xmlns:a16="http://schemas.microsoft.com/office/drawing/2014/main" id="{DCE5FEAF-CDD3-57A0-E37F-1D18B3CE616D}"/>
              </a:ext>
            </a:extLst>
          </p:cNvPr>
          <p:cNvSpPr>
            <a:spLocks noGrp="1"/>
          </p:cNvSpPr>
          <p:nvPr/>
        </p:nvSpPr>
        <p:spPr>
          <a:xfrm>
            <a:off x="8470933" y="2705897"/>
            <a:ext cx="2996125" cy="2230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/>
          <a:p>
            <a:pPr algn="just">
              <a:buClrTx/>
              <a:defRPr sz="1223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b="1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Aprovechar la armonización catastral y registral </a:t>
            </a:r>
            <a:r>
              <a:rPr lang="es-MX" sz="1200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propuesta por el Ejecutivo federal para que estados y municipios, mediante convenios, </a:t>
            </a:r>
            <a:r>
              <a:rPr lang="es-MX" sz="1200" b="1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actualicen sus padrones, profesionalicen sus catastros y faciliten el pago y la recuperación de adeudos</a:t>
            </a:r>
            <a:r>
              <a:rPr lang="es-MX" sz="1200" kern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con el fin de contribuir a la sostenibilidad fiscal subnacional.</a:t>
            </a:r>
            <a:endParaRPr lang="es-ES" sz="1200" kern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proposal-1-stat">
            <a:extLst>
              <a:ext uri="{FF2B5EF4-FFF2-40B4-BE49-F238E27FC236}">
                <a16:creationId xmlns:a16="http://schemas.microsoft.com/office/drawing/2014/main" id="{24704D24-7F2E-0A02-8F61-02FC5457B65D}"/>
              </a:ext>
            </a:extLst>
          </p:cNvPr>
          <p:cNvSpPr>
            <a:spLocks noGrp="1"/>
          </p:cNvSpPr>
          <p:nvPr/>
        </p:nvSpPr>
        <p:spPr>
          <a:xfrm>
            <a:off x="8488997" y="4909112"/>
            <a:ext cx="264599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6389"/>
          </a:bodyPr>
          <a:lstStyle/>
          <a:p>
            <a:pPr>
              <a:lnSpc>
                <a:spcPct val="90000"/>
              </a:lnSpc>
              <a:buClrTx/>
              <a:defRPr sz="2475" b="1">
                <a:solidFill>
                  <a:srgbClr val="37C978"/>
                </a:solidFill>
                <a:latin typeface="Arial"/>
                <a:ea typeface="Arial"/>
                <a:cs typeface="Arial"/>
              </a:defRPr>
            </a:pPr>
            <a:r>
              <a:rPr lang="es-MX" sz="1800" b="1" kern="1200" dirty="0">
                <a:solidFill>
                  <a:schemeClr val="bg1"/>
                </a:solidFill>
              </a:rPr>
              <a:t>0.3% del PIB</a:t>
            </a:r>
          </a:p>
        </p:txBody>
      </p:sp>
      <p:sp>
        <p:nvSpPr>
          <p:cNvPr id="38" name="proposal-1-evidence">
            <a:extLst>
              <a:ext uri="{FF2B5EF4-FFF2-40B4-BE49-F238E27FC236}">
                <a16:creationId xmlns:a16="http://schemas.microsoft.com/office/drawing/2014/main" id="{4694E373-F794-7E2D-2D5C-C1245473D1A2}"/>
              </a:ext>
            </a:extLst>
          </p:cNvPr>
          <p:cNvSpPr>
            <a:spLocks noGrp="1"/>
          </p:cNvSpPr>
          <p:nvPr/>
        </p:nvSpPr>
        <p:spPr>
          <a:xfrm>
            <a:off x="8489003" y="5342996"/>
            <a:ext cx="2996125" cy="5221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19050" rIns="57150" bIns="19050" anchor="t">
            <a:normAutofit fontScale="90156" lnSpcReduction="10000"/>
          </a:bodyPr>
          <a:lstStyle/>
          <a:p>
            <a:pPr algn="just"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dirty="0">
                <a:solidFill>
                  <a:schemeClr val="bg1"/>
                </a:solidFill>
              </a:rPr>
              <a:t>representan los impuestos a la propiedad en México, comparado con el promedio de 1.8% en los países de la OCDE.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1" name="Google Shape;273;p8">
            <a:extLst>
              <a:ext uri="{FF2B5EF4-FFF2-40B4-BE49-F238E27FC236}">
                <a16:creationId xmlns:a16="http://schemas.microsoft.com/office/drawing/2014/main" id="{18E0F164-A1D4-2D65-31B8-953941597A57}"/>
              </a:ext>
            </a:extLst>
          </p:cNvPr>
          <p:cNvCxnSpPr>
            <a:cxnSpLocks/>
          </p:cNvCxnSpPr>
          <p:nvPr/>
        </p:nvCxnSpPr>
        <p:spPr>
          <a:xfrm flipH="1">
            <a:off x="445182" y="1970638"/>
            <a:ext cx="3716619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273;p8">
            <a:extLst>
              <a:ext uri="{FF2B5EF4-FFF2-40B4-BE49-F238E27FC236}">
                <a16:creationId xmlns:a16="http://schemas.microsoft.com/office/drawing/2014/main" id="{50566361-9DF0-E0CA-5ED7-B6CB422F2367}"/>
              </a:ext>
            </a:extLst>
          </p:cNvPr>
          <p:cNvCxnSpPr>
            <a:cxnSpLocks/>
          </p:cNvCxnSpPr>
          <p:nvPr/>
        </p:nvCxnSpPr>
        <p:spPr>
          <a:xfrm flipH="1">
            <a:off x="445182" y="2658896"/>
            <a:ext cx="3716619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" name="Google Shape;273;p8">
            <a:extLst>
              <a:ext uri="{FF2B5EF4-FFF2-40B4-BE49-F238E27FC236}">
                <a16:creationId xmlns:a16="http://schemas.microsoft.com/office/drawing/2014/main" id="{3D18481B-52EF-1E0A-2FEC-5F72DB0CB118}"/>
              </a:ext>
            </a:extLst>
          </p:cNvPr>
          <p:cNvCxnSpPr>
            <a:cxnSpLocks/>
          </p:cNvCxnSpPr>
          <p:nvPr/>
        </p:nvCxnSpPr>
        <p:spPr>
          <a:xfrm flipH="1">
            <a:off x="445182" y="4871154"/>
            <a:ext cx="3716619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" name="Google Shape;273;p8">
            <a:extLst>
              <a:ext uri="{FF2B5EF4-FFF2-40B4-BE49-F238E27FC236}">
                <a16:creationId xmlns:a16="http://schemas.microsoft.com/office/drawing/2014/main" id="{7CB97A5C-57AC-EFC7-5AB4-BA2A663C5F50}"/>
              </a:ext>
            </a:extLst>
          </p:cNvPr>
          <p:cNvCxnSpPr>
            <a:cxnSpLocks/>
          </p:cNvCxnSpPr>
          <p:nvPr/>
        </p:nvCxnSpPr>
        <p:spPr>
          <a:xfrm flipH="1">
            <a:off x="4616493" y="1970638"/>
            <a:ext cx="3183965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273;p8">
            <a:extLst>
              <a:ext uri="{FF2B5EF4-FFF2-40B4-BE49-F238E27FC236}">
                <a16:creationId xmlns:a16="http://schemas.microsoft.com/office/drawing/2014/main" id="{E13C188B-6774-F63B-E02E-E2A7CE2180ED}"/>
              </a:ext>
            </a:extLst>
          </p:cNvPr>
          <p:cNvCxnSpPr>
            <a:cxnSpLocks/>
          </p:cNvCxnSpPr>
          <p:nvPr/>
        </p:nvCxnSpPr>
        <p:spPr>
          <a:xfrm flipH="1">
            <a:off x="4616493" y="2665582"/>
            <a:ext cx="3183965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273;p8">
            <a:extLst>
              <a:ext uri="{FF2B5EF4-FFF2-40B4-BE49-F238E27FC236}">
                <a16:creationId xmlns:a16="http://schemas.microsoft.com/office/drawing/2014/main" id="{38C4B366-7617-BABC-3FDA-A0BD74C248F5}"/>
              </a:ext>
            </a:extLst>
          </p:cNvPr>
          <p:cNvCxnSpPr>
            <a:cxnSpLocks/>
          </p:cNvCxnSpPr>
          <p:nvPr/>
        </p:nvCxnSpPr>
        <p:spPr>
          <a:xfrm>
            <a:off x="8317189" y="2654840"/>
            <a:ext cx="3339761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8597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CEF5-3EC8-6201-A239-9E24C482F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redondeado 39">
            <a:extLst>
              <a:ext uri="{FF2B5EF4-FFF2-40B4-BE49-F238E27FC236}">
                <a16:creationId xmlns:a16="http://schemas.microsoft.com/office/drawing/2014/main" id="{5F8AFBBA-B930-C88C-026F-5718DFC77C69}"/>
              </a:ext>
            </a:extLst>
          </p:cNvPr>
          <p:cNvSpPr/>
          <p:nvPr/>
        </p:nvSpPr>
        <p:spPr>
          <a:xfrm>
            <a:off x="1392239" y="1437923"/>
            <a:ext cx="4227026" cy="4552142"/>
          </a:xfrm>
          <a:prstGeom prst="roundRect">
            <a:avLst>
              <a:gd name="adj" fmla="val 426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9898FF"/>
              </a:solidFill>
            </a:endParaRPr>
          </a:p>
        </p:txBody>
      </p:sp>
      <p:sp>
        <p:nvSpPr>
          <p:cNvPr id="47" name="Redondear rectángulo de esquina del mismo lado 46">
            <a:extLst>
              <a:ext uri="{FF2B5EF4-FFF2-40B4-BE49-F238E27FC236}">
                <a16:creationId xmlns:a16="http://schemas.microsoft.com/office/drawing/2014/main" id="{AFC5E892-FFC1-99BC-62C0-DAA6818E9721}"/>
              </a:ext>
            </a:extLst>
          </p:cNvPr>
          <p:cNvSpPr/>
          <p:nvPr/>
        </p:nvSpPr>
        <p:spPr>
          <a:xfrm rot="10800000">
            <a:off x="1392236" y="4587107"/>
            <a:ext cx="4227026" cy="1402956"/>
          </a:xfrm>
          <a:prstGeom prst="round2SameRect">
            <a:avLst>
              <a:gd name="adj1" fmla="val 12989"/>
              <a:gd name="adj2" fmla="val 0"/>
            </a:avLst>
          </a:prstGeom>
          <a:solidFill>
            <a:srgbClr val="9898F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C108D06-3BD2-1C7D-180F-F79738F92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17875"/>
          </a:xfrm>
        </p:spPr>
        <p:txBody>
          <a:bodyPr anchor="t"/>
          <a:lstStyle/>
          <a:p>
            <a:r>
              <a:rPr lang="es-MX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IMCO Propone: </a:t>
            </a:r>
            <a:r>
              <a:rPr lang="es-MX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Talento de calidad y sistema de cuidados</a:t>
            </a:r>
            <a:endParaRPr lang="es-ES_tradnl" sz="2500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proposal-1-theme">
            <a:extLst>
              <a:ext uri="{FF2B5EF4-FFF2-40B4-BE49-F238E27FC236}">
                <a16:creationId xmlns:a16="http://schemas.microsoft.com/office/drawing/2014/main" id="{B4101BAB-3BAD-DE3E-FC4C-63FEC4DAF58D}"/>
              </a:ext>
            </a:extLst>
          </p:cNvPr>
          <p:cNvSpPr>
            <a:spLocks noGrp="1"/>
          </p:cNvSpPr>
          <p:nvPr/>
        </p:nvSpPr>
        <p:spPr>
          <a:xfrm>
            <a:off x="1507591" y="1469177"/>
            <a:ext cx="3449612" cy="51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buClrTx/>
              <a:defRPr sz="1088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9898FF"/>
                </a:solidFill>
                <a:latin typeface="Arial"/>
                <a:ea typeface="Arial"/>
                <a:cs typeface="Arial"/>
              </a:rPr>
              <a:t>01. </a:t>
            </a:r>
            <a:r>
              <a:rPr lang="es-MX" sz="1800" b="1" dirty="0">
                <a:solidFill>
                  <a:srgbClr val="9898FF"/>
                </a:solidFill>
              </a:rPr>
              <a:t>EDUCACIÓN SUPERIOR</a:t>
            </a:r>
          </a:p>
        </p:txBody>
      </p:sp>
      <p:sp>
        <p:nvSpPr>
          <p:cNvPr id="10" name="proposal-1-headline">
            <a:extLst>
              <a:ext uri="{FF2B5EF4-FFF2-40B4-BE49-F238E27FC236}">
                <a16:creationId xmlns:a16="http://schemas.microsoft.com/office/drawing/2014/main" id="{0C38978B-4681-AB54-B0C4-6BFBAC4C4078}"/>
              </a:ext>
            </a:extLst>
          </p:cNvPr>
          <p:cNvSpPr>
            <a:spLocks noGrp="1"/>
          </p:cNvSpPr>
          <p:nvPr/>
        </p:nvSpPr>
        <p:spPr>
          <a:xfrm>
            <a:off x="1507590" y="2105989"/>
            <a:ext cx="3449611" cy="3838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688" b="1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3F3F41"/>
                </a:solidFill>
              </a:rPr>
              <a:t>Evaluación </a:t>
            </a:r>
            <a:r>
              <a:rPr lang="es-MX" sz="1800" b="1">
                <a:solidFill>
                  <a:srgbClr val="3F3F41"/>
                </a:solidFill>
              </a:rPr>
              <a:t>de calidad </a:t>
            </a:r>
            <a:endParaRPr lang="es-MX" sz="1800" b="1" dirty="0">
              <a:solidFill>
                <a:srgbClr val="3F3F41"/>
              </a:solidFill>
            </a:endParaRPr>
          </a:p>
        </p:txBody>
      </p:sp>
      <p:sp>
        <p:nvSpPr>
          <p:cNvPr id="11" name="proposal-1-body">
            <a:extLst>
              <a:ext uri="{FF2B5EF4-FFF2-40B4-BE49-F238E27FC236}">
                <a16:creationId xmlns:a16="http://schemas.microsoft.com/office/drawing/2014/main" id="{7149FA7D-40D9-E1CA-75A5-7506EA61FB47}"/>
              </a:ext>
            </a:extLst>
          </p:cNvPr>
          <p:cNvSpPr>
            <a:spLocks noGrp="1"/>
          </p:cNvSpPr>
          <p:nvPr/>
        </p:nvSpPr>
        <p:spPr>
          <a:xfrm>
            <a:off x="1507591" y="2687609"/>
            <a:ext cx="3973888" cy="2230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/>
          <a:p>
            <a:pPr algn="just">
              <a:lnSpc>
                <a:spcPct val="104000"/>
              </a:lnSpc>
              <a:buNone/>
              <a:defRPr sz="1223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Crear un </a:t>
            </a:r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Padrón Nacional de Programas de Calidad en Educación Superior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 programas de técnico superior universitario, licenciatura y posgrado, con base en indicadores verificables de aprendizaje, titulación, inserción laboral y vinculación con los sectores estratégicos de las entidades federativas. La información del Padrón podría utilizarse como un criterio para orientar la expansión de la matrícula y priorizar recursos adicionales hacia programas acreditados.</a:t>
            </a:r>
          </a:p>
        </p:txBody>
      </p:sp>
      <p:sp>
        <p:nvSpPr>
          <p:cNvPr id="14" name="proposal-1-stat">
            <a:extLst>
              <a:ext uri="{FF2B5EF4-FFF2-40B4-BE49-F238E27FC236}">
                <a16:creationId xmlns:a16="http://schemas.microsoft.com/office/drawing/2014/main" id="{C509E57B-0F81-CC93-690A-C6BD45D3983F}"/>
              </a:ext>
            </a:extLst>
          </p:cNvPr>
          <p:cNvSpPr>
            <a:spLocks noGrp="1"/>
          </p:cNvSpPr>
          <p:nvPr/>
        </p:nvSpPr>
        <p:spPr>
          <a:xfrm>
            <a:off x="1507590" y="4640643"/>
            <a:ext cx="3678877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6389"/>
          </a:bodyPr>
          <a:lstStyle/>
          <a:p>
            <a:pPr>
              <a:lnSpc>
                <a:spcPct val="90000"/>
              </a:lnSpc>
              <a:defRPr sz="2475" b="1">
                <a:solidFill>
                  <a:srgbClr val="9B5DE5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chemeClr val="bg1"/>
                </a:solidFill>
              </a:rPr>
              <a:t>116 colegios comunitarios</a:t>
            </a:r>
          </a:p>
        </p:txBody>
      </p:sp>
      <p:sp>
        <p:nvSpPr>
          <p:cNvPr id="17" name="proposal-1-evidence">
            <a:extLst>
              <a:ext uri="{FF2B5EF4-FFF2-40B4-BE49-F238E27FC236}">
                <a16:creationId xmlns:a16="http://schemas.microsoft.com/office/drawing/2014/main" id="{697BEC72-A365-5C84-85BC-C89DC0C4C55D}"/>
              </a:ext>
            </a:extLst>
          </p:cNvPr>
          <p:cNvSpPr>
            <a:spLocks noGrp="1"/>
          </p:cNvSpPr>
          <p:nvPr/>
        </p:nvSpPr>
        <p:spPr>
          <a:xfrm>
            <a:off x="1507590" y="5035386"/>
            <a:ext cx="3973888" cy="10642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19050" rIns="57150" bIns="19050" anchor="t">
            <a:normAutofit fontScale="97656"/>
          </a:bodyPr>
          <a:lstStyle/>
          <a:p>
            <a:pPr algn="just"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dirty="0">
                <a:solidFill>
                  <a:schemeClr val="bg1"/>
                </a:solidFill>
              </a:rPr>
              <a:t>se financian en California parcialmente con base en la matrícula, las condiciones socioeconómicas de los estudiantes y de resultados como titulación, transferencia universitaria y salarios.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4" name="Google Shape;273;p8">
            <a:extLst>
              <a:ext uri="{FF2B5EF4-FFF2-40B4-BE49-F238E27FC236}">
                <a16:creationId xmlns:a16="http://schemas.microsoft.com/office/drawing/2014/main" id="{50566361-9DF0-E0CA-5ED7-B6CB422F2367}"/>
              </a:ext>
            </a:extLst>
          </p:cNvPr>
          <p:cNvCxnSpPr>
            <a:cxnSpLocks/>
          </p:cNvCxnSpPr>
          <p:nvPr/>
        </p:nvCxnSpPr>
        <p:spPr>
          <a:xfrm flipH="1">
            <a:off x="1392239" y="2502393"/>
            <a:ext cx="4227023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" name="Google Shape;273;p8">
            <a:extLst>
              <a:ext uri="{FF2B5EF4-FFF2-40B4-BE49-F238E27FC236}">
                <a16:creationId xmlns:a16="http://schemas.microsoft.com/office/drawing/2014/main" id="{B1675FC5-DB17-9DA0-E17F-15ADB29BCEE6}"/>
              </a:ext>
            </a:extLst>
          </p:cNvPr>
          <p:cNvCxnSpPr>
            <a:cxnSpLocks/>
          </p:cNvCxnSpPr>
          <p:nvPr/>
        </p:nvCxnSpPr>
        <p:spPr>
          <a:xfrm flipH="1">
            <a:off x="1392239" y="2001352"/>
            <a:ext cx="4227023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9AB70F13-D582-7720-6012-BFC3E5C9DECC}"/>
              </a:ext>
            </a:extLst>
          </p:cNvPr>
          <p:cNvSpPr/>
          <p:nvPr/>
        </p:nvSpPr>
        <p:spPr>
          <a:xfrm>
            <a:off x="6514361" y="1437923"/>
            <a:ext cx="4227026" cy="3739585"/>
          </a:xfrm>
          <a:prstGeom prst="roundRect">
            <a:avLst>
              <a:gd name="adj" fmla="val 4588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9898FF"/>
              </a:solidFill>
            </a:endParaRPr>
          </a:p>
        </p:txBody>
      </p:sp>
      <p:sp>
        <p:nvSpPr>
          <p:cNvPr id="5" name="Redondear rectángulo de esquina del mismo lado 4">
            <a:extLst>
              <a:ext uri="{FF2B5EF4-FFF2-40B4-BE49-F238E27FC236}">
                <a16:creationId xmlns:a16="http://schemas.microsoft.com/office/drawing/2014/main" id="{A5A855F7-EB16-49B6-CE7A-2FC43D987183}"/>
              </a:ext>
            </a:extLst>
          </p:cNvPr>
          <p:cNvSpPr/>
          <p:nvPr/>
        </p:nvSpPr>
        <p:spPr>
          <a:xfrm rot="10800000">
            <a:off x="6514358" y="4238793"/>
            <a:ext cx="4227026" cy="938715"/>
          </a:xfrm>
          <a:prstGeom prst="round2SameRect">
            <a:avLst>
              <a:gd name="adj1" fmla="val 17860"/>
              <a:gd name="adj2" fmla="val 0"/>
            </a:avLst>
          </a:prstGeom>
          <a:solidFill>
            <a:srgbClr val="FF465C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rgbClr val="FF465C"/>
              </a:solidFill>
            </a:endParaRPr>
          </a:p>
        </p:txBody>
      </p:sp>
      <p:sp>
        <p:nvSpPr>
          <p:cNvPr id="6" name="proposal-1-theme">
            <a:extLst>
              <a:ext uri="{FF2B5EF4-FFF2-40B4-BE49-F238E27FC236}">
                <a16:creationId xmlns:a16="http://schemas.microsoft.com/office/drawing/2014/main" id="{060C471D-0AED-80D4-D1B3-CB79523B0E9F}"/>
              </a:ext>
            </a:extLst>
          </p:cNvPr>
          <p:cNvSpPr>
            <a:spLocks noGrp="1"/>
          </p:cNvSpPr>
          <p:nvPr/>
        </p:nvSpPr>
        <p:spPr>
          <a:xfrm>
            <a:off x="6629713" y="1469177"/>
            <a:ext cx="3674974" cy="51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/>
          </a:bodyPr>
          <a:lstStyle/>
          <a:p>
            <a:pPr>
              <a:buClrTx/>
              <a:defRPr sz="1088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FF465C"/>
                </a:solidFill>
                <a:latin typeface="Arial"/>
                <a:ea typeface="Arial"/>
                <a:cs typeface="Arial"/>
              </a:rPr>
              <a:t>02. </a:t>
            </a:r>
            <a:r>
              <a:rPr lang="es-MX" sz="1800" b="1" dirty="0">
                <a:solidFill>
                  <a:srgbClr val="FF465C"/>
                </a:solidFill>
              </a:rPr>
              <a:t>SISTEMA DE CUIDADOS</a:t>
            </a:r>
          </a:p>
        </p:txBody>
      </p:sp>
      <p:sp>
        <p:nvSpPr>
          <p:cNvPr id="7" name="proposal-1-headline">
            <a:extLst>
              <a:ext uri="{FF2B5EF4-FFF2-40B4-BE49-F238E27FC236}">
                <a16:creationId xmlns:a16="http://schemas.microsoft.com/office/drawing/2014/main" id="{1A34509B-F32D-3F27-2816-25FA301E1885}"/>
              </a:ext>
            </a:extLst>
          </p:cNvPr>
          <p:cNvSpPr>
            <a:spLocks noGrp="1"/>
          </p:cNvSpPr>
          <p:nvPr/>
        </p:nvSpPr>
        <p:spPr>
          <a:xfrm>
            <a:off x="6629712" y="2105989"/>
            <a:ext cx="4111672" cy="3838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defRPr sz="1688" b="1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rgbClr val="3F3F41"/>
                </a:solidFill>
              </a:rPr>
              <a:t>Recursos estatales etiquetados </a:t>
            </a:r>
          </a:p>
        </p:txBody>
      </p:sp>
      <p:sp>
        <p:nvSpPr>
          <p:cNvPr id="9" name="proposal-1-body">
            <a:extLst>
              <a:ext uri="{FF2B5EF4-FFF2-40B4-BE49-F238E27FC236}">
                <a16:creationId xmlns:a16="http://schemas.microsoft.com/office/drawing/2014/main" id="{5B341726-9559-4F39-A9AF-BEE8FDA33FF6}"/>
              </a:ext>
            </a:extLst>
          </p:cNvPr>
          <p:cNvSpPr>
            <a:spLocks noGrp="1"/>
          </p:cNvSpPr>
          <p:nvPr/>
        </p:nvSpPr>
        <p:spPr>
          <a:xfrm>
            <a:off x="6629713" y="2687609"/>
            <a:ext cx="3973888" cy="2230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76200" tIns="19050" rIns="76200" bIns="19050" anchor="t">
            <a:normAutofit/>
          </a:bodyPr>
          <a:lstStyle/>
          <a:p>
            <a:pPr>
              <a:lnSpc>
                <a:spcPct val="104000"/>
              </a:lnSpc>
              <a:buNone/>
              <a:defRPr sz="1223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Crear </a:t>
            </a: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anexos transversales de cuidados 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 los presupuestos estatales que permitan </a:t>
            </a: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identificar y dar seguimiento a los recursos destinados a servicios de cuidado infantil, cuidado para personas mayores y personas con discapacidad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así como apoyos que reduzcan la carga de cuidados y liberen tiempo para las personas cuidadoras. </a:t>
            </a:r>
          </a:p>
        </p:txBody>
      </p:sp>
      <p:sp>
        <p:nvSpPr>
          <p:cNvPr id="12" name="proposal-1-stat">
            <a:extLst>
              <a:ext uri="{FF2B5EF4-FFF2-40B4-BE49-F238E27FC236}">
                <a16:creationId xmlns:a16="http://schemas.microsoft.com/office/drawing/2014/main" id="{8E68BF25-0A98-A33A-BE1C-2BE45C00B476}"/>
              </a:ext>
            </a:extLst>
          </p:cNvPr>
          <p:cNvSpPr>
            <a:spLocks noGrp="1"/>
          </p:cNvSpPr>
          <p:nvPr/>
        </p:nvSpPr>
        <p:spPr>
          <a:xfrm>
            <a:off x="6629713" y="4282307"/>
            <a:ext cx="2645998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rmAutofit fontScale="96389"/>
          </a:bodyPr>
          <a:lstStyle/>
          <a:p>
            <a:pPr>
              <a:lnSpc>
                <a:spcPct val="90000"/>
              </a:lnSpc>
              <a:buNone/>
              <a:defRPr sz="2475" b="1">
                <a:solidFill>
                  <a:srgbClr val="F47920"/>
                </a:solidFill>
                <a:latin typeface="Arial"/>
                <a:ea typeface="Arial"/>
                <a:cs typeface="Arial"/>
              </a:defRPr>
            </a:pPr>
            <a:r>
              <a:rPr lang="es-MX" sz="1800" b="1" dirty="0">
                <a:solidFill>
                  <a:schemeClr val="bg1"/>
                </a:solidFill>
              </a:rPr>
              <a:t>1.8 veces</a:t>
            </a:r>
          </a:p>
        </p:txBody>
      </p:sp>
      <p:sp>
        <p:nvSpPr>
          <p:cNvPr id="13" name="proposal-1-evidence">
            <a:extLst>
              <a:ext uri="{FF2B5EF4-FFF2-40B4-BE49-F238E27FC236}">
                <a16:creationId xmlns:a16="http://schemas.microsoft.com/office/drawing/2014/main" id="{5F849BB9-E894-110D-5962-586BACB08889}"/>
              </a:ext>
            </a:extLst>
          </p:cNvPr>
          <p:cNvSpPr>
            <a:spLocks noGrp="1"/>
          </p:cNvSpPr>
          <p:nvPr/>
        </p:nvSpPr>
        <p:spPr>
          <a:xfrm>
            <a:off x="6629712" y="4663195"/>
            <a:ext cx="3973888" cy="55416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19050" rIns="57150" bIns="19050" anchor="t">
            <a:normAutofit fontScale="97656"/>
          </a:bodyPr>
          <a:lstStyle/>
          <a:p>
            <a:pPr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r>
              <a:rPr lang="es-MX" sz="1200" dirty="0">
                <a:solidFill>
                  <a:schemeClr val="bg1"/>
                </a:solidFill>
              </a:rPr>
              <a:t>tendría que crecer el presupuesto nacional destinado al sistema de cuidados.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60">
                <a:solidFill>
                  <a:srgbClr val="3F3F41"/>
                </a:solidFill>
                <a:latin typeface="Arial"/>
                <a:ea typeface="Arial"/>
                <a:cs typeface="Arial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15" name="Google Shape;273;p8">
            <a:extLst>
              <a:ext uri="{FF2B5EF4-FFF2-40B4-BE49-F238E27FC236}">
                <a16:creationId xmlns:a16="http://schemas.microsoft.com/office/drawing/2014/main" id="{3C49A243-6130-5246-909A-1DEED0E13691}"/>
              </a:ext>
            </a:extLst>
          </p:cNvPr>
          <p:cNvCxnSpPr>
            <a:cxnSpLocks/>
          </p:cNvCxnSpPr>
          <p:nvPr/>
        </p:nvCxnSpPr>
        <p:spPr>
          <a:xfrm flipH="1">
            <a:off x="6514361" y="2502393"/>
            <a:ext cx="4227023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273;p8">
            <a:extLst>
              <a:ext uri="{FF2B5EF4-FFF2-40B4-BE49-F238E27FC236}">
                <a16:creationId xmlns:a16="http://schemas.microsoft.com/office/drawing/2014/main" id="{27C08B7A-1825-5CCC-9392-2B44FE3AFE6A}"/>
              </a:ext>
            </a:extLst>
          </p:cNvPr>
          <p:cNvCxnSpPr>
            <a:cxnSpLocks/>
          </p:cNvCxnSpPr>
          <p:nvPr/>
        </p:nvCxnSpPr>
        <p:spPr>
          <a:xfrm flipH="1">
            <a:off x="6514361" y="2001352"/>
            <a:ext cx="4227023" cy="0"/>
          </a:xfrm>
          <a:prstGeom prst="straightConnector1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0789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CEF5-3EC8-6201-A239-9E24C482F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CB685FED-4D97-AE16-576C-50F49D6D7C1C}"/>
              </a:ext>
            </a:extLst>
          </p:cNvPr>
          <p:cNvSpPr/>
          <p:nvPr/>
        </p:nvSpPr>
        <p:spPr>
          <a:xfrm>
            <a:off x="8574158" y="1437793"/>
            <a:ext cx="3943238" cy="4384130"/>
          </a:xfrm>
          <a:prstGeom prst="roundRect">
            <a:avLst>
              <a:gd name="adj" fmla="val 4530"/>
            </a:avLst>
          </a:prstGeom>
          <a:solidFill>
            <a:srgbClr val="00BEF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B61B0489-DF6F-C295-5E00-BD024CEEEF80}"/>
              </a:ext>
            </a:extLst>
          </p:cNvPr>
          <p:cNvSpPr/>
          <p:nvPr/>
        </p:nvSpPr>
        <p:spPr>
          <a:xfrm>
            <a:off x="188107" y="4681600"/>
            <a:ext cx="8014989" cy="1144542"/>
          </a:xfrm>
          <a:prstGeom prst="roundRect">
            <a:avLst>
              <a:gd name="adj" fmla="val 1713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21" name="Redondear rectángulo de esquina del mismo lado 20">
            <a:extLst>
              <a:ext uri="{FF2B5EF4-FFF2-40B4-BE49-F238E27FC236}">
                <a16:creationId xmlns:a16="http://schemas.microsoft.com/office/drawing/2014/main" id="{E332A27C-432B-443C-D852-A85E64303DDC}"/>
              </a:ext>
            </a:extLst>
          </p:cNvPr>
          <p:cNvSpPr/>
          <p:nvPr/>
        </p:nvSpPr>
        <p:spPr>
          <a:xfrm rot="16200000">
            <a:off x="1245609" y="3613758"/>
            <a:ext cx="1144540" cy="3271790"/>
          </a:xfrm>
          <a:prstGeom prst="round2SameRect">
            <a:avLst>
              <a:gd name="adj1" fmla="val 15906"/>
              <a:gd name="adj2" fmla="val 0"/>
            </a:avLst>
          </a:prstGeom>
          <a:solidFill>
            <a:srgbClr val="004254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D2B32904-EF0D-4FB1-02FC-260E9AB3793F}"/>
              </a:ext>
            </a:extLst>
          </p:cNvPr>
          <p:cNvSpPr/>
          <p:nvPr/>
        </p:nvSpPr>
        <p:spPr>
          <a:xfrm>
            <a:off x="188107" y="3045841"/>
            <a:ext cx="8014989" cy="1144542"/>
          </a:xfrm>
          <a:prstGeom prst="roundRect">
            <a:avLst>
              <a:gd name="adj" fmla="val 1713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19" name="Redondear rectángulo de esquina del mismo lado 18">
            <a:extLst>
              <a:ext uri="{FF2B5EF4-FFF2-40B4-BE49-F238E27FC236}">
                <a16:creationId xmlns:a16="http://schemas.microsoft.com/office/drawing/2014/main" id="{93815CC2-2C17-FDAF-15DA-8F3716449202}"/>
              </a:ext>
            </a:extLst>
          </p:cNvPr>
          <p:cNvSpPr/>
          <p:nvPr/>
        </p:nvSpPr>
        <p:spPr>
          <a:xfrm rot="16200000">
            <a:off x="1245609" y="1985256"/>
            <a:ext cx="1144540" cy="3271790"/>
          </a:xfrm>
          <a:prstGeom prst="round2SameRect">
            <a:avLst>
              <a:gd name="adj1" fmla="val 15906"/>
              <a:gd name="adj2" fmla="val 0"/>
            </a:avLst>
          </a:prstGeom>
          <a:solidFill>
            <a:srgbClr val="004254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676389C4-8819-A534-4D53-40C0B62158CC}"/>
              </a:ext>
            </a:extLst>
          </p:cNvPr>
          <p:cNvSpPr/>
          <p:nvPr/>
        </p:nvSpPr>
        <p:spPr>
          <a:xfrm>
            <a:off x="188107" y="1437793"/>
            <a:ext cx="8014989" cy="1144542"/>
          </a:xfrm>
          <a:prstGeom prst="roundRect">
            <a:avLst>
              <a:gd name="adj" fmla="val 17130"/>
            </a:avLst>
          </a:prstGeom>
          <a:solidFill>
            <a:srgbClr val="EDEADE">
              <a:alpha val="20000"/>
            </a:srgb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00BEF2"/>
              </a:solidFill>
            </a:endParaRPr>
          </a:p>
        </p:txBody>
      </p:sp>
      <p:sp>
        <p:nvSpPr>
          <p:cNvPr id="18" name="Redondear rectángulo de esquina del mismo lado 17">
            <a:extLst>
              <a:ext uri="{FF2B5EF4-FFF2-40B4-BE49-F238E27FC236}">
                <a16:creationId xmlns:a16="http://schemas.microsoft.com/office/drawing/2014/main" id="{4B82F291-7DFF-C202-0FFA-0B150557031A}"/>
              </a:ext>
            </a:extLst>
          </p:cNvPr>
          <p:cNvSpPr/>
          <p:nvPr/>
        </p:nvSpPr>
        <p:spPr>
          <a:xfrm rot="16200000">
            <a:off x="1245609" y="374170"/>
            <a:ext cx="1144540" cy="3271790"/>
          </a:xfrm>
          <a:prstGeom prst="round2SameRect">
            <a:avLst>
              <a:gd name="adj1" fmla="val 15906"/>
              <a:gd name="adj2" fmla="val 0"/>
            </a:avLst>
          </a:prstGeom>
          <a:solidFill>
            <a:srgbClr val="004254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0C108D06-3BD2-1C7D-180F-F79738F92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94" y="504915"/>
            <a:ext cx="11797691" cy="517875"/>
          </a:xfrm>
        </p:spPr>
        <p:txBody>
          <a:bodyPr anchor="t"/>
          <a:lstStyle/>
          <a:p>
            <a:r>
              <a:rPr lang="es-MX" sz="2500" dirty="0">
                <a:solidFill>
                  <a:srgbClr val="00425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 años del ICE: </a:t>
            </a:r>
            <a:r>
              <a:rPr lang="es-MX" sz="2500" dirty="0">
                <a:solidFill>
                  <a:srgbClr val="00BE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tres aprendizajes</a:t>
            </a:r>
            <a:endParaRPr lang="es-ES_tradnl" sz="2500" dirty="0">
              <a:solidFill>
                <a:srgbClr val="00BEF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FAECD01C-F721-2342-CF05-55572764C847}"/>
              </a:ext>
            </a:extLst>
          </p:cNvPr>
          <p:cNvSpPr txBox="1">
            <a:spLocks/>
          </p:cNvSpPr>
          <p:nvPr/>
        </p:nvSpPr>
        <p:spPr>
          <a:xfrm>
            <a:off x="323253" y="1661373"/>
            <a:ext cx="3041391" cy="7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4050" b="1">
                <a:solidFill>
                  <a:srgbClr val="0070C0"/>
                </a:solidFill>
                <a:latin typeface="Arial"/>
                <a:ea typeface="Arial"/>
                <a:cs typeface="Arial"/>
              </a:defRPr>
            </a:pPr>
            <a:r>
              <a:rPr lang="es-MX" sz="2000" dirty="0">
                <a:solidFill>
                  <a:schemeClr val="bg1"/>
                </a:solidFill>
              </a:rPr>
              <a:t>La competitividad se </a:t>
            </a:r>
            <a:r>
              <a:rPr lang="es-MX" sz="2000" dirty="0">
                <a:solidFill>
                  <a:srgbClr val="00BEF2"/>
                </a:solidFill>
              </a:rPr>
              <a:t>desarrolla en el tiempo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A8D130F-B9DE-7CC9-3F21-47AE772B4CBB}"/>
              </a:ext>
            </a:extLst>
          </p:cNvPr>
          <p:cNvSpPr txBox="1">
            <a:spLocks/>
          </p:cNvSpPr>
          <p:nvPr/>
        </p:nvSpPr>
        <p:spPr>
          <a:xfrm>
            <a:off x="323253" y="3262997"/>
            <a:ext cx="3041391" cy="7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2000" dirty="0">
                <a:solidFill>
                  <a:schemeClr val="bg1"/>
                </a:solidFill>
              </a:rPr>
              <a:t>La nueva economía </a:t>
            </a:r>
            <a:r>
              <a:rPr lang="es-MX" sz="2000" dirty="0">
                <a:solidFill>
                  <a:srgbClr val="00BEF2"/>
                </a:solidFill>
              </a:rPr>
              <a:t>eleva las exigencias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FD393A0-E544-FBC4-EBDC-53D405DC6D11}"/>
              </a:ext>
            </a:extLst>
          </p:cNvPr>
          <p:cNvSpPr txBox="1">
            <a:spLocks/>
          </p:cNvSpPr>
          <p:nvPr/>
        </p:nvSpPr>
        <p:spPr>
          <a:xfrm>
            <a:off x="323253" y="4916876"/>
            <a:ext cx="3041391" cy="7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AC5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00AE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4050" b="1">
                <a:solidFill>
                  <a:srgbClr val="00AEE6"/>
                </a:solidFill>
                <a:latin typeface="Arial"/>
                <a:ea typeface="Arial"/>
                <a:cs typeface="Arial"/>
              </a:defRPr>
            </a:pPr>
            <a:r>
              <a:rPr lang="es-MX" sz="2000" dirty="0">
                <a:solidFill>
                  <a:schemeClr val="bg1"/>
                </a:solidFill>
              </a:rPr>
              <a:t>Ninguna fortaleza </a:t>
            </a:r>
            <a:r>
              <a:rPr lang="es-MX" sz="2000" dirty="0">
                <a:solidFill>
                  <a:srgbClr val="00BEF2"/>
                </a:solidFill>
              </a:rPr>
              <a:t>aislada es suficiente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E2EBE20-9BA3-57E7-EDDC-3AC409DDB603}"/>
              </a:ext>
            </a:extLst>
          </p:cNvPr>
          <p:cNvSpPr>
            <a:spLocks noGrp="1"/>
          </p:cNvSpPr>
          <p:nvPr/>
        </p:nvSpPr>
        <p:spPr>
          <a:xfrm>
            <a:off x="3661741" y="1622836"/>
            <a:ext cx="4369077" cy="7757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0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600" b="1" dirty="0">
                <a:solidFill>
                  <a:srgbClr val="333333"/>
                </a:solidFill>
                <a:latin typeface="Arial"/>
              </a:rPr>
              <a:t>Los estados que sostuvieron mejoras </a:t>
            </a:r>
            <a:r>
              <a:rPr lang="es-MX" sz="1600" dirty="0">
                <a:solidFill>
                  <a:srgbClr val="333333"/>
                </a:solidFill>
                <a:latin typeface="Arial"/>
              </a:rPr>
              <a:t>en inversión, exportaciones, educación y formalidad consolidaron </a:t>
            </a:r>
            <a:r>
              <a:rPr lang="es-MX" sz="1600" b="1" dirty="0">
                <a:solidFill>
                  <a:srgbClr val="333333"/>
                </a:solidFill>
                <a:latin typeface="Arial"/>
              </a:rPr>
              <a:t>ventajas duraderas</a:t>
            </a:r>
            <a:r>
              <a:rPr lang="es-MX" sz="1600" dirty="0">
                <a:solidFill>
                  <a:srgbClr val="333333"/>
                </a:solidFill>
                <a:latin typeface="Arial"/>
              </a:rPr>
              <a:t>.</a:t>
            </a:r>
            <a:endParaRPr sz="1600" dirty="0">
              <a:solidFill>
                <a:srgbClr val="3333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A39AE0F-DBE7-EFDB-75EB-630709E75042}"/>
              </a:ext>
            </a:extLst>
          </p:cNvPr>
          <p:cNvSpPr>
            <a:spLocks noGrp="1"/>
          </p:cNvSpPr>
          <p:nvPr/>
        </p:nvSpPr>
        <p:spPr>
          <a:xfrm>
            <a:off x="3661742" y="3224612"/>
            <a:ext cx="4369078" cy="7757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0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600" dirty="0">
                <a:solidFill>
                  <a:srgbClr val="333333"/>
                </a:solidFill>
                <a:latin typeface="Arial"/>
              </a:rPr>
              <a:t>La </a:t>
            </a:r>
            <a:r>
              <a:rPr lang="es-MX" sz="1600" b="1" dirty="0">
                <a:solidFill>
                  <a:srgbClr val="333333"/>
                </a:solidFill>
                <a:latin typeface="Arial"/>
              </a:rPr>
              <a:t>inteligencia artificial y la geoeconomía </a:t>
            </a:r>
            <a:r>
              <a:rPr lang="es-MX" sz="1600" dirty="0">
                <a:solidFill>
                  <a:srgbClr val="333333"/>
                </a:solidFill>
                <a:latin typeface="Arial"/>
              </a:rPr>
              <a:t>requieren energía, agua, conectividad, logística y talento especializado.</a:t>
            </a:r>
            <a:endParaRPr sz="1600" dirty="0">
              <a:solidFill>
                <a:srgbClr val="3333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ángulo 5">
            <a:extLst>
              <a:ext uri="{FF2B5EF4-FFF2-40B4-BE49-F238E27FC236}">
                <a16:creationId xmlns:a16="http://schemas.microsoft.com/office/drawing/2014/main" id="{3EB22682-1AAF-A1B0-A368-A0AA9977AA2D}"/>
              </a:ext>
            </a:extLst>
          </p:cNvPr>
          <p:cNvSpPr>
            <a:spLocks noGrp="1"/>
          </p:cNvSpPr>
          <p:nvPr/>
        </p:nvSpPr>
        <p:spPr>
          <a:xfrm>
            <a:off x="3661741" y="4868750"/>
            <a:ext cx="4369077" cy="7757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/>
          </a:bodyPr>
          <a:lstStyle/>
          <a:p>
            <a:pPr>
              <a:lnSpc>
                <a:spcPct val="100000"/>
              </a:lnSpc>
              <a:buNone/>
              <a:defRPr sz="150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s-MX" sz="1600" dirty="0">
                <a:solidFill>
                  <a:srgbClr val="333333"/>
                </a:solidFill>
                <a:latin typeface="Arial"/>
              </a:rPr>
              <a:t>Infraestructura, capital humano, empleos formales e instituciones confiables deben </a:t>
            </a:r>
            <a:r>
              <a:rPr lang="es-MX" sz="1600" b="1" dirty="0">
                <a:solidFill>
                  <a:srgbClr val="333333"/>
                </a:solidFill>
                <a:latin typeface="Arial"/>
              </a:rPr>
              <a:t>avanzar conjuntamente</a:t>
            </a:r>
            <a:r>
              <a:rPr lang="es-MX" sz="1600" dirty="0">
                <a:solidFill>
                  <a:srgbClr val="333333"/>
                </a:solidFill>
                <a:latin typeface="Arial"/>
              </a:rPr>
              <a:t>.</a:t>
            </a:r>
            <a:endParaRPr sz="1600" dirty="0">
              <a:solidFill>
                <a:srgbClr val="333333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9DE3A604-7D92-A9FB-456D-0A8FB5CF7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446" y="3975645"/>
            <a:ext cx="2544595" cy="2578523"/>
          </a:xfrm>
          <a:prstGeom prst="rect">
            <a:avLst/>
          </a:prstGeom>
        </p:spPr>
      </p:pic>
      <p:sp>
        <p:nvSpPr>
          <p:cNvPr id="29" name="Rectángulo 28">
            <a:extLst>
              <a:ext uri="{FF2B5EF4-FFF2-40B4-BE49-F238E27FC236}">
                <a16:creationId xmlns:a16="http://schemas.microsoft.com/office/drawing/2014/main" id="{E14B20FD-BD72-7E81-0062-C6181670335C}"/>
              </a:ext>
            </a:extLst>
          </p:cNvPr>
          <p:cNvSpPr>
            <a:spLocks noGrp="1"/>
          </p:cNvSpPr>
          <p:nvPr/>
        </p:nvSpPr>
        <p:spPr>
          <a:xfrm>
            <a:off x="8878983" y="1646483"/>
            <a:ext cx="2940336" cy="35607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t">
            <a:normAutofit lnSpcReduction="10000"/>
          </a:bodyPr>
          <a:lstStyle/>
          <a:p>
            <a:pPr>
              <a:defRPr sz="2025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lang="en-US" sz="2400" dirty="0">
                <a:solidFill>
                  <a:srgbClr val="004254"/>
                </a:solidFill>
                <a:ea typeface="+mn-lt"/>
                <a:cs typeface="+mn-lt"/>
              </a:rPr>
              <a:t>L</a:t>
            </a:r>
            <a:r>
              <a:rPr lang="es-MX" sz="2400" b="1" dirty="0">
                <a:solidFill>
                  <a:srgbClr val="004254"/>
                </a:solidFill>
                <a:latin typeface="Arial"/>
              </a:rPr>
              <a:t>os estados que desarrollen estas capacidades de manera simultánea serán los que mejor </a:t>
            </a:r>
            <a:r>
              <a:rPr lang="es-MX" sz="2400" b="1" dirty="0">
                <a:solidFill>
                  <a:schemeClr val="bg1"/>
                </a:solidFill>
                <a:latin typeface="Arial"/>
              </a:rPr>
              <a:t>se adapten, atraigan oportunidades y lideren la nueva economía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7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>
          <a:extLst>
            <a:ext uri="{FF2B5EF4-FFF2-40B4-BE49-F238E27FC236}">
              <a16:creationId xmlns:a16="http://schemas.microsoft.com/office/drawing/2014/main" id="{238DB91D-3E20-66C9-3ED7-20F6D7CE8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55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portada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portada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6168</TotalTime>
  <Words>2240</Words>
  <Application>Microsoft Office PowerPoint</Application>
  <PresentationFormat>Panorámica</PresentationFormat>
  <Paragraphs>766</Paragraphs>
  <Slides>25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5" baseType="lpstr">
      <vt:lpstr>Helvetica Neue Light</vt:lpstr>
      <vt:lpstr>Helvetica Neue Thin</vt:lpstr>
      <vt:lpstr>Helvetica Neue Thin</vt:lpstr>
      <vt:lpstr>Arial</vt:lpstr>
      <vt:lpstr>Calibri</vt:lpstr>
      <vt:lpstr>Helvetica Neue</vt:lpstr>
      <vt:lpstr>Aptos</vt:lpstr>
      <vt:lpstr>Helvetica Neue Medium</vt:lpstr>
      <vt:lpstr>1_portadas</vt:lpstr>
      <vt:lpstr>5_portadas</vt:lpstr>
      <vt:lpstr>Presentación de PowerPoint</vt:lpstr>
      <vt:lpstr>El ICE mide los cimientos de preparación para una nueva economía </vt:lpstr>
      <vt:lpstr>Indicadores por subíndice</vt:lpstr>
      <vt:lpstr>Indicadores por subíndice</vt:lpstr>
      <vt:lpstr>Resultados del Índice de Competitividad Estatal 2026</vt:lpstr>
      <vt:lpstr>Resultados del Índice de Competitividad Estatal 2026</vt:lpstr>
      <vt:lpstr>Los estados líderes combinan varias capacidades</vt:lpstr>
      <vt:lpstr>Los estados líderes combinan varias capacidades</vt:lpstr>
      <vt:lpstr>Los estados líderes combinan varias capacidades</vt:lpstr>
      <vt:lpstr>Los estados rezagados enfrentan desafíos sistémicos </vt:lpstr>
      <vt:lpstr>Los estados rezagados enfrentan desafíos sistémicos </vt:lpstr>
      <vt:lpstr>Dos maneras de leer el desempeño de una entidad</vt:lpstr>
      <vt:lpstr>El ICE cumple 20 años midiendo a los estados</vt:lpstr>
      <vt:lpstr>Los 10 estados con mejor desempeño en 20 años</vt:lpstr>
      <vt:lpstr>¿Los estados avanzan hacia la nueva economía?</vt:lpstr>
      <vt:lpstr>Los estados más competitivos se adaptan</vt:lpstr>
      <vt:lpstr>La economía exportadora creció a nivel nacional </vt:lpstr>
      <vt:lpstr>Los estados competitivos atraen mayor inversión</vt:lpstr>
      <vt:lpstr>Más adultos cuentan con educación superior</vt:lpstr>
      <vt:lpstr>Los estados líderes tienen una informalidad laboral por debajo del promedio</vt:lpstr>
      <vt:lpstr>Un mejor desempeño en competitividad ayuda a los estados a captar tecnología, IA e inversión en sectores estratégicos</vt:lpstr>
      <vt:lpstr>IMCO Propone: Infraestructura inteligente</vt:lpstr>
      <vt:lpstr>IMCO Propone: Talento de calidad y sistema de cuidados</vt:lpstr>
      <vt:lpstr>20 años del ICE: tres aprendizajes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IMCO</dc:creator>
  <cp:lastModifiedBy>IMCO MX</cp:lastModifiedBy>
  <cp:revision>202</cp:revision>
  <dcterms:modified xsi:type="dcterms:W3CDTF">2026-09-21T04:38:32Z</dcterms:modified>
</cp:coreProperties>
</file>